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40"/>
  </p:notesMasterIdLst>
  <p:sldIdLst>
    <p:sldId id="257" r:id="rId3"/>
    <p:sldId id="276" r:id="rId4"/>
    <p:sldId id="274" r:id="rId5"/>
    <p:sldId id="275" r:id="rId6"/>
    <p:sldId id="277" r:id="rId7"/>
    <p:sldId id="294" r:id="rId8"/>
    <p:sldId id="260" r:id="rId9"/>
    <p:sldId id="278" r:id="rId10"/>
    <p:sldId id="259" r:id="rId11"/>
    <p:sldId id="262" r:id="rId12"/>
    <p:sldId id="263" r:id="rId13"/>
    <p:sldId id="264" r:id="rId14"/>
    <p:sldId id="261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9" r:id="rId23"/>
    <p:sldId id="280" r:id="rId24"/>
    <p:sldId id="272" r:id="rId25"/>
    <p:sldId id="273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797675" cy="9856788"/>
  <p:defaultTextStyle>
    <a:defPPr>
      <a:defRPr lang="en-A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9594" autoAdjust="0"/>
    <p:restoredTop sz="90931" autoAdjust="0"/>
  </p:normalViewPr>
  <p:slideViewPr>
    <p:cSldViewPr>
      <p:cViewPr varScale="1">
        <p:scale>
          <a:sx n="113" d="100"/>
          <a:sy n="113" d="100"/>
        </p:scale>
        <p:origin x="2526" y="102"/>
      </p:cViewPr>
      <p:guideLst/>
    </p:cSldViewPr>
  </p:slideViewPr>
  <p:outlineViewPr>
    <p:cViewPr>
      <p:scale>
        <a:sx n="33" d="100"/>
        <a:sy n="33" d="100"/>
      </p:scale>
      <p:origin x="0" y="-187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59850-D994-4100-AA0A-42F4D000E5AC}" type="doc">
      <dgm:prSet loTypeId="urn:microsoft.com/office/officeart/2005/8/layout/hierarchy3" loCatId="hierarchy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en-AU"/>
        </a:p>
      </dgm:t>
    </dgm:pt>
    <dgm:pt modelId="{209F2F69-5A43-4944-ADDE-58B86A6A706B}">
      <dgm:prSet custT="1"/>
      <dgm:spPr/>
      <dgm:t>
        <a:bodyPr/>
        <a:lstStyle/>
        <a:p>
          <a:pPr rtl="0"/>
          <a:r>
            <a:rPr lang="en-AU" sz="1600" dirty="0"/>
            <a:t>Inefficiency and fragmentation</a:t>
          </a:r>
        </a:p>
      </dgm:t>
    </dgm:pt>
    <dgm:pt modelId="{B94877B3-8B6A-40F0-B63F-F22ECF115E8C}" type="parTrans" cxnId="{2B6CCF69-E7CD-4C46-A98B-AEA36062EABE}">
      <dgm:prSet/>
      <dgm:spPr/>
      <dgm:t>
        <a:bodyPr/>
        <a:lstStyle/>
        <a:p>
          <a:endParaRPr lang="en-AU" sz="1600"/>
        </a:p>
      </dgm:t>
    </dgm:pt>
    <dgm:pt modelId="{40CA9D9F-488C-4D14-83A6-64E45FA5E18A}" type="sibTrans" cxnId="{2B6CCF69-E7CD-4C46-A98B-AEA36062EABE}">
      <dgm:prSet/>
      <dgm:spPr/>
      <dgm:t>
        <a:bodyPr/>
        <a:lstStyle/>
        <a:p>
          <a:endParaRPr lang="en-AU" sz="1600"/>
        </a:p>
      </dgm:t>
    </dgm:pt>
    <dgm:pt modelId="{3F3B3D0D-7CAC-4D61-90DB-3FB7ECD9FB0A}">
      <dgm:prSet custT="1"/>
      <dgm:spPr/>
      <dgm:t>
        <a:bodyPr/>
        <a:lstStyle/>
        <a:p>
          <a:pPr rtl="0"/>
          <a:r>
            <a:rPr lang="en-AU" sz="1400" dirty="0"/>
            <a:t>Failure to reflect demand</a:t>
          </a:r>
        </a:p>
      </dgm:t>
    </dgm:pt>
    <dgm:pt modelId="{BDB88502-17EB-43F0-A198-74DB46E8263B}" type="parTrans" cxnId="{84A22531-0828-402E-85FA-909102B5D8D4}">
      <dgm:prSet/>
      <dgm:spPr/>
      <dgm:t>
        <a:bodyPr/>
        <a:lstStyle/>
        <a:p>
          <a:endParaRPr lang="en-AU" sz="1600"/>
        </a:p>
      </dgm:t>
    </dgm:pt>
    <dgm:pt modelId="{89BB651D-89F8-40D5-8880-B0260614A2C5}" type="sibTrans" cxnId="{84A22531-0828-402E-85FA-909102B5D8D4}">
      <dgm:prSet/>
      <dgm:spPr/>
      <dgm:t>
        <a:bodyPr/>
        <a:lstStyle/>
        <a:p>
          <a:endParaRPr lang="en-AU" sz="1600"/>
        </a:p>
      </dgm:t>
    </dgm:pt>
    <dgm:pt modelId="{4750E332-CB03-4718-9A3B-1AED1AF43876}">
      <dgm:prSet custT="1"/>
      <dgm:spPr/>
      <dgm:t>
        <a:bodyPr/>
        <a:lstStyle/>
        <a:p>
          <a:pPr rtl="0"/>
          <a:r>
            <a:rPr lang="en-AU" sz="1600" dirty="0"/>
            <a:t>Evolving technology standards</a:t>
          </a:r>
        </a:p>
      </dgm:t>
    </dgm:pt>
    <dgm:pt modelId="{BC3180E4-1BDC-4E95-BBAE-22AE1F9075A8}" type="parTrans" cxnId="{8FE537B3-1F49-4ADD-A696-6432DE886950}">
      <dgm:prSet/>
      <dgm:spPr/>
      <dgm:t>
        <a:bodyPr/>
        <a:lstStyle/>
        <a:p>
          <a:endParaRPr lang="en-AU" sz="1600"/>
        </a:p>
      </dgm:t>
    </dgm:pt>
    <dgm:pt modelId="{EAFD7711-C21C-4F0D-AAE2-C87592C31084}" type="sibTrans" cxnId="{8FE537B3-1F49-4ADD-A696-6432DE886950}">
      <dgm:prSet/>
      <dgm:spPr/>
      <dgm:t>
        <a:bodyPr/>
        <a:lstStyle/>
        <a:p>
          <a:endParaRPr lang="en-AU" sz="1600"/>
        </a:p>
      </dgm:t>
    </dgm:pt>
    <dgm:pt modelId="{70C65DA9-E80D-4D91-B73D-C536AE8BF7D0}">
      <dgm:prSet custT="1"/>
      <dgm:spPr/>
      <dgm:t>
        <a:bodyPr/>
        <a:lstStyle/>
        <a:p>
          <a:pPr rtl="0"/>
          <a:r>
            <a:rPr lang="en-AU" sz="1400" dirty="0"/>
            <a:t>Consumer</a:t>
          </a:r>
        </a:p>
      </dgm:t>
    </dgm:pt>
    <dgm:pt modelId="{45B4C033-C649-4738-88C0-548EC7180A68}" type="parTrans" cxnId="{528FA9AC-E5B8-445F-BEF5-7BAA5E442F75}">
      <dgm:prSet/>
      <dgm:spPr/>
      <dgm:t>
        <a:bodyPr/>
        <a:lstStyle/>
        <a:p>
          <a:endParaRPr lang="en-AU" sz="1600"/>
        </a:p>
      </dgm:t>
    </dgm:pt>
    <dgm:pt modelId="{D118AFD0-D3CC-4E71-824C-B74516AECFA2}" type="sibTrans" cxnId="{528FA9AC-E5B8-445F-BEF5-7BAA5E442F75}">
      <dgm:prSet/>
      <dgm:spPr/>
      <dgm:t>
        <a:bodyPr/>
        <a:lstStyle/>
        <a:p>
          <a:endParaRPr lang="en-AU" sz="1600"/>
        </a:p>
      </dgm:t>
    </dgm:pt>
    <dgm:pt modelId="{BDD65C4D-661E-4F0F-8B50-81AC49189B47}">
      <dgm:prSet custT="1"/>
      <dgm:spPr/>
      <dgm:t>
        <a:bodyPr/>
        <a:lstStyle/>
        <a:p>
          <a:pPr rtl="0"/>
          <a:r>
            <a:rPr lang="en-AU" sz="1400" dirty="0"/>
            <a:t>Industrial</a:t>
          </a:r>
        </a:p>
      </dgm:t>
    </dgm:pt>
    <dgm:pt modelId="{F3C47EE4-9370-4128-9439-28484637A7AE}" type="parTrans" cxnId="{BC64461D-1C5F-42BD-9E07-FABE36FF2156}">
      <dgm:prSet/>
      <dgm:spPr/>
      <dgm:t>
        <a:bodyPr/>
        <a:lstStyle/>
        <a:p>
          <a:endParaRPr lang="en-AU" sz="1600"/>
        </a:p>
      </dgm:t>
    </dgm:pt>
    <dgm:pt modelId="{3AA274D5-19A5-49CF-B1F0-BADDD85C4ADB}" type="sibTrans" cxnId="{BC64461D-1C5F-42BD-9E07-FABE36FF2156}">
      <dgm:prSet/>
      <dgm:spPr/>
      <dgm:t>
        <a:bodyPr/>
        <a:lstStyle/>
        <a:p>
          <a:endParaRPr lang="en-AU" sz="1600"/>
        </a:p>
      </dgm:t>
    </dgm:pt>
    <dgm:pt modelId="{82EA87F0-1C63-4CCA-9232-1788A6455DFF}">
      <dgm:prSet custT="1"/>
      <dgm:spPr/>
      <dgm:t>
        <a:bodyPr/>
        <a:lstStyle/>
        <a:p>
          <a:pPr rtl="0"/>
          <a:r>
            <a:rPr lang="en-AU" sz="1600"/>
            <a:t>Digital Dividend</a:t>
          </a:r>
        </a:p>
      </dgm:t>
    </dgm:pt>
    <dgm:pt modelId="{880F3442-1947-4F7B-BBD5-A9EFFD0CC8BF}" type="parTrans" cxnId="{32D75A92-0995-4BE2-B10A-41918AC00C82}">
      <dgm:prSet/>
      <dgm:spPr/>
      <dgm:t>
        <a:bodyPr/>
        <a:lstStyle/>
        <a:p>
          <a:endParaRPr lang="en-AU" sz="1600"/>
        </a:p>
      </dgm:t>
    </dgm:pt>
    <dgm:pt modelId="{6BB8993D-9500-41AF-BA37-F60B6383671B}" type="sibTrans" cxnId="{32D75A92-0995-4BE2-B10A-41918AC00C82}">
      <dgm:prSet/>
      <dgm:spPr/>
      <dgm:t>
        <a:bodyPr/>
        <a:lstStyle/>
        <a:p>
          <a:endParaRPr lang="en-AU" sz="1600"/>
        </a:p>
      </dgm:t>
    </dgm:pt>
    <dgm:pt modelId="{7DC8B6D2-A661-4CF3-BF7D-11A70FFDE5BA}">
      <dgm:prSet custT="1"/>
      <dgm:spPr/>
      <dgm:t>
        <a:bodyPr/>
        <a:lstStyle/>
        <a:p>
          <a:pPr rtl="0"/>
          <a:r>
            <a:rPr lang="en-AU" sz="1400" dirty="0"/>
            <a:t>803-820 MHz cleared</a:t>
          </a:r>
        </a:p>
      </dgm:t>
    </dgm:pt>
    <dgm:pt modelId="{8C8C3B05-AA79-4740-A488-1348AE27D94D}" type="parTrans" cxnId="{636F171E-DBA5-41E0-9FC1-78EC7B223256}">
      <dgm:prSet/>
      <dgm:spPr/>
      <dgm:t>
        <a:bodyPr/>
        <a:lstStyle/>
        <a:p>
          <a:endParaRPr lang="en-AU" sz="1600"/>
        </a:p>
      </dgm:t>
    </dgm:pt>
    <dgm:pt modelId="{46C77786-D3F8-4C25-AB8F-65B03179FBE3}" type="sibTrans" cxnId="{636F171E-DBA5-41E0-9FC1-78EC7B223256}">
      <dgm:prSet/>
      <dgm:spPr/>
      <dgm:t>
        <a:bodyPr/>
        <a:lstStyle/>
        <a:p>
          <a:endParaRPr lang="en-AU" sz="1600"/>
        </a:p>
      </dgm:t>
    </dgm:pt>
    <dgm:pt modelId="{67BFE3C9-B443-41FF-B476-DDFD2D080638}" type="pres">
      <dgm:prSet presAssocID="{E8359850-D994-4100-AA0A-42F4D000E5A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30DB9B5-20A6-4458-BD00-A4636EBA0522}" type="pres">
      <dgm:prSet presAssocID="{209F2F69-5A43-4944-ADDE-58B86A6A706B}" presName="root" presStyleCnt="0"/>
      <dgm:spPr/>
    </dgm:pt>
    <dgm:pt modelId="{7922136E-3286-4E1B-879E-90575F2F0CB9}" type="pres">
      <dgm:prSet presAssocID="{209F2F69-5A43-4944-ADDE-58B86A6A706B}" presName="rootComposite" presStyleCnt="0"/>
      <dgm:spPr/>
    </dgm:pt>
    <dgm:pt modelId="{D68C27D1-DCEB-40D0-ADC8-EA98EA913FF3}" type="pres">
      <dgm:prSet presAssocID="{209F2F69-5A43-4944-ADDE-58B86A6A706B}" presName="rootText" presStyleLbl="node1" presStyleIdx="0" presStyleCnt="3"/>
      <dgm:spPr/>
    </dgm:pt>
    <dgm:pt modelId="{C9BA41E0-BE25-40C5-A3CE-15178C472256}" type="pres">
      <dgm:prSet presAssocID="{209F2F69-5A43-4944-ADDE-58B86A6A706B}" presName="rootConnector" presStyleLbl="node1" presStyleIdx="0" presStyleCnt="3"/>
      <dgm:spPr/>
    </dgm:pt>
    <dgm:pt modelId="{FEC7399B-6F39-4335-BF30-3D906D979724}" type="pres">
      <dgm:prSet presAssocID="{209F2F69-5A43-4944-ADDE-58B86A6A706B}" presName="childShape" presStyleCnt="0"/>
      <dgm:spPr/>
    </dgm:pt>
    <dgm:pt modelId="{D41568D3-3DAE-4FB2-BF62-35F7CD2217B1}" type="pres">
      <dgm:prSet presAssocID="{BDB88502-17EB-43F0-A198-74DB46E8263B}" presName="Name13" presStyleLbl="parChTrans1D2" presStyleIdx="0" presStyleCnt="4"/>
      <dgm:spPr/>
    </dgm:pt>
    <dgm:pt modelId="{FB4339C6-EFA6-46C0-AEAE-7E20FEA8F73F}" type="pres">
      <dgm:prSet presAssocID="{3F3B3D0D-7CAC-4D61-90DB-3FB7ECD9FB0A}" presName="childText" presStyleLbl="bgAcc1" presStyleIdx="0" presStyleCnt="4">
        <dgm:presLayoutVars>
          <dgm:bulletEnabled val="1"/>
        </dgm:presLayoutVars>
      </dgm:prSet>
      <dgm:spPr/>
    </dgm:pt>
    <dgm:pt modelId="{E08D83A6-3D78-4513-B625-39714AE910FB}" type="pres">
      <dgm:prSet presAssocID="{4750E332-CB03-4718-9A3B-1AED1AF43876}" presName="root" presStyleCnt="0"/>
      <dgm:spPr/>
    </dgm:pt>
    <dgm:pt modelId="{E55CCE92-4704-4536-992E-032B15BA5BAE}" type="pres">
      <dgm:prSet presAssocID="{4750E332-CB03-4718-9A3B-1AED1AF43876}" presName="rootComposite" presStyleCnt="0"/>
      <dgm:spPr/>
    </dgm:pt>
    <dgm:pt modelId="{8D4DCE0E-6314-4B7B-8D60-8B2BE825EE61}" type="pres">
      <dgm:prSet presAssocID="{4750E332-CB03-4718-9A3B-1AED1AF43876}" presName="rootText" presStyleLbl="node1" presStyleIdx="1" presStyleCnt="3"/>
      <dgm:spPr/>
    </dgm:pt>
    <dgm:pt modelId="{AF0F4F98-DCE2-4679-B1D4-E33EC384437A}" type="pres">
      <dgm:prSet presAssocID="{4750E332-CB03-4718-9A3B-1AED1AF43876}" presName="rootConnector" presStyleLbl="node1" presStyleIdx="1" presStyleCnt="3"/>
      <dgm:spPr/>
    </dgm:pt>
    <dgm:pt modelId="{5912D9B7-6E32-44CB-86B1-3D9F813ED357}" type="pres">
      <dgm:prSet presAssocID="{4750E332-CB03-4718-9A3B-1AED1AF43876}" presName="childShape" presStyleCnt="0"/>
      <dgm:spPr/>
    </dgm:pt>
    <dgm:pt modelId="{7D7282E0-9B69-4FE7-AF54-F995394B826C}" type="pres">
      <dgm:prSet presAssocID="{45B4C033-C649-4738-88C0-548EC7180A68}" presName="Name13" presStyleLbl="parChTrans1D2" presStyleIdx="1" presStyleCnt="4"/>
      <dgm:spPr/>
    </dgm:pt>
    <dgm:pt modelId="{B45D4CEE-EC88-478A-87F4-DB5B634F050D}" type="pres">
      <dgm:prSet presAssocID="{70C65DA9-E80D-4D91-B73D-C536AE8BF7D0}" presName="childText" presStyleLbl="bgAcc1" presStyleIdx="1" presStyleCnt="4">
        <dgm:presLayoutVars>
          <dgm:bulletEnabled val="1"/>
        </dgm:presLayoutVars>
      </dgm:prSet>
      <dgm:spPr/>
    </dgm:pt>
    <dgm:pt modelId="{2F2C004E-9019-42A6-A8AC-46A1D6121864}" type="pres">
      <dgm:prSet presAssocID="{F3C47EE4-9370-4128-9439-28484637A7AE}" presName="Name13" presStyleLbl="parChTrans1D2" presStyleIdx="2" presStyleCnt="4"/>
      <dgm:spPr/>
    </dgm:pt>
    <dgm:pt modelId="{58D62B57-3546-4237-B6AB-60446A542716}" type="pres">
      <dgm:prSet presAssocID="{BDD65C4D-661E-4F0F-8B50-81AC49189B47}" presName="childText" presStyleLbl="bgAcc1" presStyleIdx="2" presStyleCnt="4">
        <dgm:presLayoutVars>
          <dgm:bulletEnabled val="1"/>
        </dgm:presLayoutVars>
      </dgm:prSet>
      <dgm:spPr/>
    </dgm:pt>
    <dgm:pt modelId="{714DE395-9014-4F7C-9756-1317E1FC0FF2}" type="pres">
      <dgm:prSet presAssocID="{82EA87F0-1C63-4CCA-9232-1788A6455DFF}" presName="root" presStyleCnt="0"/>
      <dgm:spPr/>
    </dgm:pt>
    <dgm:pt modelId="{34275023-C18B-4A4C-B4D2-281D8882DC18}" type="pres">
      <dgm:prSet presAssocID="{82EA87F0-1C63-4CCA-9232-1788A6455DFF}" presName="rootComposite" presStyleCnt="0"/>
      <dgm:spPr/>
    </dgm:pt>
    <dgm:pt modelId="{54A88C85-30DF-4601-A6C4-CE76EB9910BF}" type="pres">
      <dgm:prSet presAssocID="{82EA87F0-1C63-4CCA-9232-1788A6455DFF}" presName="rootText" presStyleLbl="node1" presStyleIdx="2" presStyleCnt="3"/>
      <dgm:spPr/>
    </dgm:pt>
    <dgm:pt modelId="{EF593663-F99F-412F-9A9F-DFF9DC4A9F43}" type="pres">
      <dgm:prSet presAssocID="{82EA87F0-1C63-4CCA-9232-1788A6455DFF}" presName="rootConnector" presStyleLbl="node1" presStyleIdx="2" presStyleCnt="3"/>
      <dgm:spPr/>
    </dgm:pt>
    <dgm:pt modelId="{AFF4036F-C4B7-44A5-8821-FCC445F953BC}" type="pres">
      <dgm:prSet presAssocID="{82EA87F0-1C63-4CCA-9232-1788A6455DFF}" presName="childShape" presStyleCnt="0"/>
      <dgm:spPr/>
    </dgm:pt>
    <dgm:pt modelId="{DFB4D940-0C31-4F12-97DB-62F36594553F}" type="pres">
      <dgm:prSet presAssocID="{8C8C3B05-AA79-4740-A488-1348AE27D94D}" presName="Name13" presStyleLbl="parChTrans1D2" presStyleIdx="3" presStyleCnt="4"/>
      <dgm:spPr/>
    </dgm:pt>
    <dgm:pt modelId="{9CD9484B-B551-4151-A2CF-6E9186D76217}" type="pres">
      <dgm:prSet presAssocID="{7DC8B6D2-A661-4CF3-BF7D-11A70FFDE5BA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601ECC0F-83EF-4D9B-BA33-359A275E6138}" type="presOf" srcId="{82EA87F0-1C63-4CCA-9232-1788A6455DFF}" destId="{EF593663-F99F-412F-9A9F-DFF9DC4A9F43}" srcOrd="1" destOrd="0" presId="urn:microsoft.com/office/officeart/2005/8/layout/hierarchy3"/>
    <dgm:cxn modelId="{1AA30C17-F5B2-4C9F-9352-3A5C7F1BE5B6}" type="presOf" srcId="{7DC8B6D2-A661-4CF3-BF7D-11A70FFDE5BA}" destId="{9CD9484B-B551-4151-A2CF-6E9186D76217}" srcOrd="0" destOrd="0" presId="urn:microsoft.com/office/officeart/2005/8/layout/hierarchy3"/>
    <dgm:cxn modelId="{BC64461D-1C5F-42BD-9E07-FABE36FF2156}" srcId="{4750E332-CB03-4718-9A3B-1AED1AF43876}" destId="{BDD65C4D-661E-4F0F-8B50-81AC49189B47}" srcOrd="1" destOrd="0" parTransId="{F3C47EE4-9370-4128-9439-28484637A7AE}" sibTransId="{3AA274D5-19A5-49CF-B1F0-BADDD85C4ADB}"/>
    <dgm:cxn modelId="{636F171E-DBA5-41E0-9FC1-78EC7B223256}" srcId="{82EA87F0-1C63-4CCA-9232-1788A6455DFF}" destId="{7DC8B6D2-A661-4CF3-BF7D-11A70FFDE5BA}" srcOrd="0" destOrd="0" parTransId="{8C8C3B05-AA79-4740-A488-1348AE27D94D}" sibTransId="{46C77786-D3F8-4C25-AB8F-65B03179FBE3}"/>
    <dgm:cxn modelId="{5A8DAF2B-BF47-4A9C-B1D2-5AC770DD9D50}" type="presOf" srcId="{4750E332-CB03-4718-9A3B-1AED1AF43876}" destId="{AF0F4F98-DCE2-4679-B1D4-E33EC384437A}" srcOrd="1" destOrd="0" presId="urn:microsoft.com/office/officeart/2005/8/layout/hierarchy3"/>
    <dgm:cxn modelId="{84A22531-0828-402E-85FA-909102B5D8D4}" srcId="{209F2F69-5A43-4944-ADDE-58B86A6A706B}" destId="{3F3B3D0D-7CAC-4D61-90DB-3FB7ECD9FB0A}" srcOrd="0" destOrd="0" parTransId="{BDB88502-17EB-43F0-A198-74DB46E8263B}" sibTransId="{89BB651D-89F8-40D5-8880-B0260614A2C5}"/>
    <dgm:cxn modelId="{4459FD31-31D6-4F61-9008-4EE779EA9874}" type="presOf" srcId="{BDB88502-17EB-43F0-A198-74DB46E8263B}" destId="{D41568D3-3DAE-4FB2-BF62-35F7CD2217B1}" srcOrd="0" destOrd="0" presId="urn:microsoft.com/office/officeart/2005/8/layout/hierarchy3"/>
    <dgm:cxn modelId="{FD887463-8973-4BA3-BFCC-7EC4861CD503}" type="presOf" srcId="{45B4C033-C649-4738-88C0-548EC7180A68}" destId="{7D7282E0-9B69-4FE7-AF54-F995394B826C}" srcOrd="0" destOrd="0" presId="urn:microsoft.com/office/officeart/2005/8/layout/hierarchy3"/>
    <dgm:cxn modelId="{2B6CCF69-E7CD-4C46-A98B-AEA36062EABE}" srcId="{E8359850-D994-4100-AA0A-42F4D000E5AC}" destId="{209F2F69-5A43-4944-ADDE-58B86A6A706B}" srcOrd="0" destOrd="0" parTransId="{B94877B3-8B6A-40F0-B63F-F22ECF115E8C}" sibTransId="{40CA9D9F-488C-4D14-83A6-64E45FA5E18A}"/>
    <dgm:cxn modelId="{32724C4D-2F98-477D-B6B0-9DB330B74218}" type="presOf" srcId="{E8359850-D994-4100-AA0A-42F4D000E5AC}" destId="{67BFE3C9-B443-41FF-B476-DDFD2D080638}" srcOrd="0" destOrd="0" presId="urn:microsoft.com/office/officeart/2005/8/layout/hierarchy3"/>
    <dgm:cxn modelId="{7D92C96D-53E9-497B-91CE-5AB3306723E2}" type="presOf" srcId="{BDD65C4D-661E-4F0F-8B50-81AC49189B47}" destId="{58D62B57-3546-4237-B6AB-60446A542716}" srcOrd="0" destOrd="0" presId="urn:microsoft.com/office/officeart/2005/8/layout/hierarchy3"/>
    <dgm:cxn modelId="{7D00ED54-903C-45A9-AC3B-F0AE39D85B9B}" type="presOf" srcId="{82EA87F0-1C63-4CCA-9232-1788A6455DFF}" destId="{54A88C85-30DF-4601-A6C4-CE76EB9910BF}" srcOrd="0" destOrd="0" presId="urn:microsoft.com/office/officeart/2005/8/layout/hierarchy3"/>
    <dgm:cxn modelId="{089E7457-7441-4BA8-8CC1-4CAE8429875A}" type="presOf" srcId="{F3C47EE4-9370-4128-9439-28484637A7AE}" destId="{2F2C004E-9019-42A6-A8AC-46A1D6121864}" srcOrd="0" destOrd="0" presId="urn:microsoft.com/office/officeart/2005/8/layout/hierarchy3"/>
    <dgm:cxn modelId="{6270C481-A332-423C-BBB6-B3F9B6738D04}" type="presOf" srcId="{3F3B3D0D-7CAC-4D61-90DB-3FB7ECD9FB0A}" destId="{FB4339C6-EFA6-46C0-AEAE-7E20FEA8F73F}" srcOrd="0" destOrd="0" presId="urn:microsoft.com/office/officeart/2005/8/layout/hierarchy3"/>
    <dgm:cxn modelId="{32D75A92-0995-4BE2-B10A-41918AC00C82}" srcId="{E8359850-D994-4100-AA0A-42F4D000E5AC}" destId="{82EA87F0-1C63-4CCA-9232-1788A6455DFF}" srcOrd="2" destOrd="0" parTransId="{880F3442-1947-4F7B-BBD5-A9EFFD0CC8BF}" sibTransId="{6BB8993D-9500-41AF-BA37-F60B6383671B}"/>
    <dgm:cxn modelId="{528FA9AC-E5B8-445F-BEF5-7BAA5E442F75}" srcId="{4750E332-CB03-4718-9A3B-1AED1AF43876}" destId="{70C65DA9-E80D-4D91-B73D-C536AE8BF7D0}" srcOrd="0" destOrd="0" parTransId="{45B4C033-C649-4738-88C0-548EC7180A68}" sibTransId="{D118AFD0-D3CC-4E71-824C-B74516AECFA2}"/>
    <dgm:cxn modelId="{8FE537B3-1F49-4ADD-A696-6432DE886950}" srcId="{E8359850-D994-4100-AA0A-42F4D000E5AC}" destId="{4750E332-CB03-4718-9A3B-1AED1AF43876}" srcOrd="1" destOrd="0" parTransId="{BC3180E4-1BDC-4E95-BBAE-22AE1F9075A8}" sibTransId="{EAFD7711-C21C-4F0D-AAE2-C87592C31084}"/>
    <dgm:cxn modelId="{C8678FB8-55B7-420C-9AC8-1BD01A1CCE9A}" type="presOf" srcId="{70C65DA9-E80D-4D91-B73D-C536AE8BF7D0}" destId="{B45D4CEE-EC88-478A-87F4-DB5B634F050D}" srcOrd="0" destOrd="0" presId="urn:microsoft.com/office/officeart/2005/8/layout/hierarchy3"/>
    <dgm:cxn modelId="{BB9B57C1-2A5E-4D9B-A4B7-50BA226F1584}" type="presOf" srcId="{209F2F69-5A43-4944-ADDE-58B86A6A706B}" destId="{D68C27D1-DCEB-40D0-ADC8-EA98EA913FF3}" srcOrd="0" destOrd="0" presId="urn:microsoft.com/office/officeart/2005/8/layout/hierarchy3"/>
    <dgm:cxn modelId="{12E761C4-19A9-4296-B281-A7C6220FBDE8}" type="presOf" srcId="{209F2F69-5A43-4944-ADDE-58B86A6A706B}" destId="{C9BA41E0-BE25-40C5-A3CE-15178C472256}" srcOrd="1" destOrd="0" presId="urn:microsoft.com/office/officeart/2005/8/layout/hierarchy3"/>
    <dgm:cxn modelId="{A8D52AF1-6E86-406A-897D-054314B18B9F}" type="presOf" srcId="{8C8C3B05-AA79-4740-A488-1348AE27D94D}" destId="{DFB4D940-0C31-4F12-97DB-62F36594553F}" srcOrd="0" destOrd="0" presId="urn:microsoft.com/office/officeart/2005/8/layout/hierarchy3"/>
    <dgm:cxn modelId="{2EE97FD4-3F51-404B-A12F-74F910F643EA}" type="presOf" srcId="{4750E332-CB03-4718-9A3B-1AED1AF43876}" destId="{8D4DCE0E-6314-4B7B-8D60-8B2BE825EE61}" srcOrd="0" destOrd="0" presId="urn:microsoft.com/office/officeart/2005/8/layout/hierarchy3"/>
    <dgm:cxn modelId="{866D1435-9EC5-46E2-98B0-140780957717}" type="presParOf" srcId="{67BFE3C9-B443-41FF-B476-DDFD2D080638}" destId="{130DB9B5-20A6-4458-BD00-A4636EBA0522}" srcOrd="0" destOrd="0" presId="urn:microsoft.com/office/officeart/2005/8/layout/hierarchy3"/>
    <dgm:cxn modelId="{5B7CC5FB-D4A3-4A9A-A54C-FFE74E72D646}" type="presParOf" srcId="{130DB9B5-20A6-4458-BD00-A4636EBA0522}" destId="{7922136E-3286-4E1B-879E-90575F2F0CB9}" srcOrd="0" destOrd="0" presId="urn:microsoft.com/office/officeart/2005/8/layout/hierarchy3"/>
    <dgm:cxn modelId="{1A00E7E0-AC3E-4C8D-9834-0FE5F69B0987}" type="presParOf" srcId="{7922136E-3286-4E1B-879E-90575F2F0CB9}" destId="{D68C27D1-DCEB-40D0-ADC8-EA98EA913FF3}" srcOrd="0" destOrd="0" presId="urn:microsoft.com/office/officeart/2005/8/layout/hierarchy3"/>
    <dgm:cxn modelId="{AD87B254-7C3C-42FE-A2FB-DF2221A849DD}" type="presParOf" srcId="{7922136E-3286-4E1B-879E-90575F2F0CB9}" destId="{C9BA41E0-BE25-40C5-A3CE-15178C472256}" srcOrd="1" destOrd="0" presId="urn:microsoft.com/office/officeart/2005/8/layout/hierarchy3"/>
    <dgm:cxn modelId="{0D14EC2C-5B40-42F4-A374-F12C8AE4B1B7}" type="presParOf" srcId="{130DB9B5-20A6-4458-BD00-A4636EBA0522}" destId="{FEC7399B-6F39-4335-BF30-3D906D979724}" srcOrd="1" destOrd="0" presId="urn:microsoft.com/office/officeart/2005/8/layout/hierarchy3"/>
    <dgm:cxn modelId="{BF114C0A-1D92-40B6-A366-112E7BC55EA4}" type="presParOf" srcId="{FEC7399B-6F39-4335-BF30-3D906D979724}" destId="{D41568D3-3DAE-4FB2-BF62-35F7CD2217B1}" srcOrd="0" destOrd="0" presId="urn:microsoft.com/office/officeart/2005/8/layout/hierarchy3"/>
    <dgm:cxn modelId="{25B77B6A-29AD-484C-A103-46ED84777C72}" type="presParOf" srcId="{FEC7399B-6F39-4335-BF30-3D906D979724}" destId="{FB4339C6-EFA6-46C0-AEAE-7E20FEA8F73F}" srcOrd="1" destOrd="0" presId="urn:microsoft.com/office/officeart/2005/8/layout/hierarchy3"/>
    <dgm:cxn modelId="{AA0C895C-D6CA-41B8-8ED7-1D391F7039FB}" type="presParOf" srcId="{67BFE3C9-B443-41FF-B476-DDFD2D080638}" destId="{E08D83A6-3D78-4513-B625-39714AE910FB}" srcOrd="1" destOrd="0" presId="urn:microsoft.com/office/officeart/2005/8/layout/hierarchy3"/>
    <dgm:cxn modelId="{1E7EC50A-998F-44CD-8E13-EC04A5EB24F2}" type="presParOf" srcId="{E08D83A6-3D78-4513-B625-39714AE910FB}" destId="{E55CCE92-4704-4536-992E-032B15BA5BAE}" srcOrd="0" destOrd="0" presId="urn:microsoft.com/office/officeart/2005/8/layout/hierarchy3"/>
    <dgm:cxn modelId="{0628EF75-1B37-4561-9353-FF3F46B07B09}" type="presParOf" srcId="{E55CCE92-4704-4536-992E-032B15BA5BAE}" destId="{8D4DCE0E-6314-4B7B-8D60-8B2BE825EE61}" srcOrd="0" destOrd="0" presId="urn:microsoft.com/office/officeart/2005/8/layout/hierarchy3"/>
    <dgm:cxn modelId="{F6D571EA-6105-47DD-842C-620934F0EDB8}" type="presParOf" srcId="{E55CCE92-4704-4536-992E-032B15BA5BAE}" destId="{AF0F4F98-DCE2-4679-B1D4-E33EC384437A}" srcOrd="1" destOrd="0" presId="urn:microsoft.com/office/officeart/2005/8/layout/hierarchy3"/>
    <dgm:cxn modelId="{158A27E9-EA0A-42BD-A725-8035FE71FE6F}" type="presParOf" srcId="{E08D83A6-3D78-4513-B625-39714AE910FB}" destId="{5912D9B7-6E32-44CB-86B1-3D9F813ED357}" srcOrd="1" destOrd="0" presId="urn:microsoft.com/office/officeart/2005/8/layout/hierarchy3"/>
    <dgm:cxn modelId="{8BEFDCE4-7815-496F-B5EC-4FC868BA62F8}" type="presParOf" srcId="{5912D9B7-6E32-44CB-86B1-3D9F813ED357}" destId="{7D7282E0-9B69-4FE7-AF54-F995394B826C}" srcOrd="0" destOrd="0" presId="urn:microsoft.com/office/officeart/2005/8/layout/hierarchy3"/>
    <dgm:cxn modelId="{734E1091-228B-46A4-8A96-A4F75829691E}" type="presParOf" srcId="{5912D9B7-6E32-44CB-86B1-3D9F813ED357}" destId="{B45D4CEE-EC88-478A-87F4-DB5B634F050D}" srcOrd="1" destOrd="0" presId="urn:microsoft.com/office/officeart/2005/8/layout/hierarchy3"/>
    <dgm:cxn modelId="{C18DEBCC-39A6-488E-A340-148FD3407E27}" type="presParOf" srcId="{5912D9B7-6E32-44CB-86B1-3D9F813ED357}" destId="{2F2C004E-9019-42A6-A8AC-46A1D6121864}" srcOrd="2" destOrd="0" presId="urn:microsoft.com/office/officeart/2005/8/layout/hierarchy3"/>
    <dgm:cxn modelId="{22EF7BB4-F567-4018-8753-EDC280A705FE}" type="presParOf" srcId="{5912D9B7-6E32-44CB-86B1-3D9F813ED357}" destId="{58D62B57-3546-4237-B6AB-60446A542716}" srcOrd="3" destOrd="0" presId="urn:microsoft.com/office/officeart/2005/8/layout/hierarchy3"/>
    <dgm:cxn modelId="{CA6EDF22-4524-4490-B9CE-ABFBF3845361}" type="presParOf" srcId="{67BFE3C9-B443-41FF-B476-DDFD2D080638}" destId="{714DE395-9014-4F7C-9756-1317E1FC0FF2}" srcOrd="2" destOrd="0" presId="urn:microsoft.com/office/officeart/2005/8/layout/hierarchy3"/>
    <dgm:cxn modelId="{0D5F048A-74F6-4BC0-AFC5-394E9BB56EF5}" type="presParOf" srcId="{714DE395-9014-4F7C-9756-1317E1FC0FF2}" destId="{34275023-C18B-4A4C-B4D2-281D8882DC18}" srcOrd="0" destOrd="0" presId="urn:microsoft.com/office/officeart/2005/8/layout/hierarchy3"/>
    <dgm:cxn modelId="{5309121C-36F4-41B9-86F8-F3489C7A2838}" type="presParOf" srcId="{34275023-C18B-4A4C-B4D2-281D8882DC18}" destId="{54A88C85-30DF-4601-A6C4-CE76EB9910BF}" srcOrd="0" destOrd="0" presId="urn:microsoft.com/office/officeart/2005/8/layout/hierarchy3"/>
    <dgm:cxn modelId="{0E81D379-175E-4473-8561-1A7F36E86DD8}" type="presParOf" srcId="{34275023-C18B-4A4C-B4D2-281D8882DC18}" destId="{EF593663-F99F-412F-9A9F-DFF9DC4A9F43}" srcOrd="1" destOrd="0" presId="urn:microsoft.com/office/officeart/2005/8/layout/hierarchy3"/>
    <dgm:cxn modelId="{6B31FF1C-819A-41D2-B9AE-7752659B7F70}" type="presParOf" srcId="{714DE395-9014-4F7C-9756-1317E1FC0FF2}" destId="{AFF4036F-C4B7-44A5-8821-FCC445F953BC}" srcOrd="1" destOrd="0" presId="urn:microsoft.com/office/officeart/2005/8/layout/hierarchy3"/>
    <dgm:cxn modelId="{9DA891C5-CC55-4A5F-B54F-D2403954956C}" type="presParOf" srcId="{AFF4036F-C4B7-44A5-8821-FCC445F953BC}" destId="{DFB4D940-0C31-4F12-97DB-62F36594553F}" srcOrd="0" destOrd="0" presId="urn:microsoft.com/office/officeart/2005/8/layout/hierarchy3"/>
    <dgm:cxn modelId="{D3912021-9DE9-4CA1-9CE8-321C755A6DE1}" type="presParOf" srcId="{AFF4036F-C4B7-44A5-8821-FCC445F953BC}" destId="{9CD9484B-B551-4151-A2CF-6E9186D76217}" srcOrd="1" destOrd="0" presId="urn:microsoft.com/office/officeart/2005/8/layout/hierarchy3"/>
  </dgm:cxnLst>
  <dgm:bg>
    <a:effectLst>
      <a:softEdge rad="1270000"/>
    </a:effectLst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028710-4F09-4CB8-85D1-27C17B898D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5D04C564-DF9E-4DC4-A5BE-DFC15B956650}">
      <dgm:prSet/>
      <dgm:spPr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 w="12700">
          <a:noFill/>
        </a:ln>
      </dgm:spPr>
      <dgm:t>
        <a:bodyPr/>
        <a:lstStyle/>
        <a:p>
          <a:pPr rtl="0"/>
          <a:r>
            <a:rPr lang="en-AU" dirty="0"/>
            <a:t>Evolving terminology</a:t>
          </a:r>
        </a:p>
      </dgm:t>
    </dgm:pt>
    <dgm:pt modelId="{5387FDE4-F995-49B8-B20B-2C492A99F634}" type="parTrans" cxnId="{19732A7C-34A9-411A-B4B1-6595243B2D3C}">
      <dgm:prSet/>
      <dgm:spPr/>
      <dgm:t>
        <a:bodyPr/>
        <a:lstStyle/>
        <a:p>
          <a:endParaRPr lang="en-AU"/>
        </a:p>
      </dgm:t>
    </dgm:pt>
    <dgm:pt modelId="{6989433E-FBCE-4056-8DBE-72D72EC54841}" type="sibTrans" cxnId="{19732A7C-34A9-411A-B4B1-6595243B2D3C}">
      <dgm:prSet/>
      <dgm:spPr/>
      <dgm:t>
        <a:bodyPr/>
        <a:lstStyle/>
        <a:p>
          <a:endParaRPr lang="en-AU"/>
        </a:p>
      </dgm:t>
    </dgm:pt>
    <dgm:pt modelId="{B98F9758-8722-46EF-AFFB-3E05D83F1F90}">
      <dgm:prSet/>
      <dgm:spPr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pPr rtl="0"/>
          <a:r>
            <a:rPr lang="en-AU" dirty="0"/>
            <a:t>Ageing documentation</a:t>
          </a:r>
        </a:p>
      </dgm:t>
    </dgm:pt>
    <dgm:pt modelId="{6AB491BF-C128-4089-9FA8-4574A5552B94}" type="parTrans" cxnId="{DAB6CDE7-953C-45CC-B624-8FE9BF481346}">
      <dgm:prSet/>
      <dgm:spPr/>
      <dgm:t>
        <a:bodyPr/>
        <a:lstStyle/>
        <a:p>
          <a:endParaRPr lang="en-AU"/>
        </a:p>
      </dgm:t>
    </dgm:pt>
    <dgm:pt modelId="{2EB2A871-BE98-4135-A8BC-E1A72084B303}" type="sibTrans" cxnId="{DAB6CDE7-953C-45CC-B624-8FE9BF481346}">
      <dgm:prSet/>
      <dgm:spPr/>
      <dgm:t>
        <a:bodyPr/>
        <a:lstStyle/>
        <a:p>
          <a:endParaRPr lang="en-AU"/>
        </a:p>
      </dgm:t>
    </dgm:pt>
    <dgm:pt modelId="{B7D1A590-CBEF-4304-AF4D-EF05D72F7DC9}">
      <dgm:prSet/>
      <dgm:spPr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pPr rtl="0"/>
          <a:r>
            <a:rPr lang="en-AU" dirty="0"/>
            <a:t>Evolving government PSMB consideration</a:t>
          </a:r>
        </a:p>
      </dgm:t>
    </dgm:pt>
    <dgm:pt modelId="{5944221B-8B03-407B-A23C-DC8BB2CC8C78}" type="parTrans" cxnId="{A83F81FA-2A48-4D56-911D-DCC914D05A96}">
      <dgm:prSet/>
      <dgm:spPr/>
      <dgm:t>
        <a:bodyPr/>
        <a:lstStyle/>
        <a:p>
          <a:endParaRPr lang="en-AU"/>
        </a:p>
      </dgm:t>
    </dgm:pt>
    <dgm:pt modelId="{28D7A520-E9EA-4E8E-8B4A-3C78A0AFCE85}" type="sibTrans" cxnId="{A83F81FA-2A48-4D56-911D-DCC914D05A96}">
      <dgm:prSet/>
      <dgm:spPr/>
      <dgm:t>
        <a:bodyPr/>
        <a:lstStyle/>
        <a:p>
          <a:endParaRPr lang="en-AU"/>
        </a:p>
      </dgm:t>
    </dgm:pt>
    <dgm:pt modelId="{CD95FD37-96C6-4D18-8D6D-3FE4837650FB}">
      <dgm:prSet/>
      <dgm:spPr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>
          <a:noFill/>
        </a:ln>
      </dgm:spPr>
      <dgm:t>
        <a:bodyPr/>
        <a:lstStyle/>
        <a:p>
          <a:pPr rtl="0"/>
          <a:r>
            <a:rPr lang="en-AU" dirty="0"/>
            <a:t>‘GSM’ band complications</a:t>
          </a:r>
        </a:p>
      </dgm:t>
    </dgm:pt>
    <dgm:pt modelId="{CB927EE9-F6A5-41AC-9BF8-19733C3EBDA9}" type="parTrans" cxnId="{69CFABBB-1DC7-437B-B60F-22B657963383}">
      <dgm:prSet/>
      <dgm:spPr/>
      <dgm:t>
        <a:bodyPr/>
        <a:lstStyle/>
        <a:p>
          <a:endParaRPr lang="en-AU"/>
        </a:p>
      </dgm:t>
    </dgm:pt>
    <dgm:pt modelId="{F285C8F0-32A2-4E42-8E70-AC14CC946892}" type="sibTrans" cxnId="{69CFABBB-1DC7-437B-B60F-22B657963383}">
      <dgm:prSet/>
      <dgm:spPr/>
      <dgm:t>
        <a:bodyPr/>
        <a:lstStyle/>
        <a:p>
          <a:endParaRPr lang="en-AU"/>
        </a:p>
      </dgm:t>
    </dgm:pt>
    <dgm:pt modelId="{D051F6F2-086F-4C3B-8281-5E9DCC0692AA}" type="pres">
      <dgm:prSet presAssocID="{1E028710-4F09-4CB8-85D1-27C17B898D30}" presName="linear" presStyleCnt="0">
        <dgm:presLayoutVars>
          <dgm:animLvl val="lvl"/>
          <dgm:resizeHandles val="exact"/>
        </dgm:presLayoutVars>
      </dgm:prSet>
      <dgm:spPr/>
    </dgm:pt>
    <dgm:pt modelId="{D67CEDAD-0B04-4093-8348-C365B3B08837}" type="pres">
      <dgm:prSet presAssocID="{5D04C564-DF9E-4DC4-A5BE-DFC15B956650}" presName="parentText" presStyleLbl="node1" presStyleIdx="0" presStyleCnt="4" custLinFactY="-85915" custLinFactNeighborX="612" custLinFactNeighborY="-100000">
        <dgm:presLayoutVars>
          <dgm:chMax val="0"/>
          <dgm:bulletEnabled val="1"/>
        </dgm:presLayoutVars>
      </dgm:prSet>
      <dgm:spPr/>
    </dgm:pt>
    <dgm:pt modelId="{7BF79A36-80A7-4465-AE47-7788D9217179}" type="pres">
      <dgm:prSet presAssocID="{6989433E-FBCE-4056-8DBE-72D72EC54841}" presName="spacer" presStyleCnt="0"/>
      <dgm:spPr/>
    </dgm:pt>
    <dgm:pt modelId="{57682C2F-330A-41C3-9F31-310FF97C17DD}" type="pres">
      <dgm:prSet presAssocID="{B98F9758-8722-46EF-AFFB-3E05D83F1F90}" presName="parentText" presStyleLbl="node1" presStyleIdx="1" presStyleCnt="4" custLinFactY="-28973" custLinFactNeighborX="861" custLinFactNeighborY="-100000">
        <dgm:presLayoutVars>
          <dgm:chMax val="0"/>
          <dgm:bulletEnabled val="1"/>
        </dgm:presLayoutVars>
      </dgm:prSet>
      <dgm:spPr/>
    </dgm:pt>
    <dgm:pt modelId="{179679CC-0BF2-46D8-BFE0-1AE1CB59F02C}" type="pres">
      <dgm:prSet presAssocID="{2EB2A871-BE98-4135-A8BC-E1A72084B303}" presName="spacer" presStyleCnt="0"/>
      <dgm:spPr/>
    </dgm:pt>
    <dgm:pt modelId="{F46E19B7-6CF7-4A8D-9A0E-A8C60A55F75E}" type="pres">
      <dgm:prSet presAssocID="{B7D1A590-CBEF-4304-AF4D-EF05D72F7DC9}" presName="parentText" presStyleLbl="node1" presStyleIdx="2" presStyleCnt="4" custLinFactY="3354" custLinFactNeighborX="861" custLinFactNeighborY="100000">
        <dgm:presLayoutVars>
          <dgm:chMax val="0"/>
          <dgm:bulletEnabled val="1"/>
        </dgm:presLayoutVars>
      </dgm:prSet>
      <dgm:spPr/>
    </dgm:pt>
    <dgm:pt modelId="{C5B736B9-C9A8-4D5A-B508-E56BE8B166A5}" type="pres">
      <dgm:prSet presAssocID="{28D7A520-E9EA-4E8E-8B4A-3C78A0AFCE85}" presName="spacer" presStyleCnt="0"/>
      <dgm:spPr/>
    </dgm:pt>
    <dgm:pt modelId="{E307AF78-E44B-4BE9-AE90-BC71FB63FD33}" type="pres">
      <dgm:prSet presAssocID="{CD95FD37-96C6-4D18-8D6D-3FE4837650FB}" presName="parentText" presStyleLbl="node1" presStyleIdx="3" presStyleCnt="4" custLinFactY="60296" custLinFactNeighborX="499" custLinFactNeighborY="100000">
        <dgm:presLayoutVars>
          <dgm:chMax val="0"/>
          <dgm:bulletEnabled val="1"/>
        </dgm:presLayoutVars>
      </dgm:prSet>
      <dgm:spPr/>
    </dgm:pt>
  </dgm:ptLst>
  <dgm:cxnLst>
    <dgm:cxn modelId="{B4EB2B15-B8FA-4983-92DC-18A09050394C}" type="presOf" srcId="{CD95FD37-96C6-4D18-8D6D-3FE4837650FB}" destId="{E307AF78-E44B-4BE9-AE90-BC71FB63FD33}" srcOrd="0" destOrd="0" presId="urn:microsoft.com/office/officeart/2005/8/layout/vList2"/>
    <dgm:cxn modelId="{CEAA3B4B-094A-4902-B462-87582C957D99}" type="presOf" srcId="{5D04C564-DF9E-4DC4-A5BE-DFC15B956650}" destId="{D67CEDAD-0B04-4093-8348-C365B3B08837}" srcOrd="0" destOrd="0" presId="urn:microsoft.com/office/officeart/2005/8/layout/vList2"/>
    <dgm:cxn modelId="{19732A7C-34A9-411A-B4B1-6595243B2D3C}" srcId="{1E028710-4F09-4CB8-85D1-27C17B898D30}" destId="{5D04C564-DF9E-4DC4-A5BE-DFC15B956650}" srcOrd="0" destOrd="0" parTransId="{5387FDE4-F995-49B8-B20B-2C492A99F634}" sibTransId="{6989433E-FBCE-4056-8DBE-72D72EC54841}"/>
    <dgm:cxn modelId="{7F50E4A2-75D0-4FD4-95B1-FCA6A5EB8F5C}" type="presOf" srcId="{1E028710-4F09-4CB8-85D1-27C17B898D30}" destId="{D051F6F2-086F-4C3B-8281-5E9DCC0692AA}" srcOrd="0" destOrd="0" presId="urn:microsoft.com/office/officeart/2005/8/layout/vList2"/>
    <dgm:cxn modelId="{69CFABBB-1DC7-437B-B60F-22B657963383}" srcId="{1E028710-4F09-4CB8-85D1-27C17B898D30}" destId="{CD95FD37-96C6-4D18-8D6D-3FE4837650FB}" srcOrd="3" destOrd="0" parTransId="{CB927EE9-F6A5-41AC-9BF8-19733C3EBDA9}" sibTransId="{F285C8F0-32A2-4E42-8E70-AC14CC946892}"/>
    <dgm:cxn modelId="{414BADE6-7015-4C65-922C-7ABA0196F42A}" type="presOf" srcId="{B7D1A590-CBEF-4304-AF4D-EF05D72F7DC9}" destId="{F46E19B7-6CF7-4A8D-9A0E-A8C60A55F75E}" srcOrd="0" destOrd="0" presId="urn:microsoft.com/office/officeart/2005/8/layout/vList2"/>
    <dgm:cxn modelId="{DAB6CDE7-953C-45CC-B624-8FE9BF481346}" srcId="{1E028710-4F09-4CB8-85D1-27C17B898D30}" destId="{B98F9758-8722-46EF-AFFB-3E05D83F1F90}" srcOrd="1" destOrd="0" parTransId="{6AB491BF-C128-4089-9FA8-4574A5552B94}" sibTransId="{2EB2A871-BE98-4135-A8BC-E1A72084B303}"/>
    <dgm:cxn modelId="{F3AA0CC9-5EF3-422E-A345-F205B7F5E21D}" type="presOf" srcId="{B98F9758-8722-46EF-AFFB-3E05D83F1F90}" destId="{57682C2F-330A-41C3-9F31-310FF97C17DD}" srcOrd="0" destOrd="0" presId="urn:microsoft.com/office/officeart/2005/8/layout/vList2"/>
    <dgm:cxn modelId="{A83F81FA-2A48-4D56-911D-DCC914D05A96}" srcId="{1E028710-4F09-4CB8-85D1-27C17B898D30}" destId="{B7D1A590-CBEF-4304-AF4D-EF05D72F7DC9}" srcOrd="2" destOrd="0" parTransId="{5944221B-8B03-407B-A23C-DC8BB2CC8C78}" sibTransId="{28D7A520-E9EA-4E8E-8B4A-3C78A0AFCE85}"/>
    <dgm:cxn modelId="{03F07AF9-26D2-41AA-87BF-51F648E5C2F9}" type="presParOf" srcId="{D051F6F2-086F-4C3B-8281-5E9DCC0692AA}" destId="{D67CEDAD-0B04-4093-8348-C365B3B08837}" srcOrd="0" destOrd="0" presId="urn:microsoft.com/office/officeart/2005/8/layout/vList2"/>
    <dgm:cxn modelId="{10E56B6F-71E7-48EE-B038-68EE8F79D369}" type="presParOf" srcId="{D051F6F2-086F-4C3B-8281-5E9DCC0692AA}" destId="{7BF79A36-80A7-4465-AE47-7788D9217179}" srcOrd="1" destOrd="0" presId="urn:microsoft.com/office/officeart/2005/8/layout/vList2"/>
    <dgm:cxn modelId="{C7BBDAF3-E010-4DFE-A9D7-BD91AB716109}" type="presParOf" srcId="{D051F6F2-086F-4C3B-8281-5E9DCC0692AA}" destId="{57682C2F-330A-41C3-9F31-310FF97C17DD}" srcOrd="2" destOrd="0" presId="urn:microsoft.com/office/officeart/2005/8/layout/vList2"/>
    <dgm:cxn modelId="{89510C53-D925-4FE1-B8F1-7967AB1EBA03}" type="presParOf" srcId="{D051F6F2-086F-4C3B-8281-5E9DCC0692AA}" destId="{179679CC-0BF2-46D8-BFE0-1AE1CB59F02C}" srcOrd="3" destOrd="0" presId="urn:microsoft.com/office/officeart/2005/8/layout/vList2"/>
    <dgm:cxn modelId="{5E188A16-2403-4729-B4F3-86B0A5C06F78}" type="presParOf" srcId="{D051F6F2-086F-4C3B-8281-5E9DCC0692AA}" destId="{F46E19B7-6CF7-4A8D-9A0E-A8C60A55F75E}" srcOrd="4" destOrd="0" presId="urn:microsoft.com/office/officeart/2005/8/layout/vList2"/>
    <dgm:cxn modelId="{9E83F591-75FE-4FD0-B3ED-A00986CF9783}" type="presParOf" srcId="{D051F6F2-086F-4C3B-8281-5E9DCC0692AA}" destId="{C5B736B9-C9A8-4D5A-B508-E56BE8B166A5}" srcOrd="5" destOrd="0" presId="urn:microsoft.com/office/officeart/2005/8/layout/vList2"/>
    <dgm:cxn modelId="{B7D783D7-A6A5-4C46-A04F-EEEB0DA405C1}" type="presParOf" srcId="{D051F6F2-086F-4C3B-8281-5E9DCC0692AA}" destId="{E307AF78-E44B-4BE9-AE90-BC71FB63FD33}" srcOrd="6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3812CD3-5F86-49E4-BDA5-D5D47437BB4C}" type="doc">
      <dgm:prSet loTypeId="urn:microsoft.com/office/officeart/2005/8/layout/hProcess9" loCatId="process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AU"/>
        </a:p>
      </dgm:t>
    </dgm:pt>
    <dgm:pt modelId="{0161A444-3EE8-4BA4-89C6-05EB57BA4025}">
      <dgm:prSet/>
      <dgm:spPr/>
      <dgm:t>
        <a:bodyPr/>
        <a:lstStyle/>
        <a:p>
          <a:pPr rtl="0"/>
          <a:r>
            <a:rPr lang="en-AU" dirty="0"/>
            <a:t>New band plans (incl. 803-820 MHz)</a:t>
          </a:r>
        </a:p>
      </dgm:t>
    </dgm:pt>
    <dgm:pt modelId="{EDB69FA6-9987-425E-BB86-9583754E3F95}" type="parTrans" cxnId="{C7D8EEE2-5185-4B08-8067-E23054CAC5DE}">
      <dgm:prSet/>
      <dgm:spPr/>
      <dgm:t>
        <a:bodyPr/>
        <a:lstStyle/>
        <a:p>
          <a:endParaRPr lang="en-AU"/>
        </a:p>
      </dgm:t>
    </dgm:pt>
    <dgm:pt modelId="{8FE7D6F0-D7B6-48F2-9E47-82D1472E8297}" type="sibTrans" cxnId="{C7D8EEE2-5185-4B08-8067-E23054CAC5DE}">
      <dgm:prSet/>
      <dgm:spPr/>
      <dgm:t>
        <a:bodyPr/>
        <a:lstStyle/>
        <a:p>
          <a:endParaRPr lang="en-AU"/>
        </a:p>
      </dgm:t>
    </dgm:pt>
    <dgm:pt modelId="{502395D7-80A3-499C-BB86-B469FD03EB42}">
      <dgm:prSet/>
      <dgm:spPr/>
      <dgm:t>
        <a:bodyPr/>
        <a:lstStyle/>
        <a:p>
          <a:pPr rtl="0"/>
          <a:r>
            <a:rPr lang="en-AU" dirty="0"/>
            <a:t>Mobile broadband: 850 MHz expansion</a:t>
          </a:r>
        </a:p>
      </dgm:t>
    </dgm:pt>
    <dgm:pt modelId="{A4A9D2B3-70A5-48B3-BFBE-EB45A150E390}" type="parTrans" cxnId="{6C96AE12-8742-4F3E-B15D-58921827F0C4}">
      <dgm:prSet/>
      <dgm:spPr/>
      <dgm:t>
        <a:bodyPr/>
        <a:lstStyle/>
        <a:p>
          <a:endParaRPr lang="en-AU"/>
        </a:p>
      </dgm:t>
    </dgm:pt>
    <dgm:pt modelId="{50F9B169-4377-4816-B8F0-71A792578ACF}" type="sibTrans" cxnId="{6C96AE12-8742-4F3E-B15D-58921827F0C4}">
      <dgm:prSet/>
      <dgm:spPr/>
      <dgm:t>
        <a:bodyPr/>
        <a:lstStyle/>
        <a:p>
          <a:endParaRPr lang="en-AU"/>
        </a:p>
      </dgm:t>
    </dgm:pt>
    <dgm:pt modelId="{3F845094-E73E-4199-9F85-4E5BC3CF7053}">
      <dgm:prSet/>
      <dgm:spPr/>
      <dgm:t>
        <a:bodyPr/>
        <a:lstStyle/>
        <a:p>
          <a:pPr rtl="0"/>
          <a:r>
            <a:rPr lang="en-AU" dirty="0"/>
            <a:t>(Separate consideration of 900 MHz FDD band)</a:t>
          </a:r>
        </a:p>
      </dgm:t>
    </dgm:pt>
    <dgm:pt modelId="{6D2CC160-FB16-46F6-A0C5-C4AD2356CD08}" type="parTrans" cxnId="{B0A667EE-FECC-4A69-9A37-D903C223E6A7}">
      <dgm:prSet/>
      <dgm:spPr/>
      <dgm:t>
        <a:bodyPr/>
        <a:lstStyle/>
        <a:p>
          <a:endParaRPr lang="en-AU"/>
        </a:p>
      </dgm:t>
    </dgm:pt>
    <dgm:pt modelId="{4F06A2AB-A67F-4926-B185-BCA292DECEF6}" type="sibTrans" cxnId="{B0A667EE-FECC-4A69-9A37-D903C223E6A7}">
      <dgm:prSet/>
      <dgm:spPr/>
      <dgm:t>
        <a:bodyPr/>
        <a:lstStyle/>
        <a:p>
          <a:endParaRPr lang="en-AU"/>
        </a:p>
      </dgm:t>
    </dgm:pt>
    <dgm:pt modelId="{4496AAC1-D3CE-4A77-AD78-58EBA2937242}">
      <dgm:prSet/>
      <dgm:spPr/>
      <dgm:t>
        <a:bodyPr/>
        <a:lstStyle/>
        <a:p>
          <a:pPr rtl="0"/>
          <a:r>
            <a:rPr lang="en-AU" dirty="0"/>
            <a:t>Industrial/utilities: Additional LIPD spectrum</a:t>
          </a:r>
        </a:p>
      </dgm:t>
    </dgm:pt>
    <dgm:pt modelId="{588B7FAE-71A0-492D-A7DA-3BC8829E489D}" type="parTrans" cxnId="{467A9AEF-875E-4EA1-8968-E21810575FB1}">
      <dgm:prSet/>
      <dgm:spPr/>
      <dgm:t>
        <a:bodyPr/>
        <a:lstStyle/>
        <a:p>
          <a:endParaRPr lang="en-AU"/>
        </a:p>
      </dgm:t>
    </dgm:pt>
    <dgm:pt modelId="{63EDA50C-69BB-4C33-B090-91C287F04357}" type="sibTrans" cxnId="{467A9AEF-875E-4EA1-8968-E21810575FB1}">
      <dgm:prSet/>
      <dgm:spPr/>
      <dgm:t>
        <a:bodyPr/>
        <a:lstStyle/>
        <a:p>
          <a:endParaRPr lang="en-AU"/>
        </a:p>
      </dgm:t>
    </dgm:pt>
    <dgm:pt modelId="{AB7A03E4-CD28-4319-8EDA-6A2AF3D1C58E}">
      <dgm:prSet/>
      <dgm:spPr/>
      <dgm:t>
        <a:bodyPr/>
        <a:lstStyle/>
        <a:p>
          <a:pPr rtl="0"/>
          <a:r>
            <a:rPr lang="en-AU" dirty="0"/>
            <a:t>Reorganisation of fixed, LMR (45 MHz FDD split)</a:t>
          </a:r>
        </a:p>
      </dgm:t>
    </dgm:pt>
    <dgm:pt modelId="{0BCECD05-3548-4FE0-89A8-D46F5219B188}" type="parTrans" cxnId="{0DD173DC-96A2-4327-AF95-2BF697C2B89E}">
      <dgm:prSet/>
      <dgm:spPr/>
      <dgm:t>
        <a:bodyPr/>
        <a:lstStyle/>
        <a:p>
          <a:endParaRPr lang="en-AU"/>
        </a:p>
      </dgm:t>
    </dgm:pt>
    <dgm:pt modelId="{D6345695-4971-433C-915D-3325CB4D9B6A}" type="sibTrans" cxnId="{0DD173DC-96A2-4327-AF95-2BF697C2B89E}">
      <dgm:prSet/>
      <dgm:spPr/>
      <dgm:t>
        <a:bodyPr/>
        <a:lstStyle/>
        <a:p>
          <a:endParaRPr lang="en-AU"/>
        </a:p>
      </dgm:t>
    </dgm:pt>
    <dgm:pt modelId="{C5F5B09F-D57F-4726-B337-F80193922870}" type="pres">
      <dgm:prSet presAssocID="{33812CD3-5F86-49E4-BDA5-D5D47437BB4C}" presName="CompostProcess" presStyleCnt="0">
        <dgm:presLayoutVars>
          <dgm:dir/>
          <dgm:resizeHandles val="exact"/>
        </dgm:presLayoutVars>
      </dgm:prSet>
      <dgm:spPr/>
    </dgm:pt>
    <dgm:pt modelId="{8DA5E71E-A730-4B4A-B9EA-5B882773A3B6}" type="pres">
      <dgm:prSet presAssocID="{33812CD3-5F86-49E4-BDA5-D5D47437BB4C}" presName="arrow" presStyleLbl="bgShp" presStyleIdx="0" presStyleCnt="1" custLinFactNeighborX="3630" custLinFactNeighborY="57"/>
      <dgm:spPr/>
    </dgm:pt>
    <dgm:pt modelId="{EB7C5B8A-90F6-4C1D-8BF7-81B650D44886}" type="pres">
      <dgm:prSet presAssocID="{33812CD3-5F86-49E4-BDA5-D5D47437BB4C}" presName="linearProcess" presStyleCnt="0"/>
      <dgm:spPr/>
    </dgm:pt>
    <dgm:pt modelId="{925FF11B-0F6A-4EB0-9BB3-D38D8C9271B3}" type="pres">
      <dgm:prSet presAssocID="{0161A444-3EE8-4BA4-89C6-05EB57BA4025}" presName="textNode" presStyleLbl="node1" presStyleIdx="0" presStyleCnt="4">
        <dgm:presLayoutVars>
          <dgm:bulletEnabled val="1"/>
        </dgm:presLayoutVars>
      </dgm:prSet>
      <dgm:spPr/>
    </dgm:pt>
    <dgm:pt modelId="{0806BAE4-89A6-4ACC-9F50-E9375710E0EE}" type="pres">
      <dgm:prSet presAssocID="{8FE7D6F0-D7B6-48F2-9E47-82D1472E8297}" presName="sibTrans" presStyleCnt="0"/>
      <dgm:spPr/>
    </dgm:pt>
    <dgm:pt modelId="{E80F58BB-2436-407F-8842-3D871C74F993}" type="pres">
      <dgm:prSet presAssocID="{502395D7-80A3-499C-BB86-B469FD03EB42}" presName="textNode" presStyleLbl="node1" presStyleIdx="1" presStyleCnt="4">
        <dgm:presLayoutVars>
          <dgm:bulletEnabled val="1"/>
        </dgm:presLayoutVars>
      </dgm:prSet>
      <dgm:spPr/>
    </dgm:pt>
    <dgm:pt modelId="{9F9F90FB-6323-411F-863C-BC972075284F}" type="pres">
      <dgm:prSet presAssocID="{50F9B169-4377-4816-B8F0-71A792578ACF}" presName="sibTrans" presStyleCnt="0"/>
      <dgm:spPr/>
    </dgm:pt>
    <dgm:pt modelId="{7CD6C392-F5B9-416F-A4B1-FF8B8CA30674}" type="pres">
      <dgm:prSet presAssocID="{4496AAC1-D3CE-4A77-AD78-58EBA2937242}" presName="textNode" presStyleLbl="node1" presStyleIdx="2" presStyleCnt="4">
        <dgm:presLayoutVars>
          <dgm:bulletEnabled val="1"/>
        </dgm:presLayoutVars>
      </dgm:prSet>
      <dgm:spPr/>
    </dgm:pt>
    <dgm:pt modelId="{8C5EF8C5-5C4F-49A2-9E6F-D0CEFB520503}" type="pres">
      <dgm:prSet presAssocID="{63EDA50C-69BB-4C33-B090-91C287F04357}" presName="sibTrans" presStyleCnt="0"/>
      <dgm:spPr/>
    </dgm:pt>
    <dgm:pt modelId="{9D99F2B8-71EE-4643-895D-FD3F406F5B13}" type="pres">
      <dgm:prSet presAssocID="{AB7A03E4-CD28-4319-8EDA-6A2AF3D1C58E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6C96AE12-8742-4F3E-B15D-58921827F0C4}" srcId="{33812CD3-5F86-49E4-BDA5-D5D47437BB4C}" destId="{502395D7-80A3-499C-BB86-B469FD03EB42}" srcOrd="1" destOrd="0" parTransId="{A4A9D2B3-70A5-48B3-BFBE-EB45A150E390}" sibTransId="{50F9B169-4377-4816-B8F0-71A792578ACF}"/>
    <dgm:cxn modelId="{0964134D-98A1-4FA5-B321-FB6E14D7AC3E}" type="presOf" srcId="{3F845094-E73E-4199-9F85-4E5BC3CF7053}" destId="{E80F58BB-2436-407F-8842-3D871C74F993}" srcOrd="0" destOrd="1" presId="urn:microsoft.com/office/officeart/2005/8/layout/hProcess9"/>
    <dgm:cxn modelId="{BB04C551-7B62-48C7-88E1-64A7210B5672}" type="presOf" srcId="{33812CD3-5F86-49E4-BDA5-D5D47437BB4C}" destId="{C5F5B09F-D57F-4726-B337-F80193922870}" srcOrd="0" destOrd="0" presId="urn:microsoft.com/office/officeart/2005/8/layout/hProcess9"/>
    <dgm:cxn modelId="{FD191088-BE35-4763-8108-8B31A9451C4F}" type="presOf" srcId="{4496AAC1-D3CE-4A77-AD78-58EBA2937242}" destId="{7CD6C392-F5B9-416F-A4B1-FF8B8CA30674}" srcOrd="0" destOrd="0" presId="urn:microsoft.com/office/officeart/2005/8/layout/hProcess9"/>
    <dgm:cxn modelId="{C7D8EEE2-5185-4B08-8067-E23054CAC5DE}" srcId="{33812CD3-5F86-49E4-BDA5-D5D47437BB4C}" destId="{0161A444-3EE8-4BA4-89C6-05EB57BA4025}" srcOrd="0" destOrd="0" parTransId="{EDB69FA6-9987-425E-BB86-9583754E3F95}" sibTransId="{8FE7D6F0-D7B6-48F2-9E47-82D1472E8297}"/>
    <dgm:cxn modelId="{F0017CE3-2A1D-44BF-9A1B-E3238DC31F1D}" type="presOf" srcId="{AB7A03E4-CD28-4319-8EDA-6A2AF3D1C58E}" destId="{9D99F2B8-71EE-4643-895D-FD3F406F5B13}" srcOrd="0" destOrd="0" presId="urn:microsoft.com/office/officeart/2005/8/layout/hProcess9"/>
    <dgm:cxn modelId="{78EC5FC9-ED68-4D01-935D-FC4D67F14865}" type="presOf" srcId="{0161A444-3EE8-4BA4-89C6-05EB57BA4025}" destId="{925FF11B-0F6A-4EB0-9BB3-D38D8C9271B3}" srcOrd="0" destOrd="0" presId="urn:microsoft.com/office/officeart/2005/8/layout/hProcess9"/>
    <dgm:cxn modelId="{B0A667EE-FECC-4A69-9A37-D903C223E6A7}" srcId="{502395D7-80A3-499C-BB86-B469FD03EB42}" destId="{3F845094-E73E-4199-9F85-4E5BC3CF7053}" srcOrd="0" destOrd="0" parTransId="{6D2CC160-FB16-46F6-A0C5-C4AD2356CD08}" sibTransId="{4F06A2AB-A67F-4926-B185-BCA292DECEF6}"/>
    <dgm:cxn modelId="{467A9AEF-875E-4EA1-8968-E21810575FB1}" srcId="{33812CD3-5F86-49E4-BDA5-D5D47437BB4C}" destId="{4496AAC1-D3CE-4A77-AD78-58EBA2937242}" srcOrd="2" destOrd="0" parTransId="{588B7FAE-71A0-492D-A7DA-3BC8829E489D}" sibTransId="{63EDA50C-69BB-4C33-B090-91C287F04357}"/>
    <dgm:cxn modelId="{0DD173DC-96A2-4327-AF95-2BF697C2B89E}" srcId="{33812CD3-5F86-49E4-BDA5-D5D47437BB4C}" destId="{AB7A03E4-CD28-4319-8EDA-6A2AF3D1C58E}" srcOrd="3" destOrd="0" parTransId="{0BCECD05-3548-4FE0-89A8-D46F5219B188}" sibTransId="{D6345695-4971-433C-915D-3325CB4D9B6A}"/>
    <dgm:cxn modelId="{2EB8159F-949D-4CAF-AF8A-B873DE65796D}" type="presOf" srcId="{502395D7-80A3-499C-BB86-B469FD03EB42}" destId="{E80F58BB-2436-407F-8842-3D871C74F993}" srcOrd="0" destOrd="0" presId="urn:microsoft.com/office/officeart/2005/8/layout/hProcess9"/>
    <dgm:cxn modelId="{4D6CBE32-C8FC-4537-AAA5-F522931F8B94}" type="presParOf" srcId="{C5F5B09F-D57F-4726-B337-F80193922870}" destId="{8DA5E71E-A730-4B4A-B9EA-5B882773A3B6}" srcOrd="0" destOrd="0" presId="urn:microsoft.com/office/officeart/2005/8/layout/hProcess9"/>
    <dgm:cxn modelId="{EB3E0DD9-7126-4359-9345-F1DEC01F3B14}" type="presParOf" srcId="{C5F5B09F-D57F-4726-B337-F80193922870}" destId="{EB7C5B8A-90F6-4C1D-8BF7-81B650D44886}" srcOrd="1" destOrd="0" presId="urn:microsoft.com/office/officeart/2005/8/layout/hProcess9"/>
    <dgm:cxn modelId="{F4CBB48D-C49A-4E1F-A53B-689A18BE3AAF}" type="presParOf" srcId="{EB7C5B8A-90F6-4C1D-8BF7-81B650D44886}" destId="{925FF11B-0F6A-4EB0-9BB3-D38D8C9271B3}" srcOrd="0" destOrd="0" presId="urn:microsoft.com/office/officeart/2005/8/layout/hProcess9"/>
    <dgm:cxn modelId="{B4BC5C2D-7A87-42E2-9DF0-EAC7BB13C7E3}" type="presParOf" srcId="{EB7C5B8A-90F6-4C1D-8BF7-81B650D44886}" destId="{0806BAE4-89A6-4ACC-9F50-E9375710E0EE}" srcOrd="1" destOrd="0" presId="urn:microsoft.com/office/officeart/2005/8/layout/hProcess9"/>
    <dgm:cxn modelId="{A39948D9-637F-40D3-865C-E8D93B91FB79}" type="presParOf" srcId="{EB7C5B8A-90F6-4C1D-8BF7-81B650D44886}" destId="{E80F58BB-2436-407F-8842-3D871C74F993}" srcOrd="2" destOrd="0" presId="urn:microsoft.com/office/officeart/2005/8/layout/hProcess9"/>
    <dgm:cxn modelId="{C1DCDE90-E874-4846-95A5-33DFBDC30B2B}" type="presParOf" srcId="{EB7C5B8A-90F6-4C1D-8BF7-81B650D44886}" destId="{9F9F90FB-6323-411F-863C-BC972075284F}" srcOrd="3" destOrd="0" presId="urn:microsoft.com/office/officeart/2005/8/layout/hProcess9"/>
    <dgm:cxn modelId="{E1CDCACB-9514-4A17-B964-3C5BCE38C910}" type="presParOf" srcId="{EB7C5B8A-90F6-4C1D-8BF7-81B650D44886}" destId="{7CD6C392-F5B9-416F-A4B1-FF8B8CA30674}" srcOrd="4" destOrd="0" presId="urn:microsoft.com/office/officeart/2005/8/layout/hProcess9"/>
    <dgm:cxn modelId="{2426547B-CFE8-4623-B9C3-25D230F8BAD2}" type="presParOf" srcId="{EB7C5B8A-90F6-4C1D-8BF7-81B650D44886}" destId="{8C5EF8C5-5C4F-49A2-9E6F-D0CEFB520503}" srcOrd="5" destOrd="0" presId="urn:microsoft.com/office/officeart/2005/8/layout/hProcess9"/>
    <dgm:cxn modelId="{CEB0440F-275C-4B90-86F7-861AEE7804FE}" type="presParOf" srcId="{EB7C5B8A-90F6-4C1D-8BF7-81B650D44886}" destId="{9D99F2B8-71EE-4643-895D-FD3F406F5B13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8C27D1-DCEB-40D0-ADC8-EA98EA913FF3}">
      <dsp:nvSpPr>
        <dsp:cNvPr id="0" name=""/>
        <dsp:cNvSpPr/>
      </dsp:nvSpPr>
      <dsp:spPr>
        <a:xfrm>
          <a:off x="233399" y="2399"/>
          <a:ext cx="2087314" cy="1043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Inefficiency and fragmentation</a:t>
          </a:r>
        </a:p>
      </dsp:txBody>
      <dsp:txXfrm>
        <a:off x="263967" y="32967"/>
        <a:ext cx="2026178" cy="982521"/>
      </dsp:txXfrm>
    </dsp:sp>
    <dsp:sp modelId="{D41568D3-3DAE-4FB2-BF62-35F7CD2217B1}">
      <dsp:nvSpPr>
        <dsp:cNvPr id="0" name=""/>
        <dsp:cNvSpPr/>
      </dsp:nvSpPr>
      <dsp:spPr>
        <a:xfrm>
          <a:off x="442131" y="1046057"/>
          <a:ext cx="208731" cy="782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742"/>
              </a:lnTo>
              <a:lnTo>
                <a:pt x="208731" y="7827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4339C6-EFA6-46C0-AEAE-7E20FEA8F73F}">
      <dsp:nvSpPr>
        <dsp:cNvPr id="0" name=""/>
        <dsp:cNvSpPr/>
      </dsp:nvSpPr>
      <dsp:spPr>
        <a:xfrm>
          <a:off x="650862" y="1306971"/>
          <a:ext cx="1669851" cy="1043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Failure to reflect demand</a:t>
          </a:r>
        </a:p>
      </dsp:txBody>
      <dsp:txXfrm>
        <a:off x="681430" y="1337539"/>
        <a:ext cx="1608715" cy="982521"/>
      </dsp:txXfrm>
    </dsp:sp>
    <dsp:sp modelId="{8D4DCE0E-6314-4B7B-8D60-8B2BE825EE61}">
      <dsp:nvSpPr>
        <dsp:cNvPr id="0" name=""/>
        <dsp:cNvSpPr/>
      </dsp:nvSpPr>
      <dsp:spPr>
        <a:xfrm>
          <a:off x="2842542" y="2399"/>
          <a:ext cx="2087314" cy="1043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Evolving technology standards</a:t>
          </a:r>
        </a:p>
      </dsp:txBody>
      <dsp:txXfrm>
        <a:off x="2873110" y="32967"/>
        <a:ext cx="2026178" cy="982521"/>
      </dsp:txXfrm>
    </dsp:sp>
    <dsp:sp modelId="{7D7282E0-9B69-4FE7-AF54-F995394B826C}">
      <dsp:nvSpPr>
        <dsp:cNvPr id="0" name=""/>
        <dsp:cNvSpPr/>
      </dsp:nvSpPr>
      <dsp:spPr>
        <a:xfrm>
          <a:off x="3051274" y="1046057"/>
          <a:ext cx="208731" cy="782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742"/>
              </a:lnTo>
              <a:lnTo>
                <a:pt x="208731" y="7827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5D4CEE-EC88-478A-87F4-DB5B634F050D}">
      <dsp:nvSpPr>
        <dsp:cNvPr id="0" name=""/>
        <dsp:cNvSpPr/>
      </dsp:nvSpPr>
      <dsp:spPr>
        <a:xfrm>
          <a:off x="3260005" y="1306971"/>
          <a:ext cx="1669851" cy="1043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Consumer</a:t>
          </a:r>
        </a:p>
      </dsp:txBody>
      <dsp:txXfrm>
        <a:off x="3290573" y="1337539"/>
        <a:ext cx="1608715" cy="982521"/>
      </dsp:txXfrm>
    </dsp:sp>
    <dsp:sp modelId="{2F2C004E-9019-42A6-A8AC-46A1D6121864}">
      <dsp:nvSpPr>
        <dsp:cNvPr id="0" name=""/>
        <dsp:cNvSpPr/>
      </dsp:nvSpPr>
      <dsp:spPr>
        <a:xfrm>
          <a:off x="3051274" y="1046057"/>
          <a:ext cx="208731" cy="20873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7314"/>
              </a:lnTo>
              <a:lnTo>
                <a:pt x="208731" y="208731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D62B57-3546-4237-B6AB-60446A542716}">
      <dsp:nvSpPr>
        <dsp:cNvPr id="0" name=""/>
        <dsp:cNvSpPr/>
      </dsp:nvSpPr>
      <dsp:spPr>
        <a:xfrm>
          <a:off x="3260005" y="2611542"/>
          <a:ext cx="1669851" cy="1043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Industrial</a:t>
          </a:r>
        </a:p>
      </dsp:txBody>
      <dsp:txXfrm>
        <a:off x="3290573" y="2642110"/>
        <a:ext cx="1608715" cy="982521"/>
      </dsp:txXfrm>
    </dsp:sp>
    <dsp:sp modelId="{54A88C85-30DF-4601-A6C4-CE76EB9910BF}">
      <dsp:nvSpPr>
        <dsp:cNvPr id="0" name=""/>
        <dsp:cNvSpPr/>
      </dsp:nvSpPr>
      <dsp:spPr>
        <a:xfrm>
          <a:off x="5451685" y="2399"/>
          <a:ext cx="2087314" cy="10436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/>
            <a:t>Digital Dividend</a:t>
          </a:r>
        </a:p>
      </dsp:txBody>
      <dsp:txXfrm>
        <a:off x="5482253" y="32967"/>
        <a:ext cx="2026178" cy="982521"/>
      </dsp:txXfrm>
    </dsp:sp>
    <dsp:sp modelId="{DFB4D940-0C31-4F12-97DB-62F36594553F}">
      <dsp:nvSpPr>
        <dsp:cNvPr id="0" name=""/>
        <dsp:cNvSpPr/>
      </dsp:nvSpPr>
      <dsp:spPr>
        <a:xfrm>
          <a:off x="5660417" y="1046057"/>
          <a:ext cx="208731" cy="7827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82742"/>
              </a:lnTo>
              <a:lnTo>
                <a:pt x="208731" y="7827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D9484B-B551-4151-A2CF-6E9186D76217}">
      <dsp:nvSpPr>
        <dsp:cNvPr id="0" name=""/>
        <dsp:cNvSpPr/>
      </dsp:nvSpPr>
      <dsp:spPr>
        <a:xfrm>
          <a:off x="5869148" y="1306971"/>
          <a:ext cx="1669851" cy="10436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kern="1200" dirty="0"/>
            <a:t>803-820 MHz cleared</a:t>
          </a:r>
        </a:p>
      </dsp:txBody>
      <dsp:txXfrm>
        <a:off x="5899716" y="1337539"/>
        <a:ext cx="1608715" cy="9825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7CEDAD-0B04-4093-8348-C365B3B08837}">
      <dsp:nvSpPr>
        <dsp:cNvPr id="0" name=""/>
        <dsp:cNvSpPr/>
      </dsp:nvSpPr>
      <dsp:spPr>
        <a:xfrm>
          <a:off x="0" y="72005"/>
          <a:ext cx="5040560" cy="468000"/>
        </a:xfrm>
        <a:prstGeom prst="roundRect">
          <a:avLst/>
        </a:prstGeom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Evolving terminology</a:t>
          </a:r>
        </a:p>
      </dsp:txBody>
      <dsp:txXfrm>
        <a:off x="22846" y="94851"/>
        <a:ext cx="4994868" cy="422308"/>
      </dsp:txXfrm>
    </dsp:sp>
    <dsp:sp modelId="{57682C2F-330A-41C3-9F31-310FF97C17DD}">
      <dsp:nvSpPr>
        <dsp:cNvPr id="0" name=""/>
        <dsp:cNvSpPr/>
      </dsp:nvSpPr>
      <dsp:spPr>
        <a:xfrm>
          <a:off x="0" y="864094"/>
          <a:ext cx="5040560" cy="468000"/>
        </a:xfrm>
        <a:prstGeom prst="roundRect">
          <a:avLst/>
        </a:prstGeom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Ageing documentation</a:t>
          </a:r>
        </a:p>
      </dsp:txBody>
      <dsp:txXfrm>
        <a:off x="22846" y="886940"/>
        <a:ext cx="4994868" cy="422308"/>
      </dsp:txXfrm>
    </dsp:sp>
    <dsp:sp modelId="{F46E19B7-6CF7-4A8D-9A0E-A8C60A55F75E}">
      <dsp:nvSpPr>
        <dsp:cNvPr id="0" name=""/>
        <dsp:cNvSpPr/>
      </dsp:nvSpPr>
      <dsp:spPr>
        <a:xfrm>
          <a:off x="0" y="1656184"/>
          <a:ext cx="5040560" cy="468000"/>
        </a:xfrm>
        <a:prstGeom prst="roundRect">
          <a:avLst/>
        </a:prstGeom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Evolving government PSMB consideration</a:t>
          </a:r>
        </a:p>
      </dsp:txBody>
      <dsp:txXfrm>
        <a:off x="22846" y="1679030"/>
        <a:ext cx="4994868" cy="422308"/>
      </dsp:txXfrm>
    </dsp:sp>
    <dsp:sp modelId="{E307AF78-E44B-4BE9-AE90-BC71FB63FD33}">
      <dsp:nvSpPr>
        <dsp:cNvPr id="0" name=""/>
        <dsp:cNvSpPr/>
      </dsp:nvSpPr>
      <dsp:spPr>
        <a:xfrm>
          <a:off x="0" y="2448273"/>
          <a:ext cx="5040560" cy="468000"/>
        </a:xfrm>
        <a:prstGeom prst="roundRect">
          <a:avLst/>
        </a:prstGeom>
        <a:gradFill flip="none" rotWithShape="1">
          <a:gsLst>
            <a:gs pos="0">
              <a:srgbClr val="2D4F87">
                <a:alpha val="31000"/>
              </a:srgbClr>
            </a:gs>
            <a:gs pos="100000">
              <a:schemeClr val="bg1">
                <a:alpha val="18000"/>
              </a:schemeClr>
            </a:gs>
            <a:gs pos="100000">
              <a:schemeClr val="accent1">
                <a:lumMod val="60000"/>
              </a:schemeClr>
            </a:gs>
          </a:gsLst>
          <a:lin ang="27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000" kern="1200" dirty="0"/>
            <a:t>‘GSM’ band complications</a:t>
          </a:r>
        </a:p>
      </dsp:txBody>
      <dsp:txXfrm>
        <a:off x="22846" y="2471119"/>
        <a:ext cx="4994868" cy="4223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5E71E-A730-4B4A-B9EA-5B882773A3B6}">
      <dsp:nvSpPr>
        <dsp:cNvPr id="0" name=""/>
        <dsp:cNvSpPr/>
      </dsp:nvSpPr>
      <dsp:spPr>
        <a:xfrm>
          <a:off x="769863" y="0"/>
          <a:ext cx="6181886" cy="316835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25FF11B-0F6A-4EB0-9BB3-D38D8C9271B3}">
      <dsp:nvSpPr>
        <dsp:cNvPr id="0" name=""/>
        <dsp:cNvSpPr/>
      </dsp:nvSpPr>
      <dsp:spPr>
        <a:xfrm>
          <a:off x="3639" y="950505"/>
          <a:ext cx="1750729" cy="1267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 dirty="0"/>
            <a:t>New band plans (incl. 803-820 MHz)</a:t>
          </a:r>
        </a:p>
      </dsp:txBody>
      <dsp:txXfrm>
        <a:off x="65505" y="1012371"/>
        <a:ext cx="1626997" cy="1143608"/>
      </dsp:txXfrm>
    </dsp:sp>
    <dsp:sp modelId="{E80F58BB-2436-407F-8842-3D871C74F993}">
      <dsp:nvSpPr>
        <dsp:cNvPr id="0" name=""/>
        <dsp:cNvSpPr/>
      </dsp:nvSpPr>
      <dsp:spPr>
        <a:xfrm>
          <a:off x="1841906" y="950505"/>
          <a:ext cx="1750729" cy="1267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marL="0" lvl="0" indent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 dirty="0"/>
            <a:t>Mobile broadband: 850 MHz expansion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000" kern="1200" dirty="0"/>
            <a:t>(Separate consideration of 900 MHz FDD band)</a:t>
          </a:r>
        </a:p>
      </dsp:txBody>
      <dsp:txXfrm>
        <a:off x="1903772" y="1012371"/>
        <a:ext cx="1626997" cy="1143608"/>
      </dsp:txXfrm>
    </dsp:sp>
    <dsp:sp modelId="{7CD6C392-F5B9-416F-A4B1-FF8B8CA30674}">
      <dsp:nvSpPr>
        <dsp:cNvPr id="0" name=""/>
        <dsp:cNvSpPr/>
      </dsp:nvSpPr>
      <dsp:spPr>
        <a:xfrm>
          <a:off x="3680172" y="950505"/>
          <a:ext cx="1750729" cy="1267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 dirty="0"/>
            <a:t>Industrial/utilities: Additional LIPD spectrum</a:t>
          </a:r>
        </a:p>
      </dsp:txBody>
      <dsp:txXfrm>
        <a:off x="3742038" y="1012371"/>
        <a:ext cx="1626997" cy="1143608"/>
      </dsp:txXfrm>
    </dsp:sp>
    <dsp:sp modelId="{9D99F2B8-71EE-4643-895D-FD3F406F5B13}">
      <dsp:nvSpPr>
        <dsp:cNvPr id="0" name=""/>
        <dsp:cNvSpPr/>
      </dsp:nvSpPr>
      <dsp:spPr>
        <a:xfrm>
          <a:off x="5518438" y="950505"/>
          <a:ext cx="1750729" cy="12673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300" kern="1200" dirty="0"/>
            <a:t>Reorganisation of fixed, LMR (45 MHz FDD split)</a:t>
          </a:r>
        </a:p>
      </dsp:txBody>
      <dsp:txXfrm>
        <a:off x="5580304" y="1012371"/>
        <a:ext cx="1626997" cy="11436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455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4BF93-B37A-4151-BB48-70E5B1F93DE8}" type="datetimeFigureOut">
              <a:rPr lang="en-AU" smtClean="0"/>
              <a:t>19/11/2019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1231900"/>
            <a:ext cx="4435475" cy="3327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43578"/>
            <a:ext cx="5438140" cy="3881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62239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362239"/>
            <a:ext cx="2945659" cy="494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E469F-8B08-4FFB-934F-A98158F469C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5898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28C84-651E-4904-8D1E-84332297A38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408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27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948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28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61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29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8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30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617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34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98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28C84-651E-4904-8D1E-84332297A38D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191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C5E616-479E-4088-ACAF-D187609CCA0F}" type="slidenum">
              <a:rPr lang="en-AU" smtClean="0">
                <a:solidFill>
                  <a:prstClr val="black"/>
                </a:solidFill>
              </a:rPr>
              <a:pPr/>
              <a:t>37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71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8A793C-D547-4569-921C-478C51EFDE2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38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28C84-651E-4904-8D1E-84332297A38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9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836D-50F6-4972-AF37-82CB3B8F59C2}" type="slidenum">
              <a:rPr lang="en-AU" smtClean="0"/>
              <a:pPr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7134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836D-50F6-4972-AF37-82CB3B8F59C2}" type="slidenum">
              <a:rPr lang="en-AU" smtClean="0"/>
              <a:pPr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9936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C836D-50F6-4972-AF37-82CB3B8F59C2}" type="slidenum">
              <a:rPr lang="en-AU" smtClean="0"/>
              <a:pPr/>
              <a:t>12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56137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ED276A-A01F-436D-A516-DFB3312E8D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27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25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795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A26D8-6395-4C5C-B99B-8081E619E773}" type="slidenum">
              <a:rPr lang="en-AU" smtClean="0">
                <a:solidFill>
                  <a:prstClr val="black"/>
                </a:solidFill>
              </a:rPr>
              <a:pPr/>
              <a:t>26</a:t>
            </a:fld>
            <a:endParaRPr lang="en-A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320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/>
          </p:nvPr>
        </p:nvSpPr>
        <p:spPr>
          <a:xfrm>
            <a:off x="2362200" y="1676400"/>
            <a:ext cx="6096000" cy="914400"/>
          </a:xfrm>
        </p:spPr>
        <p:txBody>
          <a:bodyPr anchor="b"/>
          <a:lstStyle>
            <a:lvl1pPr>
              <a:defRPr sz="2900">
                <a:solidFill>
                  <a:srgbClr val="4C4C4C"/>
                </a:solidFill>
              </a:defRPr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AU" altLang="en-US" noProof="0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2743200"/>
            <a:ext cx="6096000" cy="1752600"/>
          </a:xfrm>
        </p:spPr>
        <p:txBody>
          <a:bodyPr/>
          <a:lstStyle>
            <a:lvl1pPr marL="0" indent="0">
              <a:spcBef>
                <a:spcPct val="0"/>
              </a:spcBef>
              <a:buFont typeface="Arial" panose="020B0604020202020204" pitchFamily="34" charset="0"/>
              <a:buNone/>
              <a:defRPr sz="2900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AU" altLang="en-US" noProof="0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2362200" y="26670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685800" y="15240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A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449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71600"/>
            <a:ext cx="1943100" cy="4191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371600"/>
            <a:ext cx="5676900" cy="4191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8583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62200" y="1676400"/>
            <a:ext cx="6096000" cy="914400"/>
          </a:xfrm>
        </p:spPr>
        <p:txBody>
          <a:bodyPr anchor="b"/>
          <a:lstStyle>
            <a:lvl1pPr>
              <a:defRPr sz="2900">
                <a:solidFill>
                  <a:srgbClr val="4C4C4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2743200"/>
            <a:ext cx="6096000" cy="1752600"/>
          </a:xfrm>
        </p:spPr>
        <p:txBody>
          <a:bodyPr/>
          <a:lstStyle>
            <a:lvl1pPr marL="0" indent="0">
              <a:spcBef>
                <a:spcPct val="0"/>
              </a:spcBef>
              <a:buFont typeface="Arial" charset="0"/>
              <a:buNone/>
              <a:defRPr sz="2900"/>
            </a:lvl1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2362200" y="2667000"/>
            <a:ext cx="609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666666"/>
              </a:solidFill>
              <a:latin typeface="Arial" charset="0"/>
            </a:endParaRPr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685800" y="1524000"/>
            <a:ext cx="777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AU">
              <a:solidFill>
                <a:srgbClr val="666666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717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21850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86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700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5245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58106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838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55314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98701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5714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548568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71600"/>
            <a:ext cx="1943100" cy="4191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371600"/>
            <a:ext cx="5676900" cy="4191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5712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46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733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53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0464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9716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410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8532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71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A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A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371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974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&gt;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&gt;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ma.gov.au/Industry/Spectrum/Spectrum-projects/400-MHz-band/tech-info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eb.acma.gov.au/pls/radcom/register_search.main_pag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jpeg"/><Relationship Id="rId18" Type="http://schemas.openxmlformats.org/officeDocument/2006/relationships/image" Target="../media/image38.jp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jpg"/><Relationship Id="rId11" Type="http://schemas.openxmlformats.org/officeDocument/2006/relationships/image" Target="../media/image31.png"/><Relationship Id="rId5" Type="http://schemas.openxmlformats.org/officeDocument/2006/relationships/image" Target="../media/image27.jpg"/><Relationship Id="rId15" Type="http://schemas.openxmlformats.org/officeDocument/2006/relationships/image" Target="../media/image35.png"/><Relationship Id="rId10" Type="http://schemas.openxmlformats.org/officeDocument/2006/relationships/image" Target="../media/image23.jpeg"/><Relationship Id="rId19" Type="http://schemas.openxmlformats.org/officeDocument/2006/relationships/image" Target="../media/image39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diagramDrawing" Target="../diagrams/drawing1.xml"/><Relationship Id="rId3" Type="http://schemas.openxmlformats.org/officeDocument/2006/relationships/image" Target="../media/image40.png"/><Relationship Id="rId7" Type="http://schemas.microsoft.com/office/2007/relationships/hdphoto" Target="../media/hdphoto3.wdp"/><Relationship Id="rId12" Type="http://schemas.openxmlformats.org/officeDocument/2006/relationships/diagramColors" Target="../diagrams/colors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41.png"/><Relationship Id="rId10" Type="http://schemas.openxmlformats.org/officeDocument/2006/relationships/diagramLayout" Target="../diagrams/layout1.xml"/><Relationship Id="rId4" Type="http://schemas.microsoft.com/office/2007/relationships/hdphoto" Target="../media/hdphoto2.wdp"/><Relationship Id="rId9" Type="http://schemas.openxmlformats.org/officeDocument/2006/relationships/diagramData" Target="../diagrams/data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4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2.xml"/><Relationship Id="rId11" Type="http://schemas.microsoft.com/office/2007/relationships/hdphoto" Target="../media/hdphoto3.wdp"/><Relationship Id="rId5" Type="http://schemas.openxmlformats.org/officeDocument/2006/relationships/diagramLayout" Target="../diagrams/layout2.xml"/><Relationship Id="rId10" Type="http://schemas.openxmlformats.org/officeDocument/2006/relationships/image" Target="../media/image42.png"/><Relationship Id="rId4" Type="http://schemas.openxmlformats.org/officeDocument/2006/relationships/diagramData" Target="../diagrams/data2.xml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51.png"/><Relationship Id="rId9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/>
              <a:t>ACMA Tune-up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2996952"/>
            <a:ext cx="6096000" cy="1562472"/>
          </a:xfrm>
        </p:spPr>
        <p:txBody>
          <a:bodyPr/>
          <a:lstStyle/>
          <a:p>
            <a:r>
              <a:rPr lang="en-US" altLang="en-US" dirty="0"/>
              <a:t>400 MHz (Update and Milestone 3)</a:t>
            </a:r>
            <a:br>
              <a:rPr lang="en-US" altLang="en-US" dirty="0"/>
            </a:br>
            <a:r>
              <a:rPr lang="en-US" altLang="en-US" dirty="0"/>
              <a:t>803-960 MHz - Introduction</a:t>
            </a:r>
          </a:p>
          <a:p>
            <a:r>
              <a:rPr lang="en-US" altLang="en-US" sz="2000" dirty="0"/>
              <a:t>11 March 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Licensing renewal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ACMA will not automatically renew existing licences if the licence does not meet milestone requirements</a:t>
            </a:r>
          </a:p>
          <a:p>
            <a:r>
              <a:rPr lang="en-AU" dirty="0"/>
              <a:t>This means that an automatic renewal notice will not be generated or sent out in the mail to you for a licence that is non-compliant.  </a:t>
            </a:r>
          </a:p>
          <a:p>
            <a:pPr>
              <a:buFont typeface="Arial" pitchFamily="34" charset="0"/>
              <a:buChar char="•"/>
            </a:pPr>
            <a:endParaRPr lang="en-AU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en-AU" dirty="0">
              <a:solidFill>
                <a:srgbClr val="0070C0"/>
              </a:solidFill>
            </a:endParaRPr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317" y="3933056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88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Box 139"/>
          <p:cNvSpPr txBox="1"/>
          <p:nvPr/>
        </p:nvSpPr>
        <p:spPr>
          <a:xfrm>
            <a:off x="4716016" y="4797152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March 2016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919106" y="4714480"/>
            <a:ext cx="6429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March 2015</a:t>
            </a:r>
          </a:p>
        </p:txBody>
      </p:sp>
      <p:sp>
        <p:nvSpPr>
          <p:cNvPr id="142" name="Curved Down Arrow 141"/>
          <p:cNvSpPr/>
          <p:nvPr/>
        </p:nvSpPr>
        <p:spPr>
          <a:xfrm>
            <a:off x="1133420" y="3928662"/>
            <a:ext cx="4071966" cy="642942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704792" y="3428596"/>
            <a:ext cx="121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Clients licences were renewed</a:t>
            </a:r>
          </a:p>
          <a:p>
            <a:endParaRPr lang="en-AU" sz="800" dirty="0"/>
          </a:p>
        </p:txBody>
      </p:sp>
      <p:sp>
        <p:nvSpPr>
          <p:cNvPr id="144" name="Down Arrow 143"/>
          <p:cNvSpPr/>
          <p:nvPr/>
        </p:nvSpPr>
        <p:spPr>
          <a:xfrm>
            <a:off x="1133420" y="3857224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5" name="TextBox 144"/>
          <p:cNvSpPr txBox="1"/>
          <p:nvPr/>
        </p:nvSpPr>
        <p:spPr>
          <a:xfrm>
            <a:off x="2593136" y="4103510"/>
            <a:ext cx="1581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0070C0"/>
                </a:solidFill>
              </a:rPr>
              <a:t>Clients advised 6 months in advance</a:t>
            </a:r>
          </a:p>
          <a:p>
            <a:endParaRPr lang="en-AU" sz="800" dirty="0"/>
          </a:p>
        </p:txBody>
      </p:sp>
      <p:sp>
        <p:nvSpPr>
          <p:cNvPr id="146" name="Down Arrow 145"/>
          <p:cNvSpPr/>
          <p:nvPr/>
        </p:nvSpPr>
        <p:spPr>
          <a:xfrm rot="10800000">
            <a:off x="3133684" y="4928794"/>
            <a:ext cx="214314" cy="428628"/>
          </a:xfrm>
          <a:prstGeom prst="downArrow">
            <a:avLst/>
          </a:prstGeom>
          <a:solidFill>
            <a:srgbClr val="FFFF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47" name="TextBox 146"/>
          <p:cNvSpPr txBox="1"/>
          <p:nvPr/>
        </p:nvSpPr>
        <p:spPr>
          <a:xfrm>
            <a:off x="2776494" y="5428860"/>
            <a:ext cx="17234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>
                <a:solidFill>
                  <a:srgbClr val="0070C0"/>
                </a:solidFill>
              </a:rPr>
              <a:t>Letter 2 sent to clients advising of 6 months to transition to new arrangements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2776494" y="4714480"/>
            <a:ext cx="64294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/>
              <a:t>Sep 2015</a:t>
            </a:r>
          </a:p>
        </p:txBody>
      </p:sp>
      <p:sp>
        <p:nvSpPr>
          <p:cNvPr id="156" name="Explosion 1 155"/>
          <p:cNvSpPr/>
          <p:nvPr/>
        </p:nvSpPr>
        <p:spPr>
          <a:xfrm>
            <a:off x="5062508" y="2420888"/>
            <a:ext cx="3109891" cy="2468440"/>
          </a:xfrm>
          <a:prstGeom prst="irregularSeal1">
            <a:avLst/>
          </a:prstGeom>
          <a:solidFill>
            <a:srgbClr val="FF0000">
              <a:alpha val="30000"/>
            </a:srgb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1050" dirty="0">
                <a:solidFill>
                  <a:srgbClr val="262626"/>
                </a:solidFill>
              </a:rPr>
              <a:t>Licences not renewed unless transitioned to new arrangements or granted an exception!</a:t>
            </a:r>
          </a:p>
        </p:txBody>
      </p:sp>
      <p:grpSp>
        <p:nvGrpSpPr>
          <p:cNvPr id="2" name="Group 165"/>
          <p:cNvGrpSpPr/>
          <p:nvPr/>
        </p:nvGrpSpPr>
        <p:grpSpPr>
          <a:xfrm>
            <a:off x="1214382" y="4581128"/>
            <a:ext cx="7929618" cy="214314"/>
            <a:chOff x="785786" y="4929198"/>
            <a:chExt cx="7929618" cy="214314"/>
          </a:xfrm>
        </p:grpSpPr>
        <p:cxnSp>
          <p:nvCxnSpPr>
            <p:cNvPr id="167" name="Straight Connector 166"/>
            <p:cNvCxnSpPr/>
            <p:nvPr/>
          </p:nvCxnSpPr>
          <p:spPr>
            <a:xfrm>
              <a:off x="785786" y="5000636"/>
              <a:ext cx="7929618" cy="0"/>
            </a:xfrm>
            <a:prstGeom prst="lin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rot="5400000">
              <a:off x="678629" y="5036355"/>
              <a:ext cx="214314" cy="0"/>
            </a:xfrm>
            <a:prstGeom prst="lin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4536281" y="5036355"/>
              <a:ext cx="214314" cy="0"/>
            </a:xfrm>
            <a:prstGeom prst="lin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8036743" y="5036355"/>
              <a:ext cx="214314" cy="0"/>
            </a:xfrm>
            <a:prstGeom prst="lin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2678893" y="5036355"/>
              <a:ext cx="214314" cy="0"/>
            </a:xfrm>
            <a:prstGeom prst="line">
              <a:avLst/>
            </a:prstGeom>
            <a:ln>
              <a:solidFill>
                <a:srgbClr val="26262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3786182" y="285729"/>
            <a:ext cx="4000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AU" sz="2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MS3 letter renewal process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28662" y="1000108"/>
            <a:ext cx="63796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 eaLnBrk="1" hangingPunct="1">
              <a:spcBef>
                <a:spcPct val="20000"/>
              </a:spcBef>
              <a:buFont typeface="Arial" charset="0"/>
              <a:buChar char="&gt;"/>
            </a:pPr>
            <a:r>
              <a:rPr lang="en-AU" sz="2000" dirty="0">
                <a:latin typeface="+mn-lt"/>
              </a:rPr>
              <a:t>Licences renewed from January 2016 are advised by a letter from the ACMA 6 months prior to their licence expiry date. Renewal of the licence will not occur unless the licence is compliant with MS3. The conditions of the licence have to change. 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163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" grpId="0" animBg="1"/>
      <p:bldP spid="143" grpId="0"/>
      <p:bldP spid="144" grpId="0" animBg="1"/>
      <p:bldP spid="145" grpId="0"/>
      <p:bldP spid="146" grpId="0" animBg="1"/>
      <p:bldP spid="147" grpId="0" build="allAtOnce"/>
      <p:bldP spid="156" grpId="0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do I find out the specific changes I need to make to my spectrum holdings?</a:t>
            </a:r>
            <a:br>
              <a:rPr lang="en-AU" dirty="0"/>
            </a:br>
            <a:br>
              <a:rPr lang="en-AU" dirty="0">
                <a:solidFill>
                  <a:srgbClr val="0070C0"/>
                </a:solidFill>
              </a:rPr>
            </a:br>
            <a:endParaRPr lang="en-AU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910" y="2285992"/>
            <a:ext cx="4721178" cy="3276608"/>
          </a:xfrm>
        </p:spPr>
        <p:txBody>
          <a:bodyPr/>
          <a:lstStyle/>
          <a:p>
            <a:pPr marL="342900" lvl="1" indent="-342900">
              <a:buFont typeface="Arial" charset="0"/>
              <a:buChar char="&gt;"/>
            </a:pPr>
            <a:r>
              <a:rPr lang="en-AU" kern="1200" dirty="0">
                <a:ea typeface="+mn-ea"/>
                <a:cs typeface="+mn-cs"/>
              </a:rPr>
              <a:t>Online tool available at the ACMA’s website at: </a:t>
            </a:r>
            <a:r>
              <a:rPr lang="en-AU" kern="1200" dirty="0">
                <a:ea typeface="+mn-ea"/>
                <a:cs typeface="+mn-cs"/>
                <a:hlinkClick r:id="rId3"/>
              </a:rPr>
              <a:t>http://www.acma.gov.au/Industry/Spectrum/Spectrum-projects/400-MHz-band/tech-info</a:t>
            </a:r>
            <a:r>
              <a:rPr lang="en-AU" kern="1200" dirty="0">
                <a:ea typeface="+mn-ea"/>
                <a:cs typeface="+mn-cs"/>
              </a:rPr>
              <a:t> </a:t>
            </a:r>
          </a:p>
          <a:p>
            <a:pPr marL="342900" lvl="1" indent="-342900">
              <a:buFont typeface="Arial" charset="0"/>
              <a:buChar char="&gt;"/>
            </a:pPr>
            <a:r>
              <a:rPr lang="en-AU" kern="1200" dirty="0">
                <a:ea typeface="+mn-ea"/>
                <a:cs typeface="+mn-cs"/>
              </a:rPr>
              <a:t>Using this tool you can enter your licence or client numbers and the tool will tell you exactly what is required for transition. </a:t>
            </a:r>
          </a:p>
          <a:p>
            <a:pPr marL="342900" lvl="1" indent="-342900">
              <a:buFont typeface="Arial" charset="0"/>
              <a:buChar char="&gt;"/>
            </a:pPr>
            <a:r>
              <a:rPr lang="en-AU" kern="1200" dirty="0">
                <a:ea typeface="+mn-ea"/>
                <a:cs typeface="+mn-cs"/>
              </a:rPr>
              <a:t>The database is updated every 2 hours.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3" y="2780928"/>
            <a:ext cx="357049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75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846158"/>
          </a:xfrm>
        </p:spPr>
        <p:txBody>
          <a:bodyPr>
            <a:normAutofit/>
          </a:bodyPr>
          <a:lstStyle/>
          <a:p>
            <a:r>
              <a:rPr lang="en-AU" sz="1800" dirty="0"/>
              <a:t>		</a:t>
            </a:r>
            <a:br>
              <a:rPr lang="en-AU" sz="1800" dirty="0"/>
            </a:br>
            <a:r>
              <a:rPr lang="en-AU" sz="1800" dirty="0"/>
              <a:t>			</a:t>
            </a:r>
            <a:r>
              <a:rPr lang="en-AU" sz="1800" dirty="0">
                <a:solidFill>
                  <a:schemeClr val="bg2"/>
                </a:solidFill>
              </a:rPr>
              <a:t>400MHz online licensing tool</a:t>
            </a:r>
            <a:br>
              <a:rPr lang="en-AU" sz="1800" dirty="0">
                <a:solidFill>
                  <a:schemeClr val="bg2"/>
                </a:solidFill>
              </a:rPr>
            </a:br>
            <a:endParaRPr lang="en-AU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142984"/>
            <a:ext cx="7772400" cy="5643602"/>
          </a:xfrm>
          <a:ln w="3175">
            <a:noFill/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chemeClr val="bg2"/>
                </a:solidFill>
                <a:hlinkClick r:id="rId2"/>
              </a:rPr>
              <a:t>http://web.acma.gov.au/pls/radcom/register_search.main_page</a:t>
            </a:r>
            <a:endParaRPr lang="en-AU" sz="1800" dirty="0">
              <a:solidFill>
                <a:schemeClr val="bg2"/>
              </a:solidFill>
            </a:endParaRPr>
          </a:p>
          <a:p>
            <a:endParaRPr lang="en-AU" sz="1800" dirty="0">
              <a:solidFill>
                <a:schemeClr val="bg2"/>
              </a:solidFill>
            </a:endParaRPr>
          </a:p>
          <a:p>
            <a:endParaRPr lang="en-AU" sz="1800" dirty="0">
              <a:solidFill>
                <a:schemeClr val="bg2"/>
              </a:solidFill>
            </a:endParaRPr>
          </a:p>
          <a:p>
            <a:endParaRPr lang="en-AU" sz="1800" dirty="0">
              <a:solidFill>
                <a:schemeClr val="bg2"/>
              </a:solidFill>
            </a:endParaRPr>
          </a:p>
          <a:p>
            <a:pPr>
              <a:buNone/>
            </a:pPr>
            <a:endParaRPr lang="en-AU" sz="1800" dirty="0">
              <a:solidFill>
                <a:schemeClr val="bg2"/>
              </a:solidFill>
            </a:endParaRPr>
          </a:p>
          <a:p>
            <a:endParaRPr lang="en-AU" sz="1800" dirty="0">
              <a:solidFill>
                <a:schemeClr val="bg2"/>
              </a:solidFill>
            </a:endParaRPr>
          </a:p>
          <a:p>
            <a:endParaRPr lang="en-AU" sz="18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endParaRPr lang="en-AU" sz="1800" dirty="0">
              <a:solidFill>
                <a:schemeClr val="bg2"/>
              </a:solidFill>
            </a:endParaRPr>
          </a:p>
          <a:p>
            <a:pPr lvl="1">
              <a:buFont typeface="Arial" pitchFamily="34" charset="0"/>
              <a:buChar char="•"/>
            </a:pPr>
            <a:endParaRPr lang="en-AU" sz="1800" dirty="0">
              <a:solidFill>
                <a:schemeClr val="bg2"/>
              </a:solidFill>
            </a:endParaRPr>
          </a:p>
          <a:p>
            <a:pPr marL="457200" lvl="1" indent="0">
              <a:buNone/>
            </a:pPr>
            <a:endParaRPr lang="en-AU" sz="1200" dirty="0"/>
          </a:p>
          <a:p>
            <a:endParaRPr lang="en-AU" sz="1600" dirty="0"/>
          </a:p>
          <a:p>
            <a:pPr>
              <a:buNone/>
            </a:pPr>
            <a:endParaRPr lang="en-AU" dirty="0"/>
          </a:p>
          <a:p>
            <a:pPr>
              <a:buNone/>
            </a:pPr>
            <a:endParaRPr lang="en-AU" dirty="0"/>
          </a:p>
          <a:p>
            <a:pPr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18" y="1876553"/>
            <a:ext cx="852383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1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Exception Policy - Meeting the milestones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2204864"/>
            <a:ext cx="4102224" cy="3657600"/>
          </a:xfrm>
        </p:spPr>
        <p:txBody>
          <a:bodyPr/>
          <a:lstStyle/>
          <a:p>
            <a:r>
              <a:rPr lang="en-AU" dirty="0"/>
              <a:t>The ACMA will not renew licences after the transition dates if the conditions on the licence do not meet the requirements of the 400 MHz Plan.</a:t>
            </a:r>
          </a:p>
          <a:p>
            <a:r>
              <a:rPr lang="en-AU" dirty="0"/>
              <a:t>To renew such a licence would be inconsistent with the transition timelines set out in the 400 MHz Plan</a:t>
            </a:r>
          </a:p>
          <a:p>
            <a:r>
              <a:rPr lang="en-AU" dirty="0"/>
              <a:t>The ACMA continues to be firmly committed to the 400 MHz Plan</a:t>
            </a:r>
          </a:p>
          <a:p>
            <a:endParaRPr lang="en-AU" dirty="0"/>
          </a:p>
        </p:txBody>
      </p:sp>
      <p:pic>
        <p:nvPicPr>
          <p:cNvPr id="4" name="Picture 2" descr="Elephant acrobat A balancing act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2492896"/>
            <a:ext cx="4312873" cy="2869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4878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happens if a licensee cannot comply by the deadline?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5786" y="1905000"/>
            <a:ext cx="7672414" cy="4381520"/>
          </a:xfrm>
        </p:spPr>
        <p:txBody>
          <a:bodyPr/>
          <a:lstStyle/>
          <a:p>
            <a:pPr marL="342900" lvl="1" indent="-342900">
              <a:buFont typeface="Arial" charset="0"/>
              <a:buChar char="&gt;"/>
            </a:pPr>
            <a:r>
              <a:rPr lang="en-AU" dirty="0"/>
              <a:t>If the licensee can demonstrate that compelling circumstances or factors exist, the ACMA will consider applications for renewal that do not comply with the 400 MHz Plan</a:t>
            </a:r>
          </a:p>
          <a:p>
            <a:pPr marL="342900" lvl="1" indent="-342900">
              <a:buFont typeface="Arial" charset="0"/>
              <a:buChar char="&gt;"/>
            </a:pPr>
            <a:r>
              <a:rPr lang="en-AU" kern="1200" dirty="0">
                <a:ea typeface="+mn-ea"/>
                <a:cs typeface="+mn-cs"/>
              </a:rPr>
              <a:t>Exception process in place: guidelines and forms on the </a:t>
            </a:r>
            <a:br>
              <a:rPr lang="en-AU" kern="1200" dirty="0">
                <a:ea typeface="+mn-ea"/>
                <a:cs typeface="+mn-cs"/>
              </a:rPr>
            </a:br>
            <a:r>
              <a:rPr lang="en-AU" kern="1200" dirty="0">
                <a:ea typeface="+mn-ea"/>
                <a:cs typeface="+mn-cs"/>
              </a:rPr>
              <a:t>400MHz website </a:t>
            </a:r>
          </a:p>
          <a:p>
            <a:pPr marL="342900" lvl="1" indent="-342900">
              <a:buFont typeface="Arial" charset="0"/>
              <a:buChar char="&gt;"/>
            </a:pPr>
            <a:r>
              <a:rPr lang="en-AU" dirty="0">
                <a:ea typeface="+mn-ea"/>
                <a:cs typeface="+mn-cs"/>
              </a:rPr>
              <a:t>Exceptions will be considered on a case by case basis for MS2 and MS3</a:t>
            </a:r>
          </a:p>
          <a:p>
            <a:pPr marL="342900" lvl="1" indent="-342900">
              <a:buFont typeface="Arial" charset="0"/>
              <a:buChar char="&gt;"/>
            </a:pPr>
            <a:r>
              <a:rPr lang="en-AU" dirty="0">
                <a:ea typeface="+mn-ea"/>
                <a:cs typeface="+mn-cs"/>
              </a:rPr>
              <a:t>An engineering assessment of spectrum denial will be undertaken by the ACMA when considering each exception request</a:t>
            </a:r>
          </a:p>
          <a:p>
            <a:pPr marL="342900" lvl="1" indent="-342900">
              <a:buFont typeface="Arial" charset="0"/>
              <a:buChar char="&gt;"/>
            </a:pPr>
            <a:r>
              <a:rPr lang="en-AU" dirty="0">
                <a:ea typeface="+mn-ea"/>
                <a:cs typeface="+mn-cs"/>
              </a:rPr>
              <a:t>If granted, provides licensee a further timeframe to implement changes while still having to comply with the 400 MHz plan</a:t>
            </a:r>
          </a:p>
          <a:p>
            <a:pPr>
              <a:buFont typeface="Wingdings" pitchFamily="2" charset="2"/>
              <a:buChar char="Ø"/>
            </a:pPr>
            <a:endParaRPr lang="en-AU" sz="1600" dirty="0">
              <a:solidFill>
                <a:srgbClr val="0070C0"/>
              </a:solidFill>
            </a:endParaRPr>
          </a:p>
          <a:p>
            <a:pPr lvl="8"/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</p:txBody>
      </p:sp>
    </p:spTree>
    <p:extLst>
      <p:ext uri="{BB962C8B-B14F-4D97-AF65-F5344CB8AC3E}">
        <p14:creationId xmlns:p14="http://schemas.microsoft.com/office/powerpoint/2010/main" val="3451638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Exceptions</a:t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Exceptions are normally granted for a period of one year from the licence renewal date</a:t>
            </a:r>
          </a:p>
          <a:p>
            <a:r>
              <a:rPr lang="en-AU" dirty="0"/>
              <a:t>Exceptions for longer periods may occasionally be granted if circumstances are compelling</a:t>
            </a:r>
          </a:p>
          <a:p>
            <a:r>
              <a:rPr lang="en-AU" dirty="0"/>
              <a:t>Under normal circumstances only one exception would be granted for a licence or group of licences</a:t>
            </a:r>
          </a:p>
        </p:txBody>
      </p:sp>
    </p:spTree>
    <p:extLst>
      <p:ext uri="{BB962C8B-B14F-4D97-AF65-F5344CB8AC3E}">
        <p14:creationId xmlns:p14="http://schemas.microsoft.com/office/powerpoint/2010/main" val="1106764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chemeClr val="tx1"/>
                </a:solidFill>
              </a:rPr>
              <a:t>Exceptions - Process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Every application in-depth assessment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Based on 3 key drivers of the 400 MHz review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Congestion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Introduction to new technologies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AU" dirty="0"/>
              <a:t>Spectrum Harmonisation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AU" dirty="0"/>
              <a:t>ACMA engages with licensee to gain spectrum efficiencies where possible (mitigation process)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AU" dirty="0"/>
              <a:t>3 tier rating system for spectrum impact ( Minor, Moderate, Major)</a:t>
            </a:r>
          </a:p>
          <a:p>
            <a:pPr marL="400050">
              <a:buFont typeface="Arial" panose="020B0604020202020204" pitchFamily="34" charset="0"/>
              <a:buChar char="•"/>
            </a:pPr>
            <a:r>
              <a:rPr lang="en-AU" dirty="0"/>
              <a:t>Approval is subject to approval from EM, GM and Authority respectively</a:t>
            </a:r>
          </a:p>
        </p:txBody>
      </p:sp>
    </p:spTree>
    <p:extLst>
      <p:ext uri="{BB962C8B-B14F-4D97-AF65-F5344CB8AC3E}">
        <p14:creationId xmlns:p14="http://schemas.microsoft.com/office/powerpoint/2010/main" val="3104848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Requests for lengthy exceptions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Require:</a:t>
            </a:r>
          </a:p>
          <a:p>
            <a:pPr lvl="1"/>
            <a:r>
              <a:rPr lang="en-AU" dirty="0"/>
              <a:t>Commitment to a 400 MHz transition plan stating how and when the applicant intends to meet the transition arrangements</a:t>
            </a:r>
          </a:p>
          <a:p>
            <a:pPr lvl="1"/>
            <a:r>
              <a:rPr lang="en-AU" dirty="0"/>
              <a:t>A statement of commitment from a person within the licensee’s organisation, with the authority and accountability to ensure that the commitment is met</a:t>
            </a:r>
          </a:p>
          <a:p>
            <a:r>
              <a:rPr lang="en-AU" dirty="0"/>
              <a:t>The ACMA may request that subsequent information is provided, as confirmation of progress in accordance with their 400 MHz transition plan</a:t>
            </a:r>
          </a:p>
          <a:p>
            <a:pPr lvl="0"/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63266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Circumstances and factors the ACMA will consider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dirty="0"/>
              <a:t>Funds required to transition have not been able to be obtained in a timely manner: Supporting evidence must be supplied</a:t>
            </a:r>
          </a:p>
          <a:p>
            <a:pPr lvl="0"/>
            <a:r>
              <a:rPr lang="en-AU" dirty="0"/>
              <a:t>It can be demonstrated that there will be significant financial savings by delaying transition (e.g. more than $1 million)</a:t>
            </a:r>
          </a:p>
          <a:p>
            <a:pPr lvl="0"/>
            <a:r>
              <a:rPr lang="en-AU" dirty="0"/>
              <a:t>Licence renewal is warranted to accommodate a short delay for supply/installation/commissioning/network upgrade</a:t>
            </a:r>
          </a:p>
          <a:p>
            <a:pPr lvl="0"/>
            <a:r>
              <a:rPr lang="en-AU" dirty="0"/>
              <a:t>Consequential impact of the delay is low if the licence is renewed (e.g. low power, short duration, remote location)</a:t>
            </a:r>
          </a:p>
          <a:p>
            <a:r>
              <a:rPr lang="en-AU" dirty="0"/>
              <a:t>A non-government user has written agreement from their NCCGR representative that the service can be accommodated in HGS for an extended or indefinite period of time</a:t>
            </a:r>
          </a:p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0414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 of Today’s Tune-up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Roll Call</a:t>
            </a:r>
          </a:p>
          <a:p>
            <a:r>
              <a:rPr lang="en-AU" dirty="0"/>
              <a:t>Administrative matters</a:t>
            </a:r>
          </a:p>
          <a:p>
            <a:r>
              <a:rPr lang="en-AU" dirty="0"/>
              <a:t>400 MHz </a:t>
            </a:r>
          </a:p>
          <a:p>
            <a:pPr lvl="1"/>
            <a:r>
              <a:rPr lang="en-AU" dirty="0"/>
              <a:t>Progress</a:t>
            </a:r>
          </a:p>
          <a:p>
            <a:pPr lvl="1"/>
            <a:r>
              <a:rPr lang="en-AU" dirty="0"/>
              <a:t>Exceptions</a:t>
            </a:r>
          </a:p>
          <a:p>
            <a:pPr lvl="1"/>
            <a:r>
              <a:rPr lang="en-AU" dirty="0"/>
              <a:t>Milestone 3</a:t>
            </a:r>
          </a:p>
          <a:p>
            <a:r>
              <a:rPr lang="en-AU" dirty="0"/>
              <a:t>803-960 MHz</a:t>
            </a:r>
          </a:p>
          <a:p>
            <a:pPr lvl="1"/>
            <a:r>
              <a:rPr lang="en-AU" dirty="0"/>
              <a:t>Review Outcomes</a:t>
            </a:r>
          </a:p>
          <a:p>
            <a:pPr lvl="1"/>
            <a:r>
              <a:rPr lang="en-AU" dirty="0"/>
              <a:t>Implementation</a:t>
            </a:r>
          </a:p>
        </p:txBody>
      </p:sp>
    </p:spTree>
    <p:extLst>
      <p:ext uri="{BB962C8B-B14F-4D97-AF65-F5344CB8AC3E}">
        <p14:creationId xmlns:p14="http://schemas.microsoft.com/office/powerpoint/2010/main" val="817972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Assessment of exception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044280"/>
          </a:xfrm>
        </p:spPr>
        <p:txBody>
          <a:bodyPr/>
          <a:lstStyle/>
          <a:p>
            <a:r>
              <a:rPr lang="en-AU" dirty="0"/>
              <a:t>Assessment of MS2 and MS3 exception requests take time</a:t>
            </a:r>
          </a:p>
          <a:p>
            <a:r>
              <a:rPr lang="en-AU" dirty="0"/>
              <a:t>Allow sufficient time before licence expiry</a:t>
            </a:r>
          </a:p>
          <a:p>
            <a:r>
              <a:rPr lang="en-AU" dirty="0"/>
              <a:t>The 400 MHz Project Team does not make decisions on exceptions</a:t>
            </a:r>
          </a:p>
          <a:p>
            <a:r>
              <a:rPr lang="en-AU" dirty="0"/>
              <a:t>The decision on whether to grant or deny the request may be made by the </a:t>
            </a:r>
          </a:p>
          <a:p>
            <a:pPr lvl="1"/>
            <a:r>
              <a:rPr lang="en-AU" dirty="0"/>
              <a:t>Executive Manager of the Spectrum Operations and Services Branch, </a:t>
            </a:r>
          </a:p>
          <a:p>
            <a:pPr lvl="1"/>
            <a:r>
              <a:rPr lang="en-AU" dirty="0"/>
              <a:t>General Manager of the Communications Infrastructure Division or </a:t>
            </a:r>
          </a:p>
          <a:p>
            <a:pPr lvl="1"/>
            <a:r>
              <a:rPr lang="en-AU" dirty="0"/>
              <a:t>ACMA Authority</a:t>
            </a:r>
          </a:p>
        </p:txBody>
      </p:sp>
    </p:spTree>
    <p:extLst>
      <p:ext uri="{BB962C8B-B14F-4D97-AF65-F5344CB8AC3E}">
        <p14:creationId xmlns:p14="http://schemas.microsoft.com/office/powerpoint/2010/main" val="481068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7772400" cy="457200"/>
          </a:xfrm>
        </p:spPr>
        <p:txBody>
          <a:bodyPr/>
          <a:lstStyle/>
          <a:p>
            <a:r>
              <a:rPr lang="en-AU" dirty="0"/>
              <a:t>Exception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4462264" cy="3657600"/>
          </a:xfrm>
        </p:spPr>
        <p:txBody>
          <a:bodyPr/>
          <a:lstStyle/>
          <a:p>
            <a:r>
              <a:rPr lang="en-AU" dirty="0"/>
              <a:t>Client has 42 licences</a:t>
            </a:r>
          </a:p>
          <a:p>
            <a:r>
              <a:rPr lang="en-AU" dirty="0"/>
              <a:t>All within “high impact” areas</a:t>
            </a:r>
          </a:p>
          <a:p>
            <a:r>
              <a:rPr lang="en-AU" dirty="0"/>
              <a:t>Seeks a 5 month extension</a:t>
            </a:r>
          </a:p>
          <a:p>
            <a:r>
              <a:rPr lang="en-AU" dirty="0"/>
              <a:t>Extension still within milestone window</a:t>
            </a:r>
          </a:p>
          <a:p>
            <a:endParaRPr lang="en-AU" dirty="0"/>
          </a:p>
          <a:p>
            <a:r>
              <a:rPr lang="en-AU" dirty="0"/>
              <a:t>Agrees to make 6 problematic ones compliant</a:t>
            </a:r>
          </a:p>
          <a:p>
            <a:r>
              <a:rPr lang="en-AU" dirty="0"/>
              <a:t>ACMA approves request for remaining 36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7962"/>
            <a:ext cx="3977699" cy="6850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963"/>
            <a:ext cx="3977699" cy="690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7772400" cy="457200"/>
          </a:xfrm>
        </p:spPr>
        <p:txBody>
          <a:bodyPr/>
          <a:lstStyle/>
          <a:p>
            <a:r>
              <a:rPr lang="en-AU" dirty="0"/>
              <a:t>Exception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204864"/>
            <a:ext cx="8568952" cy="3980656"/>
          </a:xfrm>
        </p:spPr>
        <p:txBody>
          <a:bodyPr/>
          <a:lstStyle/>
          <a:p>
            <a:r>
              <a:rPr lang="en-AU" dirty="0"/>
              <a:t>Client has 200 licences</a:t>
            </a:r>
          </a:p>
          <a:p>
            <a:r>
              <a:rPr lang="en-AU" dirty="0"/>
              <a:t>All within “high impact” </a:t>
            </a:r>
            <a:br>
              <a:rPr lang="en-AU" dirty="0"/>
            </a:br>
            <a:r>
              <a:rPr lang="en-AU" dirty="0"/>
              <a:t>areas</a:t>
            </a:r>
          </a:p>
          <a:p>
            <a:r>
              <a:rPr lang="en-AU" dirty="0"/>
              <a:t>Seeks a 3 year extension</a:t>
            </a:r>
          </a:p>
          <a:p>
            <a:endParaRPr lang="en-AU" dirty="0"/>
          </a:p>
          <a:p>
            <a:r>
              <a:rPr lang="en-AU" dirty="0"/>
              <a:t>Extensive assessment of impact on others</a:t>
            </a:r>
          </a:p>
          <a:p>
            <a:r>
              <a:rPr lang="en-AU" dirty="0"/>
              <a:t>Extensive negotiation</a:t>
            </a:r>
          </a:p>
          <a:p>
            <a:r>
              <a:rPr lang="en-AU" dirty="0"/>
              <a:t>ACMA approves request (at Authority level) pending delivery of detailed plan to meet compliance.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683" y="155476"/>
            <a:ext cx="5757317" cy="285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58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 descr="The 400 MHz web page" title="The ACMA websi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328" y="1001190"/>
            <a:ext cx="7848872" cy="58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24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8244" y="1309022"/>
            <a:ext cx="4069940" cy="457200"/>
          </a:xfrm>
        </p:spPr>
        <p:txBody>
          <a:bodyPr/>
          <a:lstStyle/>
          <a:p>
            <a:r>
              <a:rPr lang="en-AU" sz="4400" dirty="0"/>
              <a:t>Q&amp;A Session</a:t>
            </a:r>
            <a:endParaRPr lang="en-US" sz="44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3491880" y="2175328"/>
            <a:ext cx="5401410" cy="311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528" y="2564904"/>
            <a:ext cx="3669432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&gt;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&gt;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Milestone 2 changes</a:t>
            </a:r>
          </a:p>
          <a:p>
            <a:pPr lvl="1"/>
            <a:r>
              <a:rPr lang="en-US" kern="0" dirty="0"/>
              <a:t>2016 in LDA RDA</a:t>
            </a:r>
          </a:p>
          <a:p>
            <a:pPr lvl="1"/>
            <a:r>
              <a:rPr lang="en-US" kern="0" dirty="0"/>
              <a:t>450-470 MHz</a:t>
            </a:r>
          </a:p>
          <a:p>
            <a:r>
              <a:rPr lang="en-US" kern="0" dirty="0"/>
              <a:t>Milestone 3</a:t>
            </a:r>
          </a:p>
          <a:p>
            <a:pPr lvl="1"/>
            <a:r>
              <a:rPr lang="en-US" kern="0" dirty="0"/>
              <a:t>2016 HDA, MDA +100</a:t>
            </a:r>
          </a:p>
          <a:p>
            <a:pPr lvl="1"/>
            <a:r>
              <a:rPr lang="en-US" kern="0" dirty="0"/>
              <a:t>Government spectrum </a:t>
            </a:r>
            <a:r>
              <a:rPr lang="en-US" kern="0" dirty="0" err="1"/>
              <a:t>harmonisation</a:t>
            </a:r>
            <a:endParaRPr lang="en-US" kern="0" dirty="0"/>
          </a:p>
          <a:p>
            <a:r>
              <a:rPr lang="en-US" kern="0" dirty="0"/>
              <a:t>Are you affected?</a:t>
            </a:r>
          </a:p>
          <a:p>
            <a:r>
              <a:rPr lang="en-US" kern="0" dirty="0"/>
              <a:t>Make plans now!</a:t>
            </a:r>
          </a:p>
          <a:p>
            <a:endParaRPr lang="en-AU" kern="0" dirty="0"/>
          </a:p>
        </p:txBody>
      </p:sp>
    </p:spTree>
    <p:extLst>
      <p:ext uri="{BB962C8B-B14F-4D97-AF65-F5344CB8AC3E}">
        <p14:creationId xmlns:p14="http://schemas.microsoft.com/office/powerpoint/2010/main" val="2072022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Review of the 803-960 MHz band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Chris Worley</a:t>
            </a:r>
          </a:p>
          <a:p>
            <a:r>
              <a:rPr lang="en-US" sz="2400" dirty="0"/>
              <a:t>Andrew Stewart</a:t>
            </a:r>
          </a:p>
          <a:p>
            <a:r>
              <a:rPr lang="en-US" sz="2000" dirty="0"/>
              <a:t>Communications Infrastructure Division</a:t>
            </a:r>
          </a:p>
        </p:txBody>
      </p:sp>
    </p:spTree>
    <p:extLst>
      <p:ext uri="{BB962C8B-B14F-4D97-AF65-F5344CB8AC3E}">
        <p14:creationId xmlns:p14="http://schemas.microsoft.com/office/powerpoint/2010/main" val="1631375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68294" y="1104812"/>
            <a:ext cx="7772400" cy="457200"/>
          </a:xfrm>
        </p:spPr>
        <p:txBody>
          <a:bodyPr/>
          <a:lstStyle/>
          <a:p>
            <a:r>
              <a:rPr lang="en-US" dirty="0"/>
              <a:t>1992…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084305"/>
            <a:ext cx="1828180" cy="1194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4556" y="1844824"/>
            <a:ext cx="3130424" cy="31127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00192" y="3147088"/>
            <a:ext cx="1946403" cy="18104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94" y="3033928"/>
            <a:ext cx="1737450" cy="13899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61" y="1268760"/>
            <a:ext cx="1192932" cy="1325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61386"/>
            <a:ext cx="1924922" cy="144369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14" y="4858523"/>
            <a:ext cx="1608648" cy="1608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660" y="4488805"/>
            <a:ext cx="1400175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97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6351110" y="3717032"/>
            <a:ext cx="2066496" cy="2336706"/>
            <a:chOff x="3519487" y="1700808"/>
            <a:chExt cx="3634600" cy="4519613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DFFFE"/>
                </a:clrFrom>
                <a:clrTo>
                  <a:srgbClr val="FDFF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19487" y="2024062"/>
              <a:ext cx="2105025" cy="280987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2120" y="1700808"/>
              <a:ext cx="1484784" cy="148478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5027" y="2924944"/>
              <a:ext cx="2489060" cy="2475037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933" y="2348880"/>
              <a:ext cx="2305865" cy="3871541"/>
            </a:xfrm>
            <a:prstGeom prst="rect">
              <a:avLst/>
            </a:prstGeom>
          </p:spPr>
        </p:pic>
      </p:grp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62105" y="1245031"/>
            <a:ext cx="7772400" cy="457200"/>
          </a:xfrm>
        </p:spPr>
        <p:txBody>
          <a:bodyPr/>
          <a:lstStyle/>
          <a:p>
            <a:r>
              <a:rPr lang="en-US" dirty="0"/>
              <a:t>Now…</a:t>
            </a:r>
            <a:br>
              <a:rPr lang="en-US" dirty="0"/>
            </a:b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641760" y="1208290"/>
            <a:ext cx="1775845" cy="1816015"/>
            <a:chOff x="857148" y="3041261"/>
            <a:chExt cx="1165147" cy="12913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148" y="3041261"/>
              <a:ext cx="918822" cy="91882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728" y="3245082"/>
              <a:ext cx="1087567" cy="1087567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9" y="1740154"/>
            <a:ext cx="1895021" cy="142126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76" y="4359048"/>
            <a:ext cx="1546229" cy="154622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984528" y="1932699"/>
            <a:ext cx="3281799" cy="3338593"/>
            <a:chOff x="4067944" y="3076572"/>
            <a:chExt cx="3750439" cy="36914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5030" y="4462940"/>
              <a:ext cx="1005361" cy="68848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067944" y="3076572"/>
              <a:ext cx="3750439" cy="3691449"/>
              <a:chOff x="2650535" y="1735003"/>
              <a:chExt cx="3750439" cy="369144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5649" y="1735003"/>
                <a:ext cx="712890" cy="71289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50535" y="2605686"/>
                <a:ext cx="886041" cy="62544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4294" y="2318496"/>
                <a:ext cx="886680" cy="88668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2960" y="3999728"/>
                <a:ext cx="930924" cy="91230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8309" y="4583535"/>
                <a:ext cx="842917" cy="842917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7151" y="4025625"/>
                <a:ext cx="872688" cy="87268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8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7325" y="2867498"/>
                <a:ext cx="2617709" cy="17408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3848" y="2423110"/>
                <a:ext cx="2219112" cy="166433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00806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755"/>
                    </a14:imgEffect>
                    <a14:imgEffect>
                      <a14:saturation sat="252000"/>
                    </a14:imgEffect>
                    <a14:imgEffect>
                      <a14:brightnessContrast bright="-66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296566"/>
            <a:ext cx="7772400" cy="457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Drivers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85800" y="468632"/>
            <a:ext cx="1653952" cy="457200"/>
            <a:chOff x="685800" y="468632"/>
            <a:chExt cx="1653952" cy="457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468632"/>
              <a:ext cx="771525" cy="457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9687" y="468633"/>
              <a:ext cx="376010" cy="3272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63688" y="680089"/>
              <a:ext cx="576064" cy="138811"/>
            </a:xfrm>
            <a:prstGeom prst="rect">
              <a:avLst/>
            </a:prstGeom>
          </p:spPr>
        </p:pic>
      </p:grp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73232" y="1988840"/>
          <a:ext cx="7772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669933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54976" y="1268760"/>
            <a:ext cx="7772400" cy="4572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The changing landscape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1"/>
          </p:nvPr>
        </p:nvGraphicFramePr>
        <p:xfrm>
          <a:off x="654976" y="2276872"/>
          <a:ext cx="5040560" cy="310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6" name="Group 25"/>
          <p:cNvGrpSpPr/>
          <p:nvPr/>
        </p:nvGrpSpPr>
        <p:grpSpPr>
          <a:xfrm>
            <a:off x="685800" y="468632"/>
            <a:ext cx="1653952" cy="457200"/>
            <a:chOff x="685800" y="468632"/>
            <a:chExt cx="1653952" cy="45720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5800" y="468632"/>
              <a:ext cx="771525" cy="4572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59687" y="468633"/>
              <a:ext cx="376010" cy="32726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63688" y="680089"/>
              <a:ext cx="576064" cy="138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6553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400 MHz Review Objectives - 2008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223838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AU" dirty="0"/>
              <a:t>Improve the harmonisation of spectrum use by government</a:t>
            </a:r>
          </a:p>
          <a:p>
            <a:pPr>
              <a:lnSpc>
                <a:spcPct val="150000"/>
              </a:lnSpc>
            </a:pPr>
            <a:r>
              <a:rPr lang="en-AU" dirty="0"/>
              <a:t>Facilitate new technologies and possible complementary uses of the band</a:t>
            </a:r>
          </a:p>
          <a:p>
            <a:pPr>
              <a:lnSpc>
                <a:spcPct val="150000"/>
              </a:lnSpc>
            </a:pPr>
            <a:r>
              <a:rPr lang="en-AU" dirty="0"/>
              <a:t>Implement arrangements that take advantage of the different spectrum management requirements and challenges between different geographic areas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573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344" y="908720"/>
            <a:ext cx="7772400" cy="457200"/>
          </a:xfrm>
        </p:spPr>
        <p:txBody>
          <a:bodyPr/>
          <a:lstStyle/>
          <a:p>
            <a:r>
              <a:rPr lang="en-AU" dirty="0"/>
              <a:t>Key outcomes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971600" y="848176"/>
          <a:ext cx="727280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576" y="4149080"/>
            <a:ext cx="7704856" cy="215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90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Specific implications – fixed links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1828800"/>
            <a:ext cx="8102490" cy="4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506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68760"/>
            <a:ext cx="7772400" cy="457200"/>
          </a:xfrm>
        </p:spPr>
        <p:txBody>
          <a:bodyPr/>
          <a:lstStyle/>
          <a:p>
            <a:r>
              <a:rPr lang="en-AU" dirty="0"/>
              <a:t>Specific implications - TLMS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04864"/>
            <a:ext cx="2952328" cy="803920"/>
          </a:xfrm>
        </p:spPr>
        <p:txBody>
          <a:bodyPr/>
          <a:lstStyle/>
          <a:p>
            <a:r>
              <a:rPr lang="en-AU" dirty="0"/>
              <a:t>Transition to occur between 2021 and 2024</a:t>
            </a:r>
          </a:p>
          <a:p>
            <a:pPr lvl="1"/>
            <a:r>
              <a:rPr lang="en-AU" sz="1600" dirty="0"/>
              <a:t>(Earlier subject to coordination on a case-by-case basis)</a:t>
            </a:r>
            <a:endParaRPr lang="en-US" sz="1600" dirty="0"/>
          </a:p>
        </p:txBody>
      </p:sp>
      <p:pic>
        <p:nvPicPr>
          <p:cNvPr id="4" name="Picture 3" descr="Current and new arrangements for the trunked land mobile service (TLMS) 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268760"/>
            <a:ext cx="4792345" cy="54133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028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087194"/>
            <a:ext cx="7772400" cy="457200"/>
          </a:xfrm>
        </p:spPr>
        <p:txBody>
          <a:bodyPr/>
          <a:lstStyle/>
          <a:p>
            <a:r>
              <a:rPr lang="en-AU" dirty="0"/>
              <a:t>Specific implications – LIPDs/M2M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759" y="1544395"/>
            <a:ext cx="7462201" cy="505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90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908720"/>
            <a:ext cx="7772400" cy="457200"/>
          </a:xfrm>
        </p:spPr>
        <p:txBody>
          <a:bodyPr/>
          <a:lstStyle/>
          <a:p>
            <a:r>
              <a:rPr lang="en-AU" dirty="0">
                <a:solidFill>
                  <a:schemeClr val="bg1"/>
                </a:solidFill>
              </a:rPr>
              <a:t>Implementation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5" t="2489"/>
          <a:stretch/>
        </p:blipFill>
        <p:spPr>
          <a:xfrm>
            <a:off x="251520" y="1196752"/>
            <a:ext cx="8608977" cy="50405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11560" y="307552"/>
            <a:ext cx="1653952" cy="457200"/>
            <a:chOff x="611560" y="307552"/>
            <a:chExt cx="1653952" cy="4572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560" y="307552"/>
              <a:ext cx="771525" cy="457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5447" y="307553"/>
              <a:ext cx="376010" cy="32726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9448" y="519009"/>
              <a:ext cx="576064" cy="138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7525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ject timeline" title="Milestone deadline diagram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8399396" cy="53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81134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3068960"/>
            <a:ext cx="7410128" cy="3657600"/>
          </a:xfrm>
        </p:spPr>
        <p:txBody>
          <a:bodyPr/>
          <a:lstStyle/>
          <a:p>
            <a:r>
              <a:rPr lang="en-AU" dirty="0">
                <a:solidFill>
                  <a:srgbClr val="262626"/>
                </a:solidFill>
              </a:rPr>
              <a:t>How 400 MHz is working (and could work better)</a:t>
            </a:r>
          </a:p>
          <a:p>
            <a:pPr lvl="1"/>
            <a:r>
              <a:rPr lang="en-AU" dirty="0">
                <a:solidFill>
                  <a:srgbClr val="262626"/>
                </a:solidFill>
              </a:rPr>
              <a:t>Highly consultative approach</a:t>
            </a:r>
          </a:p>
          <a:p>
            <a:pPr lvl="1"/>
            <a:r>
              <a:rPr lang="en-AU" dirty="0">
                <a:solidFill>
                  <a:srgbClr val="262626"/>
                </a:solidFill>
              </a:rPr>
              <a:t>Facilitate – communicate - regulate.</a:t>
            </a:r>
          </a:p>
          <a:p>
            <a:r>
              <a:rPr lang="en-AU" dirty="0">
                <a:solidFill>
                  <a:srgbClr val="262626"/>
                </a:solidFill>
              </a:rPr>
              <a:t>Importance of engaging with:</a:t>
            </a:r>
          </a:p>
          <a:p>
            <a:pPr lvl="1"/>
            <a:r>
              <a:rPr lang="en-AU" dirty="0">
                <a:solidFill>
                  <a:srgbClr val="262626"/>
                </a:solidFill>
              </a:rPr>
              <a:t>those affected</a:t>
            </a:r>
          </a:p>
          <a:p>
            <a:pPr lvl="1"/>
            <a:r>
              <a:rPr lang="en-AU" dirty="0">
                <a:solidFill>
                  <a:srgbClr val="262626"/>
                </a:solidFill>
              </a:rPr>
              <a:t>Industry associations</a:t>
            </a:r>
          </a:p>
          <a:p>
            <a:r>
              <a:rPr lang="en-AU" dirty="0">
                <a:solidFill>
                  <a:srgbClr val="262626"/>
                </a:solidFill>
              </a:rPr>
              <a:t>Exceptions policy</a:t>
            </a:r>
          </a:p>
          <a:p>
            <a:r>
              <a:rPr lang="en-AU" dirty="0">
                <a:solidFill>
                  <a:srgbClr val="262626"/>
                </a:solidFill>
              </a:rPr>
              <a:t>Industry Tune-up tomorrow!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94810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148478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>
                <a:solidFill>
                  <a:srgbClr val="FFFFFF"/>
                </a:solidFill>
                <a:latin typeface="Arial" charset="0"/>
              </a:rPr>
              <a:t>Thank You</a:t>
            </a:r>
            <a:endParaRPr lang="en-AU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99592" y="4460339"/>
            <a:ext cx="748883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AU" sz="1000" dirty="0">
              <a:solidFill>
                <a:srgbClr val="FFFFFF"/>
              </a:solidFill>
              <a:latin typeface="Arial" charset="0"/>
            </a:endParaRPr>
          </a:p>
          <a:p>
            <a:pPr algn="ctr"/>
            <a:r>
              <a:rPr lang="en-AU" dirty="0">
                <a:solidFill>
                  <a:srgbClr val="FFFFFF"/>
                </a:solidFill>
                <a:latin typeface="Arial" charset="0"/>
              </a:rPr>
              <a:t>Chris Worley: </a:t>
            </a:r>
            <a:r>
              <a:rPr lang="en-AU" u="sng" dirty="0">
                <a:solidFill>
                  <a:srgbClr val="99CCFF"/>
                </a:solidFill>
                <a:latin typeface="Arial" charset="0"/>
              </a:rPr>
              <a:t>christopher.worley@acma.gov.au</a:t>
            </a:r>
          </a:p>
          <a:p>
            <a:pPr algn="ctr"/>
            <a:r>
              <a:rPr lang="en-AU" dirty="0">
                <a:solidFill>
                  <a:srgbClr val="FFFFFF"/>
                </a:solidFill>
                <a:latin typeface="Arial" charset="0"/>
              </a:rPr>
              <a:t>Andrew Stewart: </a:t>
            </a:r>
            <a:r>
              <a:rPr lang="en-AU" u="sng" dirty="0">
                <a:solidFill>
                  <a:srgbClr val="99CCFF"/>
                </a:solidFill>
                <a:latin typeface="Arial" charset="0"/>
              </a:rPr>
              <a:t>andrew.stewart@acma.gov.au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779912" y="5589240"/>
            <a:ext cx="1653952" cy="457200"/>
            <a:chOff x="611560" y="307552"/>
            <a:chExt cx="1653952" cy="457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11560" y="307552"/>
              <a:ext cx="771525" cy="457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85447" y="307553"/>
              <a:ext cx="376010" cy="32726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89448" y="519009"/>
              <a:ext cx="576064" cy="138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9868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AU" dirty="0"/>
              <a:t>400 MHz Implementation: Outputs &amp; Outcomes</a:t>
            </a:r>
            <a:br>
              <a:rPr lang="en-US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50000"/>
              </a:lnSpc>
              <a:defRPr/>
            </a:pPr>
            <a:r>
              <a:rPr lang="en-AU" dirty="0"/>
              <a:t>Harmonised Government Bands</a:t>
            </a:r>
          </a:p>
          <a:p>
            <a:pPr marL="800100" lvl="2" indent="-342900">
              <a:lnSpc>
                <a:spcPct val="150000"/>
              </a:lnSpc>
              <a:buFont typeface="Arial" charset="0"/>
              <a:buChar char="&gt;"/>
              <a:defRPr/>
            </a:pPr>
            <a:r>
              <a:rPr lang="en-AU" dirty="0"/>
              <a:t>Economies of scale and scope</a:t>
            </a:r>
          </a:p>
          <a:p>
            <a:pPr lvl="0">
              <a:lnSpc>
                <a:spcPct val="150000"/>
              </a:lnSpc>
              <a:defRPr/>
            </a:pPr>
            <a:r>
              <a:rPr lang="en-AU" dirty="0"/>
              <a:t>Support use of new technologies</a:t>
            </a:r>
          </a:p>
          <a:p>
            <a:pPr marL="800100" lvl="2" indent="-342900">
              <a:lnSpc>
                <a:spcPct val="150000"/>
              </a:lnSpc>
              <a:buFont typeface="Arial" charset="0"/>
              <a:buChar char="&gt;"/>
              <a:defRPr/>
            </a:pPr>
            <a:r>
              <a:rPr lang="en-AU" dirty="0"/>
              <a:t>National interoperability</a:t>
            </a:r>
          </a:p>
          <a:p>
            <a:pPr lvl="0">
              <a:lnSpc>
                <a:spcPct val="150000"/>
              </a:lnSpc>
              <a:defRPr/>
            </a:pPr>
            <a:r>
              <a:rPr lang="en-AU" dirty="0"/>
              <a:t>Increased capacity of 400 MHz band</a:t>
            </a:r>
          </a:p>
          <a:p>
            <a:pPr marL="800100" lvl="2" indent="-342900">
              <a:lnSpc>
                <a:spcPct val="150000"/>
              </a:lnSpc>
              <a:buFont typeface="Arial" charset="0"/>
              <a:buChar char="&gt;"/>
              <a:defRPr/>
            </a:pPr>
            <a:r>
              <a:rPr lang="en-AU" dirty="0"/>
              <a:t>More productive utilisation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5617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Issues for today…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838" y="1828800"/>
            <a:ext cx="7772400" cy="3657600"/>
          </a:xfrm>
        </p:spPr>
        <p:txBody>
          <a:bodyPr/>
          <a:lstStyle/>
          <a:p>
            <a:r>
              <a:rPr lang="en-AU" dirty="0"/>
              <a:t>Milestone 2</a:t>
            </a:r>
          </a:p>
          <a:p>
            <a:r>
              <a:rPr lang="en-AU" dirty="0"/>
              <a:t>Milestone 3</a:t>
            </a:r>
          </a:p>
          <a:p>
            <a:pPr lvl="1"/>
            <a:r>
              <a:rPr lang="en-AU" dirty="0"/>
              <a:t>What is it?</a:t>
            </a:r>
          </a:p>
          <a:p>
            <a:pPr lvl="1"/>
            <a:r>
              <a:rPr lang="en-AU" dirty="0"/>
              <a:t>Does it affect me?</a:t>
            </a:r>
          </a:p>
          <a:p>
            <a:pPr lvl="1"/>
            <a:r>
              <a:rPr lang="en-AU" dirty="0"/>
              <a:t>What do I need to do (options)?</a:t>
            </a:r>
          </a:p>
          <a:p>
            <a:pPr lvl="1"/>
            <a:r>
              <a:rPr lang="en-AU" dirty="0"/>
              <a:t>How the ACMA can assist</a:t>
            </a:r>
          </a:p>
          <a:p>
            <a:r>
              <a:rPr lang="en-AU" dirty="0"/>
              <a:t>Exceptions policy and licensing options</a:t>
            </a:r>
          </a:p>
          <a:p>
            <a:pPr lvl="1"/>
            <a:r>
              <a:rPr lang="en-AU" dirty="0"/>
              <a:t>Exceptions policy – what is it, can I use it?</a:t>
            </a:r>
          </a:p>
          <a:p>
            <a:pPr lvl="1"/>
            <a:r>
              <a:rPr lang="en-AU" dirty="0"/>
              <a:t>Licensing process – what leads to non-renewal?</a:t>
            </a:r>
          </a:p>
          <a:p>
            <a:r>
              <a:rPr lang="en-AU" dirty="0"/>
              <a:t>803-960 MHz Review/Implementation</a:t>
            </a:r>
          </a:p>
          <a:p>
            <a:r>
              <a:rPr lang="en-AU" dirty="0"/>
              <a:t>Q and A Session</a:t>
            </a:r>
          </a:p>
          <a:p>
            <a:pPr lvl="1"/>
            <a:endParaRPr lang="en-AU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88840"/>
            <a:ext cx="2843808" cy="18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6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Milestone 2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00808"/>
            <a:ext cx="8257527" cy="4975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0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roject timeline" title="Milestone deadline diagram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142984"/>
            <a:ext cx="8399396" cy="535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 bwMode="auto">
          <a:xfrm>
            <a:off x="4357686" y="4786322"/>
            <a:ext cx="1285884" cy="92869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4499992" y="2576506"/>
            <a:ext cx="1143578" cy="92869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194908" y="4786322"/>
            <a:ext cx="1193516" cy="92869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713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5572140"/>
            <a:ext cx="8229600" cy="839775"/>
          </a:xfrm>
        </p:spPr>
        <p:txBody>
          <a:bodyPr>
            <a:normAutofit/>
          </a:bodyPr>
          <a:lstStyle/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  <a:p>
            <a:pPr>
              <a:buNone/>
            </a:pPr>
            <a:endParaRPr lang="en-AU" sz="1600" dirty="0"/>
          </a:p>
        </p:txBody>
      </p:sp>
      <p:pic>
        <p:nvPicPr>
          <p:cNvPr id="1026" name="Picture 2" descr="Map showing density areas relating to the 400 MHz band accross Australia" title="Australia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52" y="404664"/>
            <a:ext cx="9088891" cy="645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157555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400 MHz band plan diagram" title="400 MHz narrowband service dia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196752"/>
            <a:ext cx="8095600" cy="5572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 bwMode="auto">
          <a:xfrm>
            <a:off x="6228184" y="2564904"/>
            <a:ext cx="1143578" cy="92869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476222" y="2564904"/>
            <a:ext cx="1143578" cy="928694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187624" y="4229702"/>
            <a:ext cx="7432175" cy="121552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246452" y="2415659"/>
            <a:ext cx="4117636" cy="1215522"/>
          </a:xfrm>
          <a:prstGeom prst="ellipse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3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ACMA_PPTemplate_1 FA (3)">
  <a:themeElements>
    <a:clrScheme name="">
      <a:dk1>
        <a:srgbClr val="666666"/>
      </a:dk1>
      <a:lt1>
        <a:srgbClr val="FFFFFF"/>
      </a:lt1>
      <a:dk2>
        <a:srgbClr val="4C4C4C"/>
      </a:dk2>
      <a:lt2>
        <a:srgbClr val="262626"/>
      </a:lt2>
      <a:accent1>
        <a:srgbClr val="666666"/>
      </a:accent1>
      <a:accent2>
        <a:srgbClr val="666666"/>
      </a:accent2>
      <a:accent3>
        <a:srgbClr val="FFFFFF"/>
      </a:accent3>
      <a:accent4>
        <a:srgbClr val="565656"/>
      </a:accent4>
      <a:accent5>
        <a:srgbClr val="B8B8B8"/>
      </a:accent5>
      <a:accent6>
        <a:srgbClr val="5C5C5C"/>
      </a:accent6>
      <a:hlink>
        <a:srgbClr val="666666"/>
      </a:hlink>
      <a:folHlink>
        <a:srgbClr val="666666"/>
      </a:folHlink>
    </a:clrScheme>
    <a:fontScheme name="ACMA_PPTemplate_1 FA (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ACMA_PPTemplate_1 FA (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1 FA (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1 FA (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1 FA (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1 FA (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1 FA (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1 FA (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1 FA (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1 FA (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1 FA (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1 FA (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1 FA (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1" id="{12F03994-FDC1-44B7-A9F0-A74A2E6F1B4A}" vid="{624D376C-F1D7-4FB0-9055-518CA2CF902B}"/>
    </a:ext>
  </a:extLst>
</a:theme>
</file>

<file path=ppt/theme/theme2.xml><?xml version="1.0" encoding="utf-8"?>
<a:theme xmlns:a="http://schemas.openxmlformats.org/drawingml/2006/main" name="ACMA_PowerpointTemplate_MoreSpace">
  <a:themeElements>
    <a:clrScheme name="">
      <a:dk1>
        <a:srgbClr val="666666"/>
      </a:dk1>
      <a:lt1>
        <a:srgbClr val="FFFFFF"/>
      </a:lt1>
      <a:dk2>
        <a:srgbClr val="4C4C4C"/>
      </a:dk2>
      <a:lt2>
        <a:srgbClr val="262626"/>
      </a:lt2>
      <a:accent1>
        <a:srgbClr val="666666"/>
      </a:accent1>
      <a:accent2>
        <a:srgbClr val="666666"/>
      </a:accent2>
      <a:accent3>
        <a:srgbClr val="FFFFFF"/>
      </a:accent3>
      <a:accent4>
        <a:srgbClr val="565656"/>
      </a:accent4>
      <a:accent5>
        <a:srgbClr val="B8B8B8"/>
      </a:accent5>
      <a:accent6>
        <a:srgbClr val="5C5C5C"/>
      </a:accent6>
      <a:hlink>
        <a:srgbClr val="666666"/>
      </a:hlink>
      <a:folHlink>
        <a:srgbClr val="666666"/>
      </a:folHlink>
    </a:clrScheme>
    <a:fontScheme name="ACMA_PPTemplate_2 FA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A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CMA_PPTemplate_2 FA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2 FA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2 FA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2 FA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2 FA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CMA_PPTemplate_2 FA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2 FA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2 FA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2 FA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2 FA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2 FA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CMA_PPTemplate_2 FA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ACMA_PowerpointTemplate</Template>
  <TotalTime>2932</TotalTime>
  <Words>1284</Words>
  <Application>Microsoft Office PowerPoint</Application>
  <PresentationFormat>On-screen Show (4:3)</PresentationFormat>
  <Paragraphs>227</Paragraphs>
  <Slides>37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Calibri</vt:lpstr>
      <vt:lpstr>Wingdings</vt:lpstr>
      <vt:lpstr>ACMA_PPTemplate_1 FA (3)</vt:lpstr>
      <vt:lpstr>ACMA_PowerpointTemplate_MoreSpace</vt:lpstr>
      <vt:lpstr>ACMA Tune-up</vt:lpstr>
      <vt:lpstr>Overview of Today’s Tune-up</vt:lpstr>
      <vt:lpstr>400 MHz Review Objectives - 2008</vt:lpstr>
      <vt:lpstr>400 MHz Implementation: Outputs &amp; Outcomes </vt:lpstr>
      <vt:lpstr>Issues for today…</vt:lpstr>
      <vt:lpstr>Milestone 2 Progress</vt:lpstr>
      <vt:lpstr>PowerPoint Presentation</vt:lpstr>
      <vt:lpstr>PowerPoint Presentation</vt:lpstr>
      <vt:lpstr>PowerPoint Presentation</vt:lpstr>
      <vt:lpstr>Licensing renewal process</vt:lpstr>
      <vt:lpstr>PowerPoint Presentation</vt:lpstr>
      <vt:lpstr>How do I find out the specific changes I need to make to my spectrum holdings?  </vt:lpstr>
      <vt:lpstr>      400MHz online licensing tool </vt:lpstr>
      <vt:lpstr>Exception Policy - Meeting the milestones</vt:lpstr>
      <vt:lpstr>What happens if a licensee cannot comply by the deadline?</vt:lpstr>
      <vt:lpstr>Exceptions </vt:lpstr>
      <vt:lpstr>Exceptions - Process </vt:lpstr>
      <vt:lpstr>Requests for lengthy exceptions</vt:lpstr>
      <vt:lpstr>Circumstances and factors the ACMA will consider</vt:lpstr>
      <vt:lpstr>Assessment of exception requests</vt:lpstr>
      <vt:lpstr>Exception examples</vt:lpstr>
      <vt:lpstr>Exception examples</vt:lpstr>
      <vt:lpstr>PowerPoint Presentation</vt:lpstr>
      <vt:lpstr>Q&amp;A Session</vt:lpstr>
      <vt:lpstr>Review of the 803-960 MHz band</vt:lpstr>
      <vt:lpstr>1992… </vt:lpstr>
      <vt:lpstr>Now… </vt:lpstr>
      <vt:lpstr>Drivers</vt:lpstr>
      <vt:lpstr>The changing landscape </vt:lpstr>
      <vt:lpstr>Key outcomes</vt:lpstr>
      <vt:lpstr>Specific implications – fixed links</vt:lpstr>
      <vt:lpstr>Specific implications - TLMS</vt:lpstr>
      <vt:lpstr>Specific implications – LIPDs/M2M</vt:lpstr>
      <vt:lpstr>Implementation</vt:lpstr>
      <vt:lpstr>PowerPoint Presentation</vt:lpstr>
      <vt:lpstr>Implementation</vt:lpstr>
      <vt:lpstr>PowerPoint Presentation</vt:lpstr>
    </vt:vector>
  </TitlesOfParts>
  <Company>Australian Communications and Media Authority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Stewart</dc:creator>
  <cp:lastModifiedBy>Joanna Hicks</cp:lastModifiedBy>
  <cp:revision>23</cp:revision>
  <cp:lastPrinted>2016-03-10T05:48:17Z</cp:lastPrinted>
  <dcterms:created xsi:type="dcterms:W3CDTF">2016-03-02T05:24:25Z</dcterms:created>
  <dcterms:modified xsi:type="dcterms:W3CDTF">2019-11-19T04:50:22Z</dcterms:modified>
</cp:coreProperties>
</file>