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42"/>
  </p:notesMasterIdLst>
  <p:handoutMasterIdLst>
    <p:handoutMasterId r:id="rId43"/>
  </p:handoutMasterIdLst>
  <p:sldIdLst>
    <p:sldId id="257" r:id="rId6"/>
    <p:sldId id="259" r:id="rId7"/>
    <p:sldId id="260" r:id="rId8"/>
    <p:sldId id="299" r:id="rId9"/>
    <p:sldId id="269" r:id="rId10"/>
    <p:sldId id="270" r:id="rId11"/>
    <p:sldId id="273" r:id="rId12"/>
    <p:sldId id="272" r:id="rId13"/>
    <p:sldId id="271" r:id="rId14"/>
    <p:sldId id="274" r:id="rId15"/>
    <p:sldId id="276" r:id="rId16"/>
    <p:sldId id="277" r:id="rId17"/>
    <p:sldId id="278" r:id="rId18"/>
    <p:sldId id="279" r:id="rId19"/>
    <p:sldId id="280" r:id="rId20"/>
    <p:sldId id="286" r:id="rId21"/>
    <p:sldId id="297" r:id="rId22"/>
    <p:sldId id="300" r:id="rId23"/>
    <p:sldId id="287" r:id="rId24"/>
    <p:sldId id="285" r:id="rId25"/>
    <p:sldId id="290" r:id="rId26"/>
    <p:sldId id="289" r:id="rId27"/>
    <p:sldId id="281" r:id="rId28"/>
    <p:sldId id="282" r:id="rId29"/>
    <p:sldId id="291" r:id="rId30"/>
    <p:sldId id="293" r:id="rId31"/>
    <p:sldId id="292" r:id="rId32"/>
    <p:sldId id="283" r:id="rId33"/>
    <p:sldId id="284" r:id="rId34"/>
    <p:sldId id="294" r:id="rId35"/>
    <p:sldId id="295" r:id="rId36"/>
    <p:sldId id="298" r:id="rId37"/>
    <p:sldId id="296" r:id="rId38"/>
    <p:sldId id="301" r:id="rId39"/>
    <p:sldId id="267" r:id="rId40"/>
    <p:sldId id="268" r:id="rId41"/>
  </p:sldIdLst>
  <p:sldSz cx="9144000" cy="6858000" type="screen4x3"/>
  <p:notesSz cx="6858000" cy="9144000"/>
  <p:defaultTextStyle>
    <a:defPPr>
      <a:defRPr lang="en-AU"/>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57CD"/>
    <a:srgbClr val="4C4C4C"/>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24432" autoAdjust="0"/>
    <p:restoredTop sz="71185" autoAdjust="0"/>
  </p:normalViewPr>
  <p:slideViewPr>
    <p:cSldViewPr>
      <p:cViewPr varScale="1">
        <p:scale>
          <a:sx n="131" d="100"/>
          <a:sy n="131" d="100"/>
        </p:scale>
        <p:origin x="1962" y="120"/>
      </p:cViewPr>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86" d="100"/>
          <a:sy n="86" d="100"/>
        </p:scale>
        <p:origin x="314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9C35E1E-0DFC-4788-B9C1-DA0C13EED9A6}" type="datetimeFigureOut">
              <a:rPr lang="en-AU" smtClean="0"/>
              <a:t>28/10/2019</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F256AC-537B-4159-83CD-0FE9FE20CB56}" type="slidenum">
              <a:rPr lang="en-AU" smtClean="0"/>
              <a:t>‹#›</a:t>
            </a:fld>
            <a:endParaRPr lang="en-AU"/>
          </a:p>
        </p:txBody>
      </p:sp>
    </p:spTree>
    <p:extLst>
      <p:ext uri="{BB962C8B-B14F-4D97-AF65-F5344CB8AC3E}">
        <p14:creationId xmlns:p14="http://schemas.microsoft.com/office/powerpoint/2010/main" val="24205568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024F14-A1FC-4ED1-82A5-D135BFC4F517}" type="datetimeFigureOut">
              <a:rPr lang="en-AU" smtClean="0"/>
              <a:t>28/10/2019</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EAD298-9EAC-4028-BB4A-9D4A3CA60F5D}" type="slidenum">
              <a:rPr lang="en-AU" smtClean="0"/>
              <a:t>‹#›</a:t>
            </a:fld>
            <a:endParaRPr lang="en-AU"/>
          </a:p>
        </p:txBody>
      </p:sp>
    </p:spTree>
    <p:extLst>
      <p:ext uri="{BB962C8B-B14F-4D97-AF65-F5344CB8AC3E}">
        <p14:creationId xmlns:p14="http://schemas.microsoft.com/office/powerpoint/2010/main" val="171326071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B6EAD298-9EAC-4028-BB4A-9D4A3CA60F5D}" type="slidenum">
              <a:rPr lang="en-AU" smtClean="0"/>
              <a:t>1</a:t>
            </a:fld>
            <a:endParaRPr lang="en-AU"/>
          </a:p>
        </p:txBody>
      </p:sp>
    </p:spTree>
    <p:extLst>
      <p:ext uri="{BB962C8B-B14F-4D97-AF65-F5344CB8AC3E}">
        <p14:creationId xmlns:p14="http://schemas.microsoft.com/office/powerpoint/2010/main" val="1020282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B6EAD298-9EAC-4028-BB4A-9D4A3CA60F5D}" type="slidenum">
              <a:rPr lang="en-AU" smtClean="0"/>
              <a:t>5</a:t>
            </a:fld>
            <a:endParaRPr lang="en-AU"/>
          </a:p>
        </p:txBody>
      </p:sp>
    </p:spTree>
    <p:extLst>
      <p:ext uri="{BB962C8B-B14F-4D97-AF65-F5344CB8AC3E}">
        <p14:creationId xmlns:p14="http://schemas.microsoft.com/office/powerpoint/2010/main" val="1096347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6EAD298-9EAC-4028-BB4A-9D4A3CA60F5D}" type="slidenum">
              <a:rPr lang="en-AU" smtClean="0"/>
              <a:t>6</a:t>
            </a:fld>
            <a:endParaRPr lang="en-AU"/>
          </a:p>
        </p:txBody>
      </p:sp>
    </p:spTree>
    <p:extLst>
      <p:ext uri="{BB962C8B-B14F-4D97-AF65-F5344CB8AC3E}">
        <p14:creationId xmlns:p14="http://schemas.microsoft.com/office/powerpoint/2010/main" val="988784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6EAD298-9EAC-4028-BB4A-9D4A3CA60F5D}" type="slidenum">
              <a:rPr lang="en-AU" smtClean="0"/>
              <a:t>11</a:t>
            </a:fld>
            <a:endParaRPr lang="en-AU"/>
          </a:p>
        </p:txBody>
      </p:sp>
    </p:spTree>
    <p:extLst>
      <p:ext uri="{BB962C8B-B14F-4D97-AF65-F5344CB8AC3E}">
        <p14:creationId xmlns:p14="http://schemas.microsoft.com/office/powerpoint/2010/main" val="3319063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B6EAD298-9EAC-4028-BB4A-9D4A3CA60F5D}" type="slidenum">
              <a:rPr lang="en-AU" smtClean="0"/>
              <a:t>32</a:t>
            </a:fld>
            <a:endParaRPr lang="en-AU"/>
          </a:p>
        </p:txBody>
      </p:sp>
    </p:spTree>
    <p:extLst>
      <p:ext uri="{BB962C8B-B14F-4D97-AF65-F5344CB8AC3E}">
        <p14:creationId xmlns:p14="http://schemas.microsoft.com/office/powerpoint/2010/main" val="29919712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B6EAD298-9EAC-4028-BB4A-9D4A3CA60F5D}" type="slidenum">
              <a:rPr lang="en-AU" smtClean="0"/>
              <a:t>33</a:t>
            </a:fld>
            <a:endParaRPr lang="en-AU"/>
          </a:p>
        </p:txBody>
      </p:sp>
    </p:spTree>
    <p:extLst>
      <p:ext uri="{BB962C8B-B14F-4D97-AF65-F5344CB8AC3E}">
        <p14:creationId xmlns:p14="http://schemas.microsoft.com/office/powerpoint/2010/main" val="32287211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81" name="Rectangle 9"/>
          <p:cNvSpPr>
            <a:spLocks noGrp="1" noChangeArrowheads="1"/>
          </p:cNvSpPr>
          <p:nvPr>
            <p:ph type="ctrTitle"/>
          </p:nvPr>
        </p:nvSpPr>
        <p:spPr>
          <a:xfrm>
            <a:off x="2362200" y="1676400"/>
            <a:ext cx="6096000" cy="914400"/>
          </a:xfrm>
        </p:spPr>
        <p:txBody>
          <a:bodyPr anchor="b"/>
          <a:lstStyle>
            <a:lvl1pPr>
              <a:defRPr sz="2900">
                <a:solidFill>
                  <a:srgbClr val="4C4C4C"/>
                </a:solidFill>
              </a:defRPr>
            </a:lvl1pPr>
          </a:lstStyle>
          <a:p>
            <a:pPr lvl="0"/>
            <a:r>
              <a:rPr lang="en-US" altLang="en-US" noProof="0"/>
              <a:t>Click to edit Master title style</a:t>
            </a:r>
            <a:endParaRPr lang="en-AU" altLang="en-US" noProof="0"/>
          </a:p>
        </p:txBody>
      </p:sp>
      <p:sp>
        <p:nvSpPr>
          <p:cNvPr id="3082" name="Rectangle 10"/>
          <p:cNvSpPr>
            <a:spLocks noGrp="1" noChangeArrowheads="1"/>
          </p:cNvSpPr>
          <p:nvPr>
            <p:ph type="subTitle" idx="1"/>
          </p:nvPr>
        </p:nvSpPr>
        <p:spPr>
          <a:xfrm>
            <a:off x="2362200" y="2743200"/>
            <a:ext cx="6096000" cy="1752600"/>
          </a:xfrm>
        </p:spPr>
        <p:txBody>
          <a:bodyPr/>
          <a:lstStyle>
            <a:lvl1pPr marL="0" indent="0">
              <a:spcBef>
                <a:spcPct val="0"/>
              </a:spcBef>
              <a:buFont typeface="Arial" panose="020B0604020202020204" pitchFamily="34" charset="0"/>
              <a:buNone/>
              <a:defRPr sz="2900"/>
            </a:lvl1pPr>
          </a:lstStyle>
          <a:p>
            <a:pPr lvl="0"/>
            <a:r>
              <a:rPr lang="en-US" altLang="en-US" noProof="0"/>
              <a:t>Click to edit Master subtitle style</a:t>
            </a:r>
            <a:endParaRPr lang="en-AU" altLang="en-US" noProof="0"/>
          </a:p>
        </p:txBody>
      </p:sp>
      <p:sp>
        <p:nvSpPr>
          <p:cNvPr id="3083" name="Line 11"/>
          <p:cNvSpPr>
            <a:spLocks noChangeShapeType="1"/>
          </p:cNvSpPr>
          <p:nvPr/>
        </p:nvSpPr>
        <p:spPr bwMode="auto">
          <a:xfrm>
            <a:off x="2362200" y="2667000"/>
            <a:ext cx="609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084" name="Line 12"/>
          <p:cNvSpPr>
            <a:spLocks noChangeShapeType="1"/>
          </p:cNvSpPr>
          <p:nvPr/>
        </p:nvSpPr>
        <p:spPr bwMode="auto">
          <a:xfrm>
            <a:off x="685800" y="1524000"/>
            <a:ext cx="777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974491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371600"/>
            <a:ext cx="1943100" cy="4191000"/>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685800" y="1371600"/>
            <a:ext cx="5676900" cy="4191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4128583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659870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186467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5800" y="1905000"/>
            <a:ext cx="3810000" cy="3657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905000"/>
            <a:ext cx="3810000" cy="3657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8673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41536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1130464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9716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874108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AU"/>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8532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3716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AU" altLang="en-US"/>
          </a:p>
        </p:txBody>
      </p:sp>
      <p:sp>
        <p:nvSpPr>
          <p:cNvPr id="1027" name="Rectangle 3"/>
          <p:cNvSpPr>
            <a:spLocks noGrp="1" noChangeArrowheads="1"/>
          </p:cNvSpPr>
          <p:nvPr>
            <p:ph type="body" idx="1"/>
          </p:nvPr>
        </p:nvSpPr>
        <p:spPr bwMode="auto">
          <a:xfrm>
            <a:off x="685800" y="1905000"/>
            <a:ext cx="77724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AU"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1" fontAlgn="base" hangingPunct="1">
        <a:spcBef>
          <a:spcPct val="0"/>
        </a:spcBef>
        <a:spcAft>
          <a:spcPct val="0"/>
        </a:spcAft>
        <a:defRPr sz="2000" b="1" kern="1200">
          <a:solidFill>
            <a:schemeClr val="tx2"/>
          </a:solidFill>
          <a:latin typeface="+mj-lt"/>
          <a:ea typeface="+mj-ea"/>
          <a:cs typeface="+mj-cs"/>
        </a:defRPr>
      </a:lvl1pPr>
      <a:lvl2pPr algn="l" rtl="0" eaLnBrk="1" fontAlgn="base" hangingPunct="1">
        <a:spcBef>
          <a:spcPct val="0"/>
        </a:spcBef>
        <a:spcAft>
          <a:spcPct val="0"/>
        </a:spcAft>
        <a:defRPr sz="2000" b="1">
          <a:solidFill>
            <a:schemeClr val="tx2"/>
          </a:solidFill>
          <a:latin typeface="Arial" panose="020B0604020202020204" pitchFamily="34" charset="0"/>
        </a:defRPr>
      </a:lvl2pPr>
      <a:lvl3pPr algn="l" rtl="0" eaLnBrk="1" fontAlgn="base" hangingPunct="1">
        <a:spcBef>
          <a:spcPct val="0"/>
        </a:spcBef>
        <a:spcAft>
          <a:spcPct val="0"/>
        </a:spcAft>
        <a:defRPr sz="2000" b="1">
          <a:solidFill>
            <a:schemeClr val="tx2"/>
          </a:solidFill>
          <a:latin typeface="Arial" panose="020B0604020202020204" pitchFamily="34" charset="0"/>
        </a:defRPr>
      </a:lvl3pPr>
      <a:lvl4pPr algn="l" rtl="0" eaLnBrk="1" fontAlgn="base" hangingPunct="1">
        <a:spcBef>
          <a:spcPct val="0"/>
        </a:spcBef>
        <a:spcAft>
          <a:spcPct val="0"/>
        </a:spcAft>
        <a:defRPr sz="2000" b="1">
          <a:solidFill>
            <a:schemeClr val="tx2"/>
          </a:solidFill>
          <a:latin typeface="Arial" panose="020B0604020202020204" pitchFamily="34" charset="0"/>
        </a:defRPr>
      </a:lvl4pPr>
      <a:lvl5pPr algn="l" rtl="0" eaLnBrk="1" fontAlgn="base" hangingPunct="1">
        <a:spcBef>
          <a:spcPct val="0"/>
        </a:spcBef>
        <a:spcAft>
          <a:spcPct val="0"/>
        </a:spcAft>
        <a:defRPr sz="2000" b="1">
          <a:solidFill>
            <a:schemeClr val="tx2"/>
          </a:solidFill>
          <a:latin typeface="Arial" panose="020B0604020202020204" pitchFamily="34" charset="0"/>
        </a:defRPr>
      </a:lvl5pPr>
      <a:lvl6pPr marL="457200" algn="l" rtl="0" eaLnBrk="1" fontAlgn="base" hangingPunct="1">
        <a:spcBef>
          <a:spcPct val="0"/>
        </a:spcBef>
        <a:spcAft>
          <a:spcPct val="0"/>
        </a:spcAft>
        <a:defRPr sz="2000" b="1">
          <a:solidFill>
            <a:schemeClr val="tx2"/>
          </a:solidFill>
          <a:latin typeface="Arial" panose="020B0604020202020204" pitchFamily="34" charset="0"/>
        </a:defRPr>
      </a:lvl6pPr>
      <a:lvl7pPr marL="914400" algn="l" rtl="0" eaLnBrk="1" fontAlgn="base" hangingPunct="1">
        <a:spcBef>
          <a:spcPct val="0"/>
        </a:spcBef>
        <a:spcAft>
          <a:spcPct val="0"/>
        </a:spcAft>
        <a:defRPr sz="2000" b="1">
          <a:solidFill>
            <a:schemeClr val="tx2"/>
          </a:solidFill>
          <a:latin typeface="Arial" panose="020B0604020202020204" pitchFamily="34" charset="0"/>
        </a:defRPr>
      </a:lvl7pPr>
      <a:lvl8pPr marL="1371600" algn="l" rtl="0" eaLnBrk="1" fontAlgn="base" hangingPunct="1">
        <a:spcBef>
          <a:spcPct val="0"/>
        </a:spcBef>
        <a:spcAft>
          <a:spcPct val="0"/>
        </a:spcAft>
        <a:defRPr sz="2000" b="1">
          <a:solidFill>
            <a:schemeClr val="tx2"/>
          </a:solidFill>
          <a:latin typeface="Arial" panose="020B0604020202020204" pitchFamily="34" charset="0"/>
        </a:defRPr>
      </a:lvl8pPr>
      <a:lvl9pPr marL="1828800" algn="l" rtl="0" eaLnBrk="1" fontAlgn="base" hangingPunct="1">
        <a:spcBef>
          <a:spcPct val="0"/>
        </a:spcBef>
        <a:spcAft>
          <a:spcPct val="0"/>
        </a:spcAft>
        <a:defRPr sz="2000" b="1">
          <a:solidFill>
            <a:schemeClr val="tx2"/>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gt;"/>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Char char="&gt;"/>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Char char="&gt;"/>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har char="&gt;"/>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g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SpectrumAuctions@acma.gov.au"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en-US" altLang="en-US" dirty="0"/>
              <a:t>Spectrum Tune-up</a:t>
            </a:r>
          </a:p>
        </p:txBody>
      </p:sp>
      <p:sp>
        <p:nvSpPr>
          <p:cNvPr id="4099" name="Rectangle 3"/>
          <p:cNvSpPr>
            <a:spLocks noGrp="1" noChangeArrowheads="1"/>
          </p:cNvSpPr>
          <p:nvPr>
            <p:ph type="subTitle" idx="1"/>
          </p:nvPr>
        </p:nvSpPr>
        <p:spPr>
          <a:xfrm>
            <a:off x="2362200" y="2708920"/>
            <a:ext cx="6096000" cy="1752600"/>
          </a:xfrm>
        </p:spPr>
        <p:txBody>
          <a:bodyPr/>
          <a:lstStyle/>
          <a:p>
            <a:r>
              <a:rPr lang="en-US" altLang="en-US" dirty="0"/>
              <a:t>ESMRA auction system</a:t>
            </a:r>
          </a:p>
          <a:p>
            <a:endParaRPr lang="en-US" altLang="en-US" dirty="0"/>
          </a:p>
          <a:p>
            <a:r>
              <a:rPr lang="en-US" altLang="en-US" dirty="0"/>
              <a:t>10 April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371600"/>
            <a:ext cx="7772400" cy="689248"/>
          </a:xfrm>
        </p:spPr>
        <p:txBody>
          <a:bodyPr/>
          <a:lstStyle/>
          <a:p>
            <a:r>
              <a:rPr lang="en-AU" dirty="0"/>
              <a:t>Price increases – Examples 2 and 3 </a:t>
            </a:r>
            <a:br>
              <a:rPr lang="en-AU" dirty="0"/>
            </a:br>
            <a:r>
              <a:rPr lang="en-AU" dirty="0"/>
              <a:t>(demand becomes equal to supply at  the price of 107)</a:t>
            </a:r>
          </a:p>
        </p:txBody>
      </p:sp>
      <p:pic>
        <p:nvPicPr>
          <p:cNvPr id="5" name="Content Placeholder 4"/>
          <p:cNvPicPr>
            <a:picLocks noGrp="1"/>
          </p:cNvPicPr>
          <p:nvPr>
            <p:ph idx="1"/>
          </p:nvPr>
        </p:nvPicPr>
        <p:blipFill rotWithShape="1">
          <a:blip r:embed="rId2"/>
          <a:srcRect l="15722" t="23927" r="64806" b="22325"/>
          <a:stretch/>
        </p:blipFill>
        <p:spPr bwMode="auto">
          <a:xfrm>
            <a:off x="1691680" y="2060848"/>
            <a:ext cx="5112568" cy="40442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78638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Processing of bids</a:t>
            </a:r>
          </a:p>
        </p:txBody>
      </p:sp>
      <p:sp>
        <p:nvSpPr>
          <p:cNvPr id="3" name="Content Placeholder 2"/>
          <p:cNvSpPr>
            <a:spLocks noGrp="1"/>
          </p:cNvSpPr>
          <p:nvPr>
            <p:ph idx="1"/>
          </p:nvPr>
        </p:nvSpPr>
        <p:spPr/>
        <p:txBody>
          <a:bodyPr/>
          <a:lstStyle/>
          <a:p>
            <a:r>
              <a:rPr lang="en-US" dirty="0"/>
              <a:t>Bids are processed in such a way that the bidder is never required to buy more than its demand at any price. </a:t>
            </a:r>
          </a:p>
          <a:p>
            <a:r>
              <a:rPr lang="en-US" dirty="0"/>
              <a:t>A bid to increase demand is applied only if the bidder has sufficient bidding eligibility. </a:t>
            </a:r>
          </a:p>
          <a:p>
            <a:r>
              <a:rPr lang="en-US" dirty="0"/>
              <a:t>A bid to decrease demand is applied only if the reduction will not result in aggregate demand falling below supply (notwithstanding MBR feature). </a:t>
            </a:r>
          </a:p>
          <a:p>
            <a:r>
              <a:rPr lang="en-US" dirty="0"/>
              <a:t>After the round ends, the system processes the bids to determine which of the requested changes to demands can be applied. </a:t>
            </a:r>
            <a:endParaRPr lang="en-AU" dirty="0"/>
          </a:p>
        </p:txBody>
      </p:sp>
    </p:spTree>
    <p:extLst>
      <p:ext uri="{BB962C8B-B14F-4D97-AF65-F5344CB8AC3E}">
        <p14:creationId xmlns:p14="http://schemas.microsoft.com/office/powerpoint/2010/main" val="3478035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Processing of bids (continued)</a:t>
            </a:r>
          </a:p>
        </p:txBody>
      </p:sp>
      <p:sp>
        <p:nvSpPr>
          <p:cNvPr id="3" name="Content Placeholder 2"/>
          <p:cNvSpPr>
            <a:spLocks noGrp="1"/>
          </p:cNvSpPr>
          <p:nvPr>
            <p:ph idx="1"/>
          </p:nvPr>
        </p:nvSpPr>
        <p:spPr/>
        <p:txBody>
          <a:bodyPr/>
          <a:lstStyle/>
          <a:p>
            <a:r>
              <a:rPr lang="en-US" dirty="0"/>
              <a:t>To allow comparison of prices between different regions and categories, the system calculates for each bid its “price point”, defined as the percentage from the opening price to the clock price. </a:t>
            </a:r>
          </a:p>
          <a:p>
            <a:r>
              <a:rPr lang="en-US" dirty="0"/>
              <a:t>Bids are processed in ascending order of price point.</a:t>
            </a:r>
          </a:p>
          <a:p>
            <a:r>
              <a:rPr lang="en-US" dirty="0"/>
              <a:t>Bids can be applied fully or partially.</a:t>
            </a:r>
          </a:p>
          <a:p>
            <a:endParaRPr lang="en-US" dirty="0"/>
          </a:p>
          <a:p>
            <a:endParaRPr lang="en-AU" dirty="0"/>
          </a:p>
          <a:p>
            <a:endParaRPr lang="en-AU" dirty="0"/>
          </a:p>
        </p:txBody>
      </p:sp>
    </p:spTree>
    <p:extLst>
      <p:ext uri="{BB962C8B-B14F-4D97-AF65-F5344CB8AC3E}">
        <p14:creationId xmlns:p14="http://schemas.microsoft.com/office/powerpoint/2010/main" val="3951799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Processing of bids (continued)</a:t>
            </a:r>
          </a:p>
        </p:txBody>
      </p:sp>
      <p:sp>
        <p:nvSpPr>
          <p:cNvPr id="3" name="Content Placeholder 2"/>
          <p:cNvSpPr>
            <a:spLocks noGrp="1"/>
          </p:cNvSpPr>
          <p:nvPr>
            <p:ph idx="1"/>
          </p:nvPr>
        </p:nvSpPr>
        <p:spPr/>
        <p:txBody>
          <a:bodyPr/>
          <a:lstStyle/>
          <a:p>
            <a:r>
              <a:rPr lang="en-US" dirty="0"/>
              <a:t>For example, a bidder may want to reduce demand by 2 lots at $202. However, if there is only 1 lot of excess demand at the relevant price point, the bidder’s demand will only be reduced by 1. </a:t>
            </a:r>
            <a:endParaRPr lang="en-AU" dirty="0"/>
          </a:p>
          <a:p>
            <a:r>
              <a:rPr lang="en-US" dirty="0"/>
              <a:t>An increase in demand is applied to the extent that the bidder has sufficient bidding eligibility. For example, if the bidder wants to increase demand by 3 lots at $243 but at the price point corresponding to this bid that bidder only has eligibility for an increase of 2 lots, then a 2-lot increase is applied.</a:t>
            </a:r>
            <a:endParaRPr lang="en-AU" dirty="0"/>
          </a:p>
          <a:p>
            <a:endParaRPr lang="en-AU" dirty="0"/>
          </a:p>
        </p:txBody>
      </p:sp>
    </p:spTree>
    <p:extLst>
      <p:ext uri="{BB962C8B-B14F-4D97-AF65-F5344CB8AC3E}">
        <p14:creationId xmlns:p14="http://schemas.microsoft.com/office/powerpoint/2010/main" val="4062039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Processing of bids (continued)</a:t>
            </a:r>
          </a:p>
        </p:txBody>
      </p:sp>
      <p:sp>
        <p:nvSpPr>
          <p:cNvPr id="3" name="Content Placeholder 2"/>
          <p:cNvSpPr>
            <a:spLocks noGrp="1"/>
          </p:cNvSpPr>
          <p:nvPr>
            <p:ph idx="1"/>
          </p:nvPr>
        </p:nvSpPr>
        <p:spPr/>
        <p:txBody>
          <a:bodyPr/>
          <a:lstStyle/>
          <a:p>
            <a:r>
              <a:rPr lang="en-US" dirty="0"/>
              <a:t>By placing a bid, the bidder is willing to accept the unchanged quantity, the changed quantity, or any quantity in between at the specified price. </a:t>
            </a:r>
          </a:p>
          <a:p>
            <a:r>
              <a:rPr lang="en-US" dirty="0"/>
              <a:t>When bids cannot be fully applied, the unfilled portion of the bid is put in a queue which is checked at each subsequent price point to see if any unapplied bids can be applied in full or partially.  </a:t>
            </a:r>
          </a:p>
          <a:p>
            <a:r>
              <a:rPr lang="en-US" dirty="0"/>
              <a:t>For example, at the 65% price point the bidder has an unfilled request to reduce demand by 1 lot. Suppose at the 75% price point another bidder’s request to increase by 1 lot of the same category is applied. This would allow the 1 lot demand reduction at 65% to be applied. </a:t>
            </a:r>
            <a:endParaRPr lang="en-AU" dirty="0"/>
          </a:p>
          <a:p>
            <a:endParaRPr lang="en-AU" dirty="0"/>
          </a:p>
        </p:txBody>
      </p:sp>
    </p:spTree>
    <p:extLst>
      <p:ext uri="{BB962C8B-B14F-4D97-AF65-F5344CB8AC3E}">
        <p14:creationId xmlns:p14="http://schemas.microsoft.com/office/powerpoint/2010/main" val="1297604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Processing of bids (continued)</a:t>
            </a:r>
          </a:p>
        </p:txBody>
      </p:sp>
      <p:sp>
        <p:nvSpPr>
          <p:cNvPr id="3" name="Content Placeholder 2"/>
          <p:cNvSpPr>
            <a:spLocks noGrp="1"/>
          </p:cNvSpPr>
          <p:nvPr>
            <p:ph idx="1"/>
          </p:nvPr>
        </p:nvSpPr>
        <p:spPr/>
        <p:txBody>
          <a:bodyPr/>
          <a:lstStyle/>
          <a:p>
            <a:r>
              <a:rPr lang="en-US" dirty="0"/>
              <a:t>Ties—multiple bids at the same price point—are resolved pseudo-randomly. </a:t>
            </a:r>
          </a:p>
          <a:p>
            <a:r>
              <a:rPr lang="en-US" dirty="0"/>
              <a:t>The process continues until the 100% price point is reached and all bids are processed. At that point the results for the round are posted. </a:t>
            </a:r>
          </a:p>
          <a:p>
            <a:r>
              <a:rPr lang="en-US" dirty="0"/>
              <a:t>Bids are only held in the queue for the single round.</a:t>
            </a:r>
            <a:endParaRPr lang="en-AU" dirty="0"/>
          </a:p>
          <a:p>
            <a:endParaRPr lang="en-AU" dirty="0"/>
          </a:p>
        </p:txBody>
      </p:sp>
    </p:spTree>
    <p:extLst>
      <p:ext uri="{BB962C8B-B14F-4D97-AF65-F5344CB8AC3E}">
        <p14:creationId xmlns:p14="http://schemas.microsoft.com/office/powerpoint/2010/main" val="2933632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Regions where demand &lt;= supply </a:t>
            </a:r>
          </a:p>
        </p:txBody>
      </p:sp>
      <p:sp>
        <p:nvSpPr>
          <p:cNvPr id="3" name="Content Placeholder 2"/>
          <p:cNvSpPr>
            <a:spLocks noGrp="1"/>
          </p:cNvSpPr>
          <p:nvPr>
            <p:ph idx="1"/>
          </p:nvPr>
        </p:nvSpPr>
        <p:spPr/>
        <p:txBody>
          <a:bodyPr/>
          <a:lstStyle/>
          <a:p>
            <a:r>
              <a:rPr lang="en-AU" dirty="0"/>
              <a:t>In a region where there is no excess demand, the clock is “paused”, i.e. the clock price does not increase from round to round</a:t>
            </a:r>
          </a:p>
          <a:p>
            <a:r>
              <a:rPr lang="en-AU" dirty="0"/>
              <a:t>An increase in demand in such a region is permissible. </a:t>
            </a:r>
          </a:p>
          <a:p>
            <a:r>
              <a:rPr lang="en-AU" dirty="0"/>
              <a:t>A decrease in demand, however, would end up in the bid processing queue and would only be applied if and when another bidder increased demand in the region causing the demand to exceed supply.</a:t>
            </a:r>
          </a:p>
          <a:p>
            <a:r>
              <a:rPr lang="en-AU" dirty="0"/>
              <a:t>However, at any point, the bidding in such a region can resume, and the price may rise again, if the demand again exceeds supply. </a:t>
            </a:r>
          </a:p>
          <a:p>
            <a:endParaRPr lang="en-AU" dirty="0"/>
          </a:p>
        </p:txBody>
      </p:sp>
    </p:spTree>
    <p:extLst>
      <p:ext uri="{BB962C8B-B14F-4D97-AF65-F5344CB8AC3E}">
        <p14:creationId xmlns:p14="http://schemas.microsoft.com/office/powerpoint/2010/main" val="338772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Information policy</a:t>
            </a:r>
          </a:p>
        </p:txBody>
      </p:sp>
      <p:sp>
        <p:nvSpPr>
          <p:cNvPr id="3" name="Content Placeholder 2"/>
          <p:cNvSpPr>
            <a:spLocks noGrp="1"/>
          </p:cNvSpPr>
          <p:nvPr>
            <p:ph idx="1"/>
          </p:nvPr>
        </p:nvSpPr>
        <p:spPr/>
        <p:txBody>
          <a:bodyPr/>
          <a:lstStyle/>
          <a:p>
            <a:r>
              <a:rPr lang="en-US" dirty="0"/>
              <a:t>At the end of each round, the following information is made available to all bidders for each region/category: </a:t>
            </a:r>
          </a:p>
          <a:p>
            <a:pPr lvl="1"/>
            <a:r>
              <a:rPr lang="en-US" dirty="0"/>
              <a:t>the opening price</a:t>
            </a:r>
          </a:p>
          <a:p>
            <a:pPr lvl="1"/>
            <a:r>
              <a:rPr lang="en-US" dirty="0"/>
              <a:t>the clock price</a:t>
            </a:r>
          </a:p>
          <a:p>
            <a:pPr lvl="1"/>
            <a:r>
              <a:rPr lang="en-US" dirty="0"/>
              <a:t>the aggregate demand (</a:t>
            </a:r>
            <a:r>
              <a:rPr lang="en-AU" dirty="0"/>
              <a:t>exact aggregate demand posted if excess &gt; 20 MHz; otherwise the system will state “20 MHz or less of excess demand” or similar)</a:t>
            </a:r>
            <a:endParaRPr lang="en-US" dirty="0"/>
          </a:p>
          <a:p>
            <a:pPr lvl="1"/>
            <a:r>
              <a:rPr lang="en-US" dirty="0"/>
              <a:t>the posted price, and</a:t>
            </a:r>
          </a:p>
          <a:p>
            <a:pPr lvl="1"/>
            <a:r>
              <a:rPr lang="en-US" dirty="0"/>
              <a:t>the clock price in the next round.</a:t>
            </a:r>
          </a:p>
          <a:p>
            <a:r>
              <a:rPr lang="en-US" dirty="0"/>
              <a:t>Each bidder is told its own quantity at the posted price. </a:t>
            </a:r>
          </a:p>
          <a:p>
            <a:r>
              <a:rPr lang="en-US" dirty="0"/>
              <a:t>Information about individual demands of other bidders is not disclosed.</a:t>
            </a:r>
            <a:endParaRPr lang="en-AU" dirty="0"/>
          </a:p>
          <a:p>
            <a:endParaRPr lang="en-AU" dirty="0"/>
          </a:p>
        </p:txBody>
      </p:sp>
    </p:spTree>
    <p:extLst>
      <p:ext uri="{BB962C8B-B14F-4D97-AF65-F5344CB8AC3E}">
        <p14:creationId xmlns:p14="http://schemas.microsoft.com/office/powerpoint/2010/main" val="2026674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SMRA terminology and concepts not applicable to the ESMRA</a:t>
            </a:r>
          </a:p>
        </p:txBody>
      </p:sp>
      <p:sp>
        <p:nvSpPr>
          <p:cNvPr id="3" name="Content Placeholder 2"/>
          <p:cNvSpPr>
            <a:spLocks noGrp="1"/>
          </p:cNvSpPr>
          <p:nvPr>
            <p:ph idx="1"/>
          </p:nvPr>
        </p:nvSpPr>
        <p:spPr/>
        <p:txBody>
          <a:bodyPr/>
          <a:lstStyle/>
          <a:p>
            <a:r>
              <a:rPr lang="en-AU" dirty="0"/>
              <a:t>A bidder does not “hold” lots during the auction, nor is there a concept of a highest bid or a highest bidder – after each round, a bidder is expressing a demand for a number of lots at a particular (posted) price.</a:t>
            </a:r>
          </a:p>
          <a:p>
            <a:r>
              <a:rPr lang="en-AU" dirty="0"/>
              <a:t>Similarly, the terms first or second price are not relevant to the Primary stage of the ESMRA auction.</a:t>
            </a:r>
          </a:p>
          <a:p>
            <a:endParaRPr lang="en-AU" dirty="0"/>
          </a:p>
        </p:txBody>
      </p:sp>
    </p:spTree>
    <p:extLst>
      <p:ext uri="{BB962C8B-B14F-4D97-AF65-F5344CB8AC3E}">
        <p14:creationId xmlns:p14="http://schemas.microsoft.com/office/powerpoint/2010/main" val="214077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End of the Primary stage and the winning prices</a:t>
            </a:r>
          </a:p>
        </p:txBody>
      </p:sp>
      <p:sp>
        <p:nvSpPr>
          <p:cNvPr id="3" name="Content Placeholder 2"/>
          <p:cNvSpPr>
            <a:spLocks noGrp="1"/>
          </p:cNvSpPr>
          <p:nvPr>
            <p:ph idx="1"/>
          </p:nvPr>
        </p:nvSpPr>
        <p:spPr/>
        <p:txBody>
          <a:bodyPr/>
          <a:lstStyle/>
          <a:p>
            <a:r>
              <a:rPr lang="en-AU" dirty="0"/>
              <a:t>When demand&lt;=supply in each region and category, the Primary stage concludes.</a:t>
            </a:r>
          </a:p>
          <a:p>
            <a:r>
              <a:rPr lang="en-AU" dirty="0"/>
              <a:t>In the Primary stage the winning price for the lots a bidder obtained in a region is a product of the posted price for that region  at the end of the last round and the number of lots a bidder has expressed demand for at the end of the last round.</a:t>
            </a:r>
          </a:p>
          <a:p>
            <a:endParaRPr lang="en-AU" dirty="0"/>
          </a:p>
          <a:p>
            <a:endParaRPr lang="en-AU" dirty="0"/>
          </a:p>
          <a:p>
            <a:endParaRPr lang="en-AU" dirty="0"/>
          </a:p>
        </p:txBody>
      </p:sp>
    </p:spTree>
    <p:extLst>
      <p:ext uri="{BB962C8B-B14F-4D97-AF65-F5344CB8AC3E}">
        <p14:creationId xmlns:p14="http://schemas.microsoft.com/office/powerpoint/2010/main" val="4273772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Introduction</a:t>
            </a:r>
          </a:p>
        </p:txBody>
      </p:sp>
      <p:sp>
        <p:nvSpPr>
          <p:cNvPr id="3" name="Content Placeholder 2"/>
          <p:cNvSpPr>
            <a:spLocks noGrp="1"/>
          </p:cNvSpPr>
          <p:nvPr>
            <p:ph idx="1"/>
          </p:nvPr>
        </p:nvSpPr>
        <p:spPr/>
        <p:txBody>
          <a:bodyPr/>
          <a:lstStyle/>
          <a:p>
            <a:r>
              <a:rPr lang="en-AU" dirty="0"/>
              <a:t>This presentation gives an overview of the ESMRA auction methodology</a:t>
            </a:r>
          </a:p>
          <a:p>
            <a:r>
              <a:rPr lang="en-AU" dirty="0"/>
              <a:t>The aim of this presentation is for participants to gain a broad understanding of the main features of ESMRA auction methodology, not to become experts in using the ESMRA system; registered bidders will have the opportunity to try the system in the mock auctions</a:t>
            </a:r>
          </a:p>
          <a:p>
            <a:r>
              <a:rPr lang="en-AU" dirty="0"/>
              <a:t>Main features are explained in some detail but not all the features and rules are covered</a:t>
            </a:r>
          </a:p>
          <a:p>
            <a:r>
              <a:rPr lang="en-AU" dirty="0"/>
              <a:t>Some of the depicted auction rules or the terminology may change later</a:t>
            </a:r>
          </a:p>
          <a:p>
            <a:r>
              <a:rPr lang="en-AU" dirty="0"/>
              <a:t>Please ask questions as we go</a:t>
            </a:r>
          </a:p>
          <a:p>
            <a:endParaRPr lang="en-AU" dirty="0"/>
          </a:p>
          <a:p>
            <a:endParaRPr lang="en-AU" dirty="0"/>
          </a:p>
        </p:txBody>
      </p:sp>
    </p:spTree>
    <p:extLst>
      <p:ext uri="{BB962C8B-B14F-4D97-AF65-F5344CB8AC3E}">
        <p14:creationId xmlns:p14="http://schemas.microsoft.com/office/powerpoint/2010/main" val="2938946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rule</a:t>
            </a:r>
          </a:p>
        </p:txBody>
      </p:sp>
      <p:sp>
        <p:nvSpPr>
          <p:cNvPr id="3" name="Content Placeholder 2"/>
          <p:cNvSpPr>
            <a:spLocks noGrp="1"/>
          </p:cNvSpPr>
          <p:nvPr>
            <p:ph idx="1"/>
          </p:nvPr>
        </p:nvSpPr>
        <p:spPr/>
        <p:txBody>
          <a:bodyPr/>
          <a:lstStyle/>
          <a:p>
            <a:r>
              <a:rPr lang="en-US" dirty="0"/>
              <a:t>An activity rule is used to improve price discovery and maintain auction progress. </a:t>
            </a:r>
          </a:p>
          <a:p>
            <a:r>
              <a:rPr lang="en-AU" dirty="0"/>
              <a:t>The proposed activity rule is very similar to the rule used in a typical SMRA auction (e.g. 1800 MHz regional spectrum auction)</a:t>
            </a:r>
          </a:p>
          <a:p>
            <a:r>
              <a:rPr lang="en-AU" dirty="0"/>
              <a:t>Before the auction </a:t>
            </a:r>
            <a:r>
              <a:rPr lang="en-US" dirty="0"/>
              <a:t>the ACMA will specify the number of eligibility points for each lot of each region/category. Eligibility points are used in the activity rule (and also to calculate the eligibility payments).</a:t>
            </a:r>
          </a:p>
          <a:p>
            <a:r>
              <a:rPr lang="en-US" dirty="0"/>
              <a:t>In each round of the auction, the bidder must be active on a specified fraction (e.g. 95%) of its eligibility (the eligibility requirement), or the bidder’s eligibility is reduced. </a:t>
            </a:r>
          </a:p>
          <a:p>
            <a:endParaRPr lang="en-AU" dirty="0"/>
          </a:p>
        </p:txBody>
      </p:sp>
    </p:spTree>
    <p:extLst>
      <p:ext uri="{BB962C8B-B14F-4D97-AF65-F5344CB8AC3E}">
        <p14:creationId xmlns:p14="http://schemas.microsoft.com/office/powerpoint/2010/main" val="3050776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rule (continued)</a:t>
            </a:r>
          </a:p>
        </p:txBody>
      </p:sp>
      <p:sp>
        <p:nvSpPr>
          <p:cNvPr id="3" name="Content Placeholder 2"/>
          <p:cNvSpPr>
            <a:spLocks noGrp="1"/>
          </p:cNvSpPr>
          <p:nvPr>
            <p:ph idx="1"/>
          </p:nvPr>
        </p:nvSpPr>
        <p:spPr/>
        <p:txBody>
          <a:bodyPr/>
          <a:lstStyle/>
          <a:p>
            <a:r>
              <a:rPr lang="en-US" dirty="0"/>
              <a:t>End-of-round activity is measured as the total eligibility points of all the lots the bidder is demanding at end-of-round posted prices, after all bids have been processed. If the eligibility requirement is not met, the bidder’s eligibility in the next round is reduced to (end-of-round activity)/(eligibility requirement), rounded up to the nearest integer. </a:t>
            </a:r>
          </a:p>
          <a:p>
            <a:r>
              <a:rPr lang="en-US" dirty="0"/>
              <a:t>Eligibility changes are made at the end of the round, based on end-of-round activity. However, the bid processor prevents any bid from being applied that would cause the bidder to exceed its eligibility at any price point.</a:t>
            </a:r>
            <a:endParaRPr lang="en-AU" dirty="0"/>
          </a:p>
          <a:p>
            <a:endParaRPr lang="en-AU" dirty="0"/>
          </a:p>
        </p:txBody>
      </p:sp>
    </p:spTree>
    <p:extLst>
      <p:ext uri="{BB962C8B-B14F-4D97-AF65-F5344CB8AC3E}">
        <p14:creationId xmlns:p14="http://schemas.microsoft.com/office/powerpoint/2010/main" val="4234351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rule (continued)</a:t>
            </a:r>
          </a:p>
        </p:txBody>
      </p:sp>
      <p:sp>
        <p:nvSpPr>
          <p:cNvPr id="3" name="Content Placeholder 2"/>
          <p:cNvSpPr>
            <a:spLocks noGrp="1"/>
          </p:cNvSpPr>
          <p:nvPr>
            <p:ph idx="1"/>
          </p:nvPr>
        </p:nvSpPr>
        <p:spPr/>
        <p:txBody>
          <a:bodyPr/>
          <a:lstStyle/>
          <a:p>
            <a:r>
              <a:rPr lang="en-AU" dirty="0"/>
              <a:t>It is intended that auction rules and software would allow the auction manager to change the eligibility requirement percentage when announcing a new round, but it is not proposed to have a concept of “having entered a new stage” if and when the percentage changes.</a:t>
            </a:r>
          </a:p>
          <a:p>
            <a:r>
              <a:rPr lang="en-AU" dirty="0"/>
              <a:t>While the ACMA intends to consult with the registered bidders on the eligibility requirement percentages closer to the auction, our initial disposition is that it may be appropriate to have a single, very high, eligibility requirement percentage throughout the auction (e.g. 90% or 95%).</a:t>
            </a:r>
            <a:endParaRPr lang="en-US" dirty="0"/>
          </a:p>
          <a:p>
            <a:r>
              <a:rPr lang="en-US" dirty="0"/>
              <a:t>The ESMRA does not include bid withdrawals or waivers.</a:t>
            </a:r>
          </a:p>
          <a:p>
            <a:endParaRPr lang="en-AU" dirty="0"/>
          </a:p>
        </p:txBody>
      </p:sp>
    </p:spTree>
    <p:extLst>
      <p:ext uri="{BB962C8B-B14F-4D97-AF65-F5344CB8AC3E}">
        <p14:creationId xmlns:p14="http://schemas.microsoft.com/office/powerpoint/2010/main" val="726850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Minimum spectrum requirements</a:t>
            </a:r>
            <a:br>
              <a:rPr lang="en-US" altLang="en-US" dirty="0"/>
            </a:br>
            <a:endParaRPr lang="en-AU" dirty="0"/>
          </a:p>
        </p:txBody>
      </p:sp>
      <p:sp>
        <p:nvSpPr>
          <p:cNvPr id="3" name="Content Placeholder 2"/>
          <p:cNvSpPr>
            <a:spLocks noGrp="1"/>
          </p:cNvSpPr>
          <p:nvPr>
            <p:ph idx="1"/>
          </p:nvPr>
        </p:nvSpPr>
        <p:spPr/>
        <p:txBody>
          <a:bodyPr/>
          <a:lstStyle/>
          <a:p>
            <a:r>
              <a:rPr lang="en-US" dirty="0"/>
              <a:t>To address a possible exposure problem it is proposed to use </a:t>
            </a:r>
            <a:r>
              <a:rPr lang="en-US" altLang="en-US" dirty="0"/>
              <a:t>Minimum Bid Requirement (MBR) feature</a:t>
            </a:r>
          </a:p>
          <a:p>
            <a:r>
              <a:rPr lang="en-AU" dirty="0"/>
              <a:t>Before the auction, the ACMA sets the maximum value – the MBR cap – that bidders can specify as their MBR</a:t>
            </a:r>
            <a:endParaRPr lang="en-US" altLang="en-US" dirty="0"/>
          </a:p>
          <a:p>
            <a:r>
              <a:rPr lang="en-US" dirty="0"/>
              <a:t>Bidders can then specify a minimum quantity requirement in each region up to the MBR cap </a:t>
            </a:r>
            <a:endParaRPr lang="en-US" altLang="en-US" dirty="0"/>
          </a:p>
          <a:p>
            <a:r>
              <a:rPr lang="en-AU" dirty="0"/>
              <a:t>The MBR feature allows a bidder to reduce demand from the minimum requirement to zero if the price exceeds the bidder’s specified price point – such bid </a:t>
            </a:r>
            <a:r>
              <a:rPr lang="en-US" altLang="en-US" dirty="0"/>
              <a:t>will only be applied fully or not at all</a:t>
            </a:r>
          </a:p>
          <a:p>
            <a:r>
              <a:rPr lang="en-US" altLang="en-US" dirty="0"/>
              <a:t>MBR is not equivalent to a bid withdrawal – a bidder may submit a bid to reduce demand to zero, but depending on other bids, this bid may not be applied</a:t>
            </a:r>
          </a:p>
        </p:txBody>
      </p:sp>
    </p:spTree>
    <p:extLst>
      <p:ext uri="{BB962C8B-B14F-4D97-AF65-F5344CB8AC3E}">
        <p14:creationId xmlns:p14="http://schemas.microsoft.com/office/powerpoint/2010/main" val="2438864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Minimum spectrum requirements (continued)</a:t>
            </a:r>
            <a:endParaRPr lang="en-AU" dirty="0"/>
          </a:p>
        </p:txBody>
      </p:sp>
      <p:sp>
        <p:nvSpPr>
          <p:cNvPr id="3" name="Content Placeholder 2"/>
          <p:cNvSpPr>
            <a:spLocks noGrp="1"/>
          </p:cNvSpPr>
          <p:nvPr>
            <p:ph idx="1"/>
          </p:nvPr>
        </p:nvSpPr>
        <p:spPr/>
        <p:txBody>
          <a:bodyPr/>
          <a:lstStyle/>
          <a:p>
            <a:r>
              <a:rPr lang="en-US" dirty="0"/>
              <a:t>It is proposed that each bidder specify an MBR for each region/category during the application process</a:t>
            </a:r>
          </a:p>
          <a:p>
            <a:r>
              <a:rPr lang="en-US" dirty="0"/>
              <a:t>MBR must be lower than an MBR cap specified by the ACMA in the Applicant Information Pack (AIP)</a:t>
            </a:r>
          </a:p>
          <a:p>
            <a:r>
              <a:rPr lang="en-US" dirty="0"/>
              <a:t>To reduce potential for gaming, minimise the likelihood and the number of unallocated lots in the Primary stage, simplify the configuration of the Secondary stage and ensure compatibility with the expected 5G standards, it is proposed to set a low MBR cap, at 2 lots (10 MHz)</a:t>
            </a:r>
          </a:p>
          <a:p>
            <a:r>
              <a:rPr lang="en-US" dirty="0"/>
              <a:t>The ACMA seeks feedback on the proposed MBR cap</a:t>
            </a:r>
            <a:endParaRPr lang="en-AU" dirty="0"/>
          </a:p>
          <a:p>
            <a:endParaRPr lang="en-AU" dirty="0"/>
          </a:p>
        </p:txBody>
      </p:sp>
    </p:spTree>
    <p:extLst>
      <p:ext uri="{BB962C8B-B14F-4D97-AF65-F5344CB8AC3E}">
        <p14:creationId xmlns:p14="http://schemas.microsoft.com/office/powerpoint/2010/main" val="1383918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Generic lots</a:t>
            </a:r>
          </a:p>
        </p:txBody>
      </p:sp>
      <p:sp>
        <p:nvSpPr>
          <p:cNvPr id="3" name="Content Placeholder 2"/>
          <p:cNvSpPr>
            <a:spLocks noGrp="1"/>
          </p:cNvSpPr>
          <p:nvPr>
            <p:ph idx="1"/>
          </p:nvPr>
        </p:nvSpPr>
        <p:spPr/>
        <p:txBody>
          <a:bodyPr/>
          <a:lstStyle/>
          <a:p>
            <a:r>
              <a:rPr lang="en-AU" dirty="0"/>
              <a:t>Generic lots ≠ identical lots</a:t>
            </a:r>
          </a:p>
          <a:p>
            <a:r>
              <a:rPr lang="en-AU" dirty="0"/>
              <a:t>The lots are considered generic if, for most bidders, lots can be considered substitutes (i.e. there is no significant difference in value between the lots due to encumbered spectrum, technical or market constraints)</a:t>
            </a:r>
          </a:p>
          <a:p>
            <a:r>
              <a:rPr lang="en-AU" dirty="0"/>
              <a:t>Any remaining difference in value can be resolved through the assignment round</a:t>
            </a:r>
          </a:p>
          <a:p>
            <a:r>
              <a:rPr lang="en-AU" dirty="0"/>
              <a:t>All proposed regions except Perth appear not to have significant variations in potential lot valuations </a:t>
            </a:r>
          </a:p>
          <a:p>
            <a:endParaRPr lang="en-AU" dirty="0"/>
          </a:p>
        </p:txBody>
      </p:sp>
    </p:spTree>
    <p:extLst>
      <p:ext uri="{BB962C8B-B14F-4D97-AF65-F5344CB8AC3E}">
        <p14:creationId xmlns:p14="http://schemas.microsoft.com/office/powerpoint/2010/main" val="2392676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Perth – incumbent licences</a:t>
            </a:r>
          </a:p>
        </p:txBody>
      </p:sp>
      <p:sp>
        <p:nvSpPr>
          <p:cNvPr id="3" name="Content Placeholder 2"/>
          <p:cNvSpPr>
            <a:spLocks noGrp="1"/>
          </p:cNvSpPr>
          <p:nvPr>
            <p:ph idx="1"/>
          </p:nvPr>
        </p:nvSpPr>
        <p:spPr/>
        <p:txBody>
          <a:bodyPr/>
          <a:lstStyle/>
          <a:p>
            <a:pPr marL="0" indent="0">
              <a:buNone/>
            </a:pPr>
            <a:endParaRPr lang="en-AU" dirty="0"/>
          </a:p>
          <a:p>
            <a:pPr marL="0" indent="0">
              <a:buNone/>
            </a:pPr>
            <a:r>
              <a:rPr lang="en-AU" dirty="0"/>
              <a:t>Simplified overview of spectrum holdings in Perth</a:t>
            </a:r>
          </a:p>
          <a:p>
            <a:endParaRPr lang="en-AU" dirty="0"/>
          </a:p>
          <a:p>
            <a:endParaRPr lang="en-AU" dirty="0"/>
          </a:p>
        </p:txBody>
      </p:sp>
      <p:pic>
        <p:nvPicPr>
          <p:cNvPr id="6" name="Picture 5"/>
          <p:cNvPicPr>
            <a:picLocks noChangeAspect="1"/>
          </p:cNvPicPr>
          <p:nvPr/>
        </p:nvPicPr>
        <p:blipFill>
          <a:blip r:embed="rId2"/>
          <a:stretch>
            <a:fillRect/>
          </a:stretch>
        </p:blipFill>
        <p:spPr>
          <a:xfrm>
            <a:off x="685800" y="2996952"/>
            <a:ext cx="7628763" cy="1278632"/>
          </a:xfrm>
          <a:prstGeom prst="rect">
            <a:avLst/>
          </a:prstGeom>
        </p:spPr>
      </p:pic>
    </p:spTree>
    <p:extLst>
      <p:ext uri="{BB962C8B-B14F-4D97-AF65-F5344CB8AC3E}">
        <p14:creationId xmlns:p14="http://schemas.microsoft.com/office/powerpoint/2010/main" val="2257068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2"/>
            <a:ext cx="7772400" cy="329208"/>
          </a:xfrm>
        </p:spPr>
        <p:txBody>
          <a:bodyPr/>
          <a:lstStyle/>
          <a:p>
            <a:r>
              <a:rPr lang="en-AU" dirty="0"/>
              <a:t>Perth – options</a:t>
            </a:r>
          </a:p>
        </p:txBody>
      </p:sp>
      <p:sp>
        <p:nvSpPr>
          <p:cNvPr id="3" name="Content Placeholder 2"/>
          <p:cNvSpPr>
            <a:spLocks noGrp="1"/>
          </p:cNvSpPr>
          <p:nvPr>
            <p:ph idx="1"/>
          </p:nvPr>
        </p:nvSpPr>
        <p:spPr>
          <a:xfrm>
            <a:off x="685800" y="1628800"/>
            <a:ext cx="7772400" cy="3657600"/>
          </a:xfrm>
        </p:spPr>
        <p:txBody>
          <a:bodyPr/>
          <a:lstStyle/>
          <a:p>
            <a:r>
              <a:rPr lang="en-AU" dirty="0"/>
              <a:t>Keep 25 generic lots and leave for the assignment stage to resolve any difference in values</a:t>
            </a:r>
          </a:p>
          <a:p>
            <a:pPr lvl="0"/>
            <a:r>
              <a:rPr lang="en-AU" dirty="0"/>
              <a:t>Have a single large lot of unencumbered spectrum as a separate category auctioned simultaneously with the remaining generic lots; the winner of this larger lot  is guaranteed contiguity with any of the generic lots they may have also won; the assignment stage for Perth will assign any remaining lots; the single large lot may encompass all of the unencumbered and unrestricted spectrum (e.g. 45 MHz) or a portion of it (e.g. 20 MHz) </a:t>
            </a:r>
          </a:p>
          <a:p>
            <a:r>
              <a:rPr lang="en-AU" dirty="0"/>
              <a:t>Two categories with generic lots (e.g. 9 and 16) and two separate assignment rounds, with a rule that minimises fragmentation (but cannot eliminate it completely)</a:t>
            </a:r>
          </a:p>
          <a:p>
            <a:r>
              <a:rPr lang="en-AU" dirty="0"/>
              <a:t>The ACMA seeks feedback on a preferred option (or a proposal for any other feasible solution)</a:t>
            </a:r>
          </a:p>
          <a:p>
            <a:endParaRPr lang="en-AU" dirty="0"/>
          </a:p>
        </p:txBody>
      </p:sp>
    </p:spTree>
    <p:extLst>
      <p:ext uri="{BB962C8B-B14F-4D97-AF65-F5344CB8AC3E}">
        <p14:creationId xmlns:p14="http://schemas.microsoft.com/office/powerpoint/2010/main" val="30691036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24744"/>
            <a:ext cx="7772400" cy="401216"/>
          </a:xfrm>
        </p:spPr>
        <p:txBody>
          <a:bodyPr/>
          <a:lstStyle/>
          <a:p>
            <a:r>
              <a:rPr lang="en-AU" dirty="0"/>
              <a:t>Secondary stage</a:t>
            </a:r>
          </a:p>
        </p:txBody>
      </p:sp>
      <p:sp>
        <p:nvSpPr>
          <p:cNvPr id="3" name="Content Placeholder 2"/>
          <p:cNvSpPr>
            <a:spLocks noGrp="1"/>
          </p:cNvSpPr>
          <p:nvPr>
            <p:ph idx="1"/>
          </p:nvPr>
        </p:nvSpPr>
        <p:spPr>
          <a:xfrm>
            <a:off x="685800" y="1525960"/>
            <a:ext cx="7772400" cy="3657600"/>
          </a:xfrm>
        </p:spPr>
        <p:txBody>
          <a:bodyPr/>
          <a:lstStyle/>
          <a:p>
            <a:r>
              <a:rPr lang="en-US" dirty="0"/>
              <a:t>The main downside of the MBR feature is that it introduces the possibility of unallocated lots in the Primary stage</a:t>
            </a:r>
          </a:p>
          <a:p>
            <a:r>
              <a:rPr lang="en-US" dirty="0"/>
              <a:t>With MBR cap set at 2, the maximum number of unallocated lots in the Primary stage in any region is 1</a:t>
            </a:r>
          </a:p>
          <a:p>
            <a:r>
              <a:rPr lang="en-US" dirty="0"/>
              <a:t>It is proposed that all unallocated lots in the Primary stage from all regions are auctioned simultaneously in the Secondary stage using a Simple Clock Auction (SCA) methodology, with the same rules that applied in the recent Multiband auction</a:t>
            </a:r>
          </a:p>
          <a:p>
            <a:r>
              <a:rPr lang="en-US" dirty="0"/>
              <a:t>Bidding in the Secondary stage would start at the original starting prices from the Primary Stage</a:t>
            </a:r>
          </a:p>
          <a:p>
            <a:r>
              <a:rPr lang="en-US" dirty="0"/>
              <a:t>To </a:t>
            </a:r>
            <a:r>
              <a:rPr lang="en-US" dirty="0" err="1"/>
              <a:t>minimise</a:t>
            </a:r>
            <a:r>
              <a:rPr lang="en-US" dirty="0"/>
              <a:t> gaming, MBR will continue to apply in the Secondary stage – if a </a:t>
            </a:r>
            <a:r>
              <a:rPr lang="en-AU" dirty="0"/>
              <a:t>bidder specified MBR in a region, they can only bid in the Secondary stage for that region if they had won some spectrum in that region in the Primary stage.</a:t>
            </a:r>
          </a:p>
        </p:txBody>
      </p:sp>
    </p:spTree>
    <p:extLst>
      <p:ext uri="{BB962C8B-B14F-4D97-AF65-F5344CB8AC3E}">
        <p14:creationId xmlns:p14="http://schemas.microsoft.com/office/powerpoint/2010/main" val="1846901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a:t>
            </a:r>
          </a:p>
        </p:txBody>
      </p:sp>
      <p:sp>
        <p:nvSpPr>
          <p:cNvPr id="3" name="Content Placeholder 2"/>
          <p:cNvSpPr>
            <a:spLocks noGrp="1"/>
          </p:cNvSpPr>
          <p:nvPr>
            <p:ph idx="1"/>
          </p:nvPr>
        </p:nvSpPr>
        <p:spPr/>
        <p:txBody>
          <a:bodyPr/>
          <a:lstStyle/>
          <a:p>
            <a:r>
              <a:rPr lang="en-US" dirty="0"/>
              <a:t>Once the first two stages have determined the quantity won by region/category, the assignment stage resolves the specific assignment of frequencies.</a:t>
            </a:r>
          </a:p>
          <a:p>
            <a:r>
              <a:rPr lang="en-US" dirty="0"/>
              <a:t>The assignment stage will operate very similar to the assignment stage used in the Digital Dividend CCA auction.</a:t>
            </a:r>
          </a:p>
          <a:p>
            <a:r>
              <a:rPr lang="en-US" dirty="0"/>
              <a:t>Assignments are guaranteed to be contiguous whenever possible. This limits the number of feasible alternatives and is consistent with efficient assignment. </a:t>
            </a:r>
          </a:p>
          <a:p>
            <a:r>
              <a:rPr lang="en-US" dirty="0"/>
              <a:t>The assignment stage consists of one or more rounds. In each round, one or more regions are auctioned together. </a:t>
            </a:r>
            <a:endParaRPr lang="en-AU" dirty="0"/>
          </a:p>
        </p:txBody>
      </p:sp>
    </p:spTree>
    <p:extLst>
      <p:ext uri="{BB962C8B-B14F-4D97-AF65-F5344CB8AC3E}">
        <p14:creationId xmlns:p14="http://schemas.microsoft.com/office/powerpoint/2010/main" val="3844918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Choice of auction methodology</a:t>
            </a:r>
          </a:p>
        </p:txBody>
      </p:sp>
      <p:sp>
        <p:nvSpPr>
          <p:cNvPr id="3" name="Content Placeholder 2"/>
          <p:cNvSpPr>
            <a:spLocks noGrp="1"/>
          </p:cNvSpPr>
          <p:nvPr>
            <p:ph idx="1"/>
          </p:nvPr>
        </p:nvSpPr>
        <p:spPr/>
        <p:txBody>
          <a:bodyPr/>
          <a:lstStyle/>
          <a:p>
            <a:r>
              <a:rPr lang="en-AU" dirty="0"/>
              <a:t>The choice of a particular auction format for a specific allocation depends on a range of factors, including the characteristics of the spectrum for sale and the anticipated demand for the spectrum</a:t>
            </a:r>
          </a:p>
          <a:p>
            <a:r>
              <a:rPr lang="en-AU" dirty="0"/>
              <a:t>Before proposing a particular methodology we take into account all relevant information, including feedback from bidders in the past auctions and international experience</a:t>
            </a:r>
          </a:p>
          <a:p>
            <a:r>
              <a:rPr lang="en-AU" dirty="0"/>
              <a:t>No single auction methodology suits all allocations</a:t>
            </a:r>
          </a:p>
        </p:txBody>
      </p:sp>
    </p:spTree>
    <p:extLst>
      <p:ext uri="{BB962C8B-B14F-4D97-AF65-F5344CB8AC3E}">
        <p14:creationId xmlns:p14="http://schemas.microsoft.com/office/powerpoint/2010/main" val="1698227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 (continued)</a:t>
            </a:r>
          </a:p>
        </p:txBody>
      </p:sp>
      <p:sp>
        <p:nvSpPr>
          <p:cNvPr id="3" name="Content Placeholder 2"/>
          <p:cNvSpPr>
            <a:spLocks noGrp="1"/>
          </p:cNvSpPr>
          <p:nvPr>
            <p:ph idx="1"/>
          </p:nvPr>
        </p:nvSpPr>
        <p:spPr/>
        <p:txBody>
          <a:bodyPr/>
          <a:lstStyle/>
          <a:p>
            <a:r>
              <a:rPr lang="en-US" dirty="0"/>
              <a:t>The intention is that regions with identical outcomes from the first two stages are combined as much as possible to minimise the number of rounds, and that they are auctioned in descending order of the sum of the winning prices as determined in the previous auction stages.</a:t>
            </a:r>
          </a:p>
          <a:p>
            <a:r>
              <a:rPr lang="en-US" dirty="0"/>
              <a:t>The assignments are resolved in a sequence of sealed-bid auctions region-by-region. </a:t>
            </a:r>
          </a:p>
          <a:p>
            <a:r>
              <a:rPr lang="en-US" dirty="0"/>
              <a:t>In each round, the system generates, for each bidder, a list of bidding options. </a:t>
            </a:r>
            <a:endParaRPr lang="en-AU" dirty="0"/>
          </a:p>
          <a:p>
            <a:r>
              <a:rPr lang="en-US" dirty="0"/>
              <a:t>Bidders enter a single price for each option; for an option they do not enter a price for, they will be deemed to have bid $0.</a:t>
            </a:r>
            <a:endParaRPr lang="en-AU" dirty="0"/>
          </a:p>
          <a:p>
            <a:endParaRPr lang="en-AU" dirty="0"/>
          </a:p>
          <a:p>
            <a:endParaRPr lang="en-AU" dirty="0"/>
          </a:p>
          <a:p>
            <a:endParaRPr lang="en-AU" dirty="0"/>
          </a:p>
        </p:txBody>
      </p:sp>
    </p:spTree>
    <p:extLst>
      <p:ext uri="{BB962C8B-B14F-4D97-AF65-F5344CB8AC3E}">
        <p14:creationId xmlns:p14="http://schemas.microsoft.com/office/powerpoint/2010/main" val="41626455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 – example 1</a:t>
            </a:r>
            <a:endParaRPr lang="en-AU" b="0" dirty="0"/>
          </a:p>
        </p:txBody>
      </p:sp>
      <p:sp>
        <p:nvSpPr>
          <p:cNvPr id="3" name="Content Placeholder 2"/>
          <p:cNvSpPr>
            <a:spLocks noGrp="1"/>
          </p:cNvSpPr>
          <p:nvPr>
            <p:ph idx="1"/>
          </p:nvPr>
        </p:nvSpPr>
        <p:spPr/>
        <p:txBody>
          <a:bodyPr/>
          <a:lstStyle/>
          <a:p>
            <a:pPr marL="0" indent="0">
              <a:buNone/>
            </a:pPr>
            <a:r>
              <a:rPr lang="en-AU" dirty="0"/>
              <a:t>4 bidders:		Bidding options for bidder A</a:t>
            </a:r>
          </a:p>
          <a:p>
            <a:pPr marL="0" indent="0">
              <a:buNone/>
            </a:pPr>
            <a:endParaRPr lang="en-AU" dirty="0"/>
          </a:p>
          <a:p>
            <a:pPr marL="0" indent="0">
              <a:buNone/>
            </a:pPr>
            <a:r>
              <a:rPr lang="en-AU" dirty="0"/>
              <a:t>A wins 9 lots</a:t>
            </a:r>
          </a:p>
          <a:p>
            <a:pPr marL="0" indent="0">
              <a:buNone/>
            </a:pPr>
            <a:r>
              <a:rPr lang="en-AU" dirty="0"/>
              <a:t>B wins 4 lots</a:t>
            </a:r>
          </a:p>
          <a:p>
            <a:pPr marL="0" indent="0">
              <a:buNone/>
            </a:pPr>
            <a:r>
              <a:rPr lang="en-AU" dirty="0"/>
              <a:t>C wins 5 lots</a:t>
            </a:r>
          </a:p>
          <a:p>
            <a:pPr marL="0" indent="0">
              <a:buNone/>
            </a:pPr>
            <a:r>
              <a:rPr lang="en-AU" dirty="0"/>
              <a:t>D wins 7 lots</a:t>
            </a:r>
          </a:p>
        </p:txBody>
      </p:sp>
      <p:pic>
        <p:nvPicPr>
          <p:cNvPr id="5" name="Picture 4"/>
          <p:cNvPicPr>
            <a:picLocks noChangeAspect="1"/>
          </p:cNvPicPr>
          <p:nvPr/>
        </p:nvPicPr>
        <p:blipFill>
          <a:blip r:embed="rId2"/>
          <a:stretch>
            <a:fillRect/>
          </a:stretch>
        </p:blipFill>
        <p:spPr>
          <a:xfrm>
            <a:off x="2399665" y="2420888"/>
            <a:ext cx="6592539" cy="3217912"/>
          </a:xfrm>
          <a:prstGeom prst="rect">
            <a:avLst/>
          </a:prstGeom>
        </p:spPr>
      </p:pic>
    </p:spTree>
    <p:extLst>
      <p:ext uri="{BB962C8B-B14F-4D97-AF65-F5344CB8AC3E}">
        <p14:creationId xmlns:p14="http://schemas.microsoft.com/office/powerpoint/2010/main" val="4270531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 – example 2</a:t>
            </a:r>
          </a:p>
        </p:txBody>
      </p:sp>
      <p:sp>
        <p:nvSpPr>
          <p:cNvPr id="3" name="Content Placeholder 2"/>
          <p:cNvSpPr>
            <a:spLocks noGrp="1"/>
          </p:cNvSpPr>
          <p:nvPr>
            <p:ph idx="1"/>
          </p:nvPr>
        </p:nvSpPr>
        <p:spPr/>
        <p:txBody>
          <a:bodyPr/>
          <a:lstStyle/>
          <a:p>
            <a:pPr marL="0" indent="0">
              <a:buNone/>
            </a:pPr>
            <a:r>
              <a:rPr lang="en-AU" dirty="0"/>
              <a:t>4 bidders:		Bidding options for bidder A</a:t>
            </a:r>
          </a:p>
          <a:p>
            <a:pPr marL="0" indent="0">
              <a:buNone/>
            </a:pPr>
            <a:endParaRPr lang="en-AU" dirty="0"/>
          </a:p>
          <a:p>
            <a:pPr marL="0" indent="0">
              <a:buNone/>
            </a:pPr>
            <a:r>
              <a:rPr lang="en-AU" dirty="0"/>
              <a:t>A wins 9 lots</a:t>
            </a:r>
          </a:p>
          <a:p>
            <a:pPr marL="0" indent="0">
              <a:buNone/>
            </a:pPr>
            <a:r>
              <a:rPr lang="en-AU" dirty="0"/>
              <a:t>B wins 4 lots</a:t>
            </a:r>
          </a:p>
          <a:p>
            <a:pPr marL="0" indent="0">
              <a:buNone/>
            </a:pPr>
            <a:r>
              <a:rPr lang="en-AU" dirty="0"/>
              <a:t>C wins 4 lots</a:t>
            </a:r>
          </a:p>
          <a:p>
            <a:pPr marL="0" indent="0">
              <a:buNone/>
            </a:pPr>
            <a:r>
              <a:rPr lang="en-AU" dirty="0"/>
              <a:t>D wins 8 lots</a:t>
            </a:r>
          </a:p>
          <a:p>
            <a:pPr marL="0" indent="0">
              <a:buNone/>
            </a:pPr>
            <a:endParaRPr lang="en-AU" dirty="0"/>
          </a:p>
        </p:txBody>
      </p:sp>
      <p:pic>
        <p:nvPicPr>
          <p:cNvPr id="4" name="Picture 3"/>
          <p:cNvPicPr>
            <a:picLocks noChangeAspect="1"/>
          </p:cNvPicPr>
          <p:nvPr/>
        </p:nvPicPr>
        <p:blipFill>
          <a:blip r:embed="rId3"/>
          <a:stretch>
            <a:fillRect/>
          </a:stretch>
        </p:blipFill>
        <p:spPr>
          <a:xfrm>
            <a:off x="2555776" y="2564904"/>
            <a:ext cx="6408712" cy="2006925"/>
          </a:xfrm>
          <a:prstGeom prst="rect">
            <a:avLst/>
          </a:prstGeom>
        </p:spPr>
      </p:pic>
    </p:spTree>
    <p:extLst>
      <p:ext uri="{BB962C8B-B14F-4D97-AF65-F5344CB8AC3E}">
        <p14:creationId xmlns:p14="http://schemas.microsoft.com/office/powerpoint/2010/main" val="37439676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 (continued)</a:t>
            </a:r>
            <a:endParaRPr lang="en-AU" b="0" dirty="0"/>
          </a:p>
        </p:txBody>
      </p:sp>
      <p:sp>
        <p:nvSpPr>
          <p:cNvPr id="3" name="Content Placeholder 2"/>
          <p:cNvSpPr>
            <a:spLocks noGrp="1"/>
          </p:cNvSpPr>
          <p:nvPr>
            <p:ph idx="1"/>
          </p:nvPr>
        </p:nvSpPr>
        <p:spPr/>
        <p:txBody>
          <a:bodyPr/>
          <a:lstStyle/>
          <a:p>
            <a:r>
              <a:rPr lang="en-US" dirty="0"/>
              <a:t>When the round has ended, the system determines:</a:t>
            </a:r>
            <a:endParaRPr lang="en-AU" dirty="0"/>
          </a:p>
          <a:p>
            <a:pPr lvl="1"/>
            <a:r>
              <a:rPr lang="en-US" dirty="0"/>
              <a:t>The assignment of lots to bidders that </a:t>
            </a:r>
            <a:r>
              <a:rPr lang="en-US" dirty="0" err="1"/>
              <a:t>maximises</a:t>
            </a:r>
            <a:r>
              <a:rPr lang="en-US" dirty="0"/>
              <a:t> the sum of the bids. If there are two or more </a:t>
            </a:r>
            <a:r>
              <a:rPr lang="en-US" dirty="0" err="1"/>
              <a:t>maximising</a:t>
            </a:r>
            <a:r>
              <a:rPr lang="en-US" dirty="0"/>
              <a:t> assignments, the system selects one pseudo-randomly.</a:t>
            </a:r>
            <a:endParaRPr lang="en-AU" dirty="0"/>
          </a:p>
          <a:p>
            <a:pPr lvl="1"/>
            <a:r>
              <a:rPr lang="en-US" dirty="0"/>
              <a:t>The price each winner pays, which is a second price based on either “</a:t>
            </a:r>
            <a:r>
              <a:rPr lang="en-US" dirty="0" err="1"/>
              <a:t>Vickrey</a:t>
            </a:r>
            <a:r>
              <a:rPr lang="en-US" dirty="0"/>
              <a:t>” or “Nearest-</a:t>
            </a:r>
            <a:r>
              <a:rPr lang="en-US" dirty="0" err="1"/>
              <a:t>Vickrey</a:t>
            </a:r>
            <a:r>
              <a:rPr lang="en-US" dirty="0"/>
              <a:t> core” pricing rule.</a:t>
            </a:r>
            <a:endParaRPr lang="en-AU" dirty="0"/>
          </a:p>
        </p:txBody>
      </p:sp>
    </p:spTree>
    <p:extLst>
      <p:ext uri="{BB962C8B-B14F-4D97-AF65-F5344CB8AC3E}">
        <p14:creationId xmlns:p14="http://schemas.microsoft.com/office/powerpoint/2010/main" val="19871060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Assignment stage results</a:t>
            </a:r>
          </a:p>
        </p:txBody>
      </p:sp>
      <p:sp>
        <p:nvSpPr>
          <p:cNvPr id="3" name="Content Placeholder 2"/>
          <p:cNvSpPr>
            <a:spLocks noGrp="1"/>
          </p:cNvSpPr>
          <p:nvPr>
            <p:ph idx="1"/>
          </p:nvPr>
        </p:nvSpPr>
        <p:spPr/>
        <p:txBody>
          <a:bodyPr/>
          <a:lstStyle/>
          <a:p>
            <a:r>
              <a:rPr lang="en-AU" dirty="0"/>
              <a:t>The ACMA does not intend to have external verification of the results in the 3.6 GHz auction.</a:t>
            </a:r>
          </a:p>
          <a:p>
            <a:r>
              <a:rPr lang="en-AU" dirty="0"/>
              <a:t>For bidders to verify the winning prices in the Assignment stage it would be necessary to reveal all Assignment stage bids to all bidders after the auction. </a:t>
            </a:r>
          </a:p>
          <a:p>
            <a:r>
              <a:rPr lang="en-AU" dirty="0"/>
              <a:t>The ACMA seeks views from the bidders whether they would be comfortable with this approach. </a:t>
            </a:r>
          </a:p>
          <a:p>
            <a:endParaRPr lang="en-AU" dirty="0"/>
          </a:p>
        </p:txBody>
      </p:sp>
    </p:spTree>
    <p:extLst>
      <p:ext uri="{BB962C8B-B14F-4D97-AF65-F5344CB8AC3E}">
        <p14:creationId xmlns:p14="http://schemas.microsoft.com/office/powerpoint/2010/main" val="24217821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How to provide feedback</a:t>
            </a:r>
          </a:p>
        </p:txBody>
      </p:sp>
      <p:sp>
        <p:nvSpPr>
          <p:cNvPr id="3" name="Content Placeholder 2"/>
          <p:cNvSpPr>
            <a:spLocks noGrp="1"/>
          </p:cNvSpPr>
          <p:nvPr>
            <p:ph idx="1"/>
          </p:nvPr>
        </p:nvSpPr>
        <p:spPr/>
        <p:txBody>
          <a:bodyPr/>
          <a:lstStyle/>
          <a:p>
            <a:r>
              <a:rPr lang="en-AU" dirty="0"/>
              <a:t>At the Tune-up today</a:t>
            </a:r>
          </a:p>
          <a:p>
            <a:r>
              <a:rPr lang="en-AU" dirty="0"/>
              <a:t>Or by email to </a:t>
            </a:r>
            <a:r>
              <a:rPr lang="en-AU" dirty="0">
                <a:hlinkClick r:id="rId2"/>
              </a:rPr>
              <a:t>SpectrumAuctions@acma.gov.au</a:t>
            </a:r>
            <a:endParaRPr lang="en-AU" dirty="0"/>
          </a:p>
          <a:p>
            <a:r>
              <a:rPr lang="en-AU" dirty="0"/>
              <a:t>Written submissions on three specific questions asked (MBR cap, Perth options and the information policy for the Assignment stage bids) are due by </a:t>
            </a:r>
            <a:r>
              <a:rPr lang="en-AU" b="1" dirty="0"/>
              <a:t>Wednesday </a:t>
            </a:r>
            <a:r>
              <a:rPr lang="en-AU" b="1"/>
              <a:t>18 April 2018 </a:t>
            </a:r>
            <a:endParaRPr lang="en-AU" b="1" dirty="0"/>
          </a:p>
          <a:p>
            <a:r>
              <a:rPr lang="en-AU" dirty="0"/>
              <a:t>Submissions on any other aspect of the auction system can be accepted at any time until the end of the consultation on the draft auction instruments (expected in June)</a:t>
            </a:r>
          </a:p>
        </p:txBody>
      </p:sp>
    </p:spTree>
    <p:extLst>
      <p:ext uri="{BB962C8B-B14F-4D97-AF65-F5344CB8AC3E}">
        <p14:creationId xmlns:p14="http://schemas.microsoft.com/office/powerpoint/2010/main" val="3687777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96752"/>
            <a:ext cx="7772400" cy="1440160"/>
          </a:xfrm>
        </p:spPr>
        <p:txBody>
          <a:bodyPr/>
          <a:lstStyle/>
          <a:p>
            <a:r>
              <a:rPr lang="en-AU" sz="4000" dirty="0"/>
              <a:t>Questions?</a:t>
            </a:r>
          </a:p>
        </p:txBody>
      </p:sp>
      <p:sp>
        <p:nvSpPr>
          <p:cNvPr id="3" name="Content Placeholder 2"/>
          <p:cNvSpPr>
            <a:spLocks noGrp="1"/>
          </p:cNvSpPr>
          <p:nvPr>
            <p:ph idx="1"/>
          </p:nvPr>
        </p:nvSpPr>
        <p:spPr/>
        <p:txBody>
          <a:bodyPr/>
          <a:lstStyle/>
          <a:p>
            <a:endParaRPr lang="en-AU" dirty="0"/>
          </a:p>
        </p:txBody>
      </p:sp>
    </p:spTree>
    <p:extLst>
      <p:ext uri="{BB962C8B-B14F-4D97-AF65-F5344CB8AC3E}">
        <p14:creationId xmlns:p14="http://schemas.microsoft.com/office/powerpoint/2010/main" val="3132811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ACMA’s standing auction capability</a:t>
            </a:r>
          </a:p>
        </p:txBody>
      </p:sp>
      <p:sp>
        <p:nvSpPr>
          <p:cNvPr id="3" name="Content Placeholder 2"/>
          <p:cNvSpPr>
            <a:spLocks noGrp="1"/>
          </p:cNvSpPr>
          <p:nvPr>
            <p:ph idx="1"/>
          </p:nvPr>
        </p:nvSpPr>
        <p:spPr/>
        <p:txBody>
          <a:bodyPr/>
          <a:lstStyle/>
          <a:p>
            <a:r>
              <a:rPr lang="en-AU" dirty="0"/>
              <a:t>Long lead-up to acquire a new auction system</a:t>
            </a:r>
          </a:p>
          <a:p>
            <a:r>
              <a:rPr lang="en-AU" dirty="0"/>
              <a:t>A typical auction timeline does not usually allow the ACMA to procure a new system during the allocation process – ordinarily this has to be done well in advance</a:t>
            </a:r>
          </a:p>
          <a:p>
            <a:r>
              <a:rPr lang="en-AU" dirty="0"/>
              <a:t>Budget, contract and Commonwealth Procurement Rules  constraints </a:t>
            </a:r>
          </a:p>
          <a:p>
            <a:r>
              <a:rPr lang="en-AU" dirty="0"/>
              <a:t>After Digital Dividend auction the ACMA procured a standing auction capability (SMRA and SCA) which would cater for a range of likely auction scenarios</a:t>
            </a:r>
          </a:p>
          <a:p>
            <a:r>
              <a:rPr lang="en-AU" dirty="0"/>
              <a:t>Consideration of the enhancements to the SMRA commenced after the 1800 MHz regional spectrum auction, based on feedback from the bidders</a:t>
            </a:r>
          </a:p>
          <a:p>
            <a:endParaRPr lang="en-AU" dirty="0"/>
          </a:p>
        </p:txBody>
      </p:sp>
    </p:spTree>
    <p:extLst>
      <p:ext uri="{BB962C8B-B14F-4D97-AF65-F5344CB8AC3E}">
        <p14:creationId xmlns:p14="http://schemas.microsoft.com/office/powerpoint/2010/main" val="4279253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Why ESMRA?</a:t>
            </a:r>
          </a:p>
        </p:txBody>
      </p:sp>
      <p:sp>
        <p:nvSpPr>
          <p:cNvPr id="3" name="Content Placeholder 2"/>
          <p:cNvSpPr>
            <a:spLocks noGrp="1"/>
          </p:cNvSpPr>
          <p:nvPr>
            <p:ph idx="1"/>
          </p:nvPr>
        </p:nvSpPr>
        <p:spPr/>
        <p:txBody>
          <a:bodyPr/>
          <a:lstStyle/>
          <a:p>
            <a:r>
              <a:rPr lang="en-AU" b="1" dirty="0"/>
              <a:t>E</a:t>
            </a:r>
            <a:r>
              <a:rPr lang="en-AU" dirty="0"/>
              <a:t>nhanced </a:t>
            </a:r>
            <a:r>
              <a:rPr lang="en-AU" b="1" dirty="0"/>
              <a:t>S</a:t>
            </a:r>
            <a:r>
              <a:rPr lang="en-AU" dirty="0"/>
              <a:t>imultaneous </a:t>
            </a:r>
            <a:r>
              <a:rPr lang="en-AU" b="1" dirty="0"/>
              <a:t>M</a:t>
            </a:r>
            <a:r>
              <a:rPr lang="en-AU" dirty="0"/>
              <a:t>ulti-</a:t>
            </a:r>
            <a:r>
              <a:rPr lang="en-AU" b="1" dirty="0"/>
              <a:t>R</a:t>
            </a:r>
            <a:r>
              <a:rPr lang="en-AU" dirty="0"/>
              <a:t>ound </a:t>
            </a:r>
            <a:r>
              <a:rPr lang="en-AU" b="1" dirty="0"/>
              <a:t>A</a:t>
            </a:r>
            <a:r>
              <a:rPr lang="en-AU" dirty="0"/>
              <a:t>scending auction</a:t>
            </a:r>
          </a:p>
          <a:p>
            <a:r>
              <a:rPr lang="en-AU" dirty="0"/>
              <a:t>Key findings after the 1800 MHz regional auction were that the enhancements to the SMRA should minimise spectrum fragmentation and the likelihood of unsold lots despite strong demand</a:t>
            </a:r>
          </a:p>
          <a:p>
            <a:r>
              <a:rPr lang="en-AU" dirty="0"/>
              <a:t>This is achieved by having generic lots and an assignment round</a:t>
            </a:r>
          </a:p>
          <a:p>
            <a:r>
              <a:rPr lang="en-AU" dirty="0"/>
              <a:t>The ACMA preferred a tailor-made solution proposed by our auction software contractors, Power Auctions, over a model of an assignment round bolted onto the standard SMRA </a:t>
            </a:r>
          </a:p>
          <a:p>
            <a:r>
              <a:rPr lang="en-US" dirty="0"/>
              <a:t>Key benefits of the clock format are a simpler process of price discovery, identical lots sell for the same price, and a more rapid auction pace</a:t>
            </a:r>
            <a:endParaRPr lang="en-AU" dirty="0"/>
          </a:p>
          <a:p>
            <a:endParaRPr lang="en-AU" dirty="0"/>
          </a:p>
        </p:txBody>
      </p:sp>
    </p:spTree>
    <p:extLst>
      <p:ext uri="{BB962C8B-B14F-4D97-AF65-F5344CB8AC3E}">
        <p14:creationId xmlns:p14="http://schemas.microsoft.com/office/powerpoint/2010/main" val="2042243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Overview of ESMRA</a:t>
            </a:r>
          </a:p>
        </p:txBody>
      </p:sp>
      <p:sp>
        <p:nvSpPr>
          <p:cNvPr id="3" name="Content Placeholder 2"/>
          <p:cNvSpPr>
            <a:spLocks noGrp="1"/>
          </p:cNvSpPr>
          <p:nvPr>
            <p:ph idx="1"/>
          </p:nvPr>
        </p:nvSpPr>
        <p:spPr/>
        <p:txBody>
          <a:bodyPr/>
          <a:lstStyle/>
          <a:p>
            <a:r>
              <a:rPr lang="en-AU" dirty="0"/>
              <a:t>The ESMRA proposed to be used for 3.6 GHz auction is an auction format comprised of three stages:</a:t>
            </a:r>
          </a:p>
          <a:p>
            <a:pPr lvl="1"/>
            <a:r>
              <a:rPr lang="en-AU" dirty="0"/>
              <a:t>Primary stage – a clock auction stage for generic lots to determine the quantity of spectrum won </a:t>
            </a:r>
          </a:p>
          <a:p>
            <a:pPr lvl="1"/>
            <a:r>
              <a:rPr lang="en-AU" dirty="0"/>
              <a:t>Secondary stage – a Simple Clock Auction (SCA) to allocate any lots that may have remained unallocated in the Primary stage because of the use of the Minimum Bid Requirements (MBR) feature (only if required)</a:t>
            </a:r>
          </a:p>
          <a:p>
            <a:pPr lvl="1"/>
            <a:r>
              <a:rPr lang="en-AU" dirty="0"/>
              <a:t>Assignment stage – to determine the specific frequency assignments of the lots allocated in the first two stages </a:t>
            </a:r>
          </a:p>
          <a:p>
            <a:r>
              <a:rPr lang="en-AU" dirty="0"/>
              <a:t>The winning price for a bidder is a sum of winning prices determined in each of the three stages</a:t>
            </a:r>
          </a:p>
        </p:txBody>
      </p:sp>
    </p:spTree>
    <p:extLst>
      <p:ext uri="{BB962C8B-B14F-4D97-AF65-F5344CB8AC3E}">
        <p14:creationId xmlns:p14="http://schemas.microsoft.com/office/powerpoint/2010/main" val="3698296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Bids in the Primary stage</a:t>
            </a:r>
          </a:p>
        </p:txBody>
      </p:sp>
      <p:sp>
        <p:nvSpPr>
          <p:cNvPr id="3" name="Content Placeholder 2"/>
          <p:cNvSpPr>
            <a:spLocks noGrp="1"/>
          </p:cNvSpPr>
          <p:nvPr>
            <p:ph idx="1"/>
          </p:nvPr>
        </p:nvSpPr>
        <p:spPr/>
        <p:txBody>
          <a:bodyPr/>
          <a:lstStyle/>
          <a:p>
            <a:r>
              <a:rPr lang="en-US" dirty="0"/>
              <a:t>A bid in an ESMRA  auction is expressed differently compared to the auctions previously used by the ACMA</a:t>
            </a:r>
          </a:p>
          <a:p>
            <a:r>
              <a:rPr lang="en-US" dirty="0"/>
              <a:t>It is not a price (e.g. $100) nor an expression of demand (e.g. “I want 8 lots in Adelaide”)</a:t>
            </a:r>
          </a:p>
          <a:p>
            <a:r>
              <a:rPr lang="en-US" dirty="0"/>
              <a:t>A bid in an ESMRA auction is a request to change demand at a price (e.g. “I want to decrease demand in Brisbane by two lots at $105” or “I want to increase my demand in Melbourne by three lots at $208”)</a:t>
            </a:r>
          </a:p>
          <a:p>
            <a:r>
              <a:rPr lang="en-US" dirty="0"/>
              <a:t>Demand can be expressed at any price between </a:t>
            </a:r>
            <a:r>
              <a:rPr lang="en-AU" dirty="0"/>
              <a:t>the opening price and the clock price </a:t>
            </a:r>
            <a:endParaRPr lang="en-US" dirty="0"/>
          </a:p>
          <a:p>
            <a:r>
              <a:rPr lang="en-US" dirty="0"/>
              <a:t>As usual, bids can be changed during the round; the software processes the bids that are in the system at the end of the round.</a:t>
            </a:r>
            <a:endParaRPr lang="en-AU" dirty="0"/>
          </a:p>
        </p:txBody>
      </p:sp>
    </p:spTree>
    <p:extLst>
      <p:ext uri="{BB962C8B-B14F-4D97-AF65-F5344CB8AC3E}">
        <p14:creationId xmlns:p14="http://schemas.microsoft.com/office/powerpoint/2010/main" val="1909121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Price increases</a:t>
            </a:r>
          </a:p>
        </p:txBody>
      </p:sp>
      <p:sp>
        <p:nvSpPr>
          <p:cNvPr id="3" name="Content Placeholder 2"/>
          <p:cNvSpPr>
            <a:spLocks noGrp="1"/>
          </p:cNvSpPr>
          <p:nvPr>
            <p:ph idx="1"/>
          </p:nvPr>
        </p:nvSpPr>
        <p:spPr/>
        <p:txBody>
          <a:bodyPr/>
          <a:lstStyle/>
          <a:p>
            <a:r>
              <a:rPr lang="en-AU" dirty="0"/>
              <a:t>In each round, there are a number of defined price points:</a:t>
            </a:r>
          </a:p>
          <a:p>
            <a:endParaRPr lang="en-AU" dirty="0"/>
          </a:p>
          <a:p>
            <a:pPr marL="0" indent="0">
              <a:buNone/>
            </a:pPr>
            <a:endParaRPr lang="en-AU" dirty="0"/>
          </a:p>
        </p:txBody>
      </p:sp>
      <p:pic>
        <p:nvPicPr>
          <p:cNvPr id="5" name="Picture 4"/>
          <p:cNvPicPr>
            <a:picLocks noChangeAspect="1"/>
          </p:cNvPicPr>
          <p:nvPr/>
        </p:nvPicPr>
        <p:blipFill rotWithShape="1">
          <a:blip r:embed="rId2"/>
          <a:srcRect l="1176" t="996" r="848" b="3032"/>
          <a:stretch/>
        </p:blipFill>
        <p:spPr>
          <a:xfrm>
            <a:off x="1907704" y="2734856"/>
            <a:ext cx="5078864" cy="2808312"/>
          </a:xfrm>
          <a:prstGeom prst="rect">
            <a:avLst/>
          </a:prstGeom>
        </p:spPr>
      </p:pic>
    </p:spTree>
    <p:extLst>
      <p:ext uri="{BB962C8B-B14F-4D97-AF65-F5344CB8AC3E}">
        <p14:creationId xmlns:p14="http://schemas.microsoft.com/office/powerpoint/2010/main" val="2798736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Price increases – Example 1 (aggregate demand &gt; supply)</a:t>
            </a:r>
          </a:p>
        </p:txBody>
      </p:sp>
      <p:pic>
        <p:nvPicPr>
          <p:cNvPr id="45" name="Content Placeholder 44"/>
          <p:cNvPicPr>
            <a:picLocks noGrp="1" noChangeAspect="1"/>
          </p:cNvPicPr>
          <p:nvPr>
            <p:ph idx="1"/>
          </p:nvPr>
        </p:nvPicPr>
        <p:blipFill>
          <a:blip r:embed="rId2"/>
          <a:stretch>
            <a:fillRect/>
          </a:stretch>
        </p:blipFill>
        <p:spPr>
          <a:xfrm>
            <a:off x="1907704" y="1828800"/>
            <a:ext cx="5181327" cy="4392978"/>
          </a:xfrm>
          <a:prstGeom prst="rect">
            <a:avLst/>
          </a:prstGeom>
        </p:spPr>
      </p:pic>
    </p:spTree>
    <p:extLst>
      <p:ext uri="{BB962C8B-B14F-4D97-AF65-F5344CB8AC3E}">
        <p14:creationId xmlns:p14="http://schemas.microsoft.com/office/powerpoint/2010/main" val="1138615345"/>
      </p:ext>
    </p:extLst>
  </p:cSld>
  <p:clrMapOvr>
    <a:masterClrMapping/>
  </p:clrMapOvr>
</p:sld>
</file>

<file path=ppt/theme/theme1.xml><?xml version="1.0" encoding="utf-8"?>
<a:theme xmlns:a="http://schemas.openxmlformats.org/drawingml/2006/main" name="ACMA_PPTemplate_1 FA (3)">
  <a:themeElements>
    <a:clrScheme name="">
      <a:dk1>
        <a:srgbClr val="666666"/>
      </a:dk1>
      <a:lt1>
        <a:srgbClr val="FFFFFF"/>
      </a:lt1>
      <a:dk2>
        <a:srgbClr val="4C4C4C"/>
      </a:dk2>
      <a:lt2>
        <a:srgbClr val="262626"/>
      </a:lt2>
      <a:accent1>
        <a:srgbClr val="666666"/>
      </a:accent1>
      <a:accent2>
        <a:srgbClr val="666666"/>
      </a:accent2>
      <a:accent3>
        <a:srgbClr val="FFFFFF"/>
      </a:accent3>
      <a:accent4>
        <a:srgbClr val="565656"/>
      </a:accent4>
      <a:accent5>
        <a:srgbClr val="B8B8B8"/>
      </a:accent5>
      <a:accent6>
        <a:srgbClr val="5C5C5C"/>
      </a:accent6>
      <a:hlink>
        <a:srgbClr val="666666"/>
      </a:hlink>
      <a:folHlink>
        <a:srgbClr val="666666"/>
      </a:folHlink>
    </a:clrScheme>
    <a:fontScheme name="ACMA_PPTemplate_1 FA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ACMA_PPTemplate_1 FA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CMA_PPTemplate_1 FA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CMA_PPTemplate_1 FA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CMA_PPTemplate_1 FA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CMA_PPTemplate_1 FA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CMA_PPTemplate_1 FA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CMA_PPTemplate_1 FA (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CMA_PPTemplate_1 FA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CMA_PPTemplate_1 FA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CMA_PPTemplate_1 FA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CMA_PPTemplate_1 FA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CMA_PPTemplate_1 FA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12F03994-FDC1-44B7-A9F0-A74A2E6F1B4A}" vid="{624D376C-F1D7-4FB0-9055-518CA2CF90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8C2C2A64A8885141944B53CDF664F12F" ma:contentTypeVersion="2" ma:contentTypeDescription="Create a new document." ma:contentTypeScope="" ma:versionID="6622cf11ebecbfe006971168e107eb3d">
  <xsd:schema xmlns:xsd="http://www.w3.org/2001/XMLSchema" xmlns:xs="http://www.w3.org/2001/XMLSchema" xmlns:p="http://schemas.microsoft.com/office/2006/metadata/properties" xmlns:ns2="1d983eb4-33f7-44b0-aea1-cbdcf0c55136" targetNamespace="http://schemas.microsoft.com/office/2006/metadata/properties" ma:root="true" ma:fieldsID="85ca1f7d1e1b38634bae0caaff15e10b" ns2:_="">
    <xsd:import namespace="1d983eb4-33f7-44b0-aea1-cbdcf0c55136"/>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983eb4-33f7-44b0-aea1-cbdcf0c55136"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1d983eb4-33f7-44b0-aea1-cbdcf0c55136">3NE2HDV7HD6D-31086508-307</_dlc_DocId>
    <_dlc_DocIdUrl xmlns="1d983eb4-33f7-44b0-aea1-cbdcf0c55136">
      <Url>http://collaboration/organisation/cid/RPB/MSAS/lib/_layouts/15/DocIdRedir.aspx?ID=3NE2HDV7HD6D-31086508-307</Url>
      <Description>3NE2HDV7HD6D-31086508-307</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F8BC84-ABAA-4A58-A092-AF2C33DA75AC}">
  <ds:schemaRefs>
    <ds:schemaRef ds:uri="http://schemas.microsoft.com/sharepoint/events"/>
  </ds:schemaRefs>
</ds:datastoreItem>
</file>

<file path=customXml/itemProps2.xml><?xml version="1.0" encoding="utf-8"?>
<ds:datastoreItem xmlns:ds="http://schemas.openxmlformats.org/officeDocument/2006/customXml" ds:itemID="{F1C1E0E2-4C74-489D-97B6-33B917E364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983eb4-33f7-44b0-aea1-cbdcf0c551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EC613C9-9689-4133-A1CD-03DF27AFDA94}">
  <ds:schemaRefs>
    <ds:schemaRef ds:uri="http://purl.org/dc/terms/"/>
    <ds:schemaRef ds:uri="http://purl.org/dc/dcmitype/"/>
    <ds:schemaRef ds:uri="1d983eb4-33f7-44b0-aea1-cbdcf0c55136"/>
    <ds:schemaRef ds:uri="http://www.w3.org/XML/1998/namespac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4.xml><?xml version="1.0" encoding="utf-8"?>
<ds:datastoreItem xmlns:ds="http://schemas.openxmlformats.org/officeDocument/2006/customXml" ds:itemID="{58074D61-B6E5-4427-BDD0-50E4A2F18E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ACMA_PowerpointTemplate</Template>
  <TotalTime>1689</TotalTime>
  <Words>2829</Words>
  <Application>Microsoft Office PowerPoint</Application>
  <PresentationFormat>On-screen Show (4:3)</PresentationFormat>
  <Paragraphs>171</Paragraphs>
  <Slides>36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36</vt:i4>
      </vt:variant>
    </vt:vector>
  </HeadingPairs>
  <TitlesOfParts>
    <vt:vector size="39" baseType="lpstr">
      <vt:lpstr>Arial</vt:lpstr>
      <vt:lpstr>Calibri</vt:lpstr>
      <vt:lpstr>ACMA_PPTemplate_1 FA (3)</vt:lpstr>
      <vt:lpstr>Spectrum Tune-up</vt:lpstr>
      <vt:lpstr>Introduction</vt:lpstr>
      <vt:lpstr>Choice of auction methodology</vt:lpstr>
      <vt:lpstr>ACMA’s standing auction capability</vt:lpstr>
      <vt:lpstr>Why ESMRA?</vt:lpstr>
      <vt:lpstr>Overview of ESMRA</vt:lpstr>
      <vt:lpstr>Bids in the Primary stage</vt:lpstr>
      <vt:lpstr>Price increases</vt:lpstr>
      <vt:lpstr>Price increases – Example 1 (aggregate demand &gt; supply)</vt:lpstr>
      <vt:lpstr>Price increases – Examples 2 and 3  (demand becomes equal to supply at  the price of 107)</vt:lpstr>
      <vt:lpstr>Processing of bids</vt:lpstr>
      <vt:lpstr>Processing of bids (continued)</vt:lpstr>
      <vt:lpstr>Processing of bids (continued)</vt:lpstr>
      <vt:lpstr>Processing of bids (continued)</vt:lpstr>
      <vt:lpstr>Processing of bids (continued)</vt:lpstr>
      <vt:lpstr>Regions where demand &lt;= supply </vt:lpstr>
      <vt:lpstr>Information policy</vt:lpstr>
      <vt:lpstr>SMRA terminology and concepts not applicable to the ESMRA</vt:lpstr>
      <vt:lpstr>End of the Primary stage and the winning prices</vt:lpstr>
      <vt:lpstr>Activity rule</vt:lpstr>
      <vt:lpstr>Activity rule (continued)</vt:lpstr>
      <vt:lpstr>Activity rule (continued)</vt:lpstr>
      <vt:lpstr>Minimum spectrum requirements </vt:lpstr>
      <vt:lpstr>Minimum spectrum requirements (continued)</vt:lpstr>
      <vt:lpstr>Generic lots</vt:lpstr>
      <vt:lpstr>Perth – incumbent licences</vt:lpstr>
      <vt:lpstr>Perth – options</vt:lpstr>
      <vt:lpstr>Secondary stage</vt:lpstr>
      <vt:lpstr>Assignment stage</vt:lpstr>
      <vt:lpstr>Assignment stage (continued)</vt:lpstr>
      <vt:lpstr>Assignment stage – example 1</vt:lpstr>
      <vt:lpstr>Assignment stage – example 2</vt:lpstr>
      <vt:lpstr>Assignment stage (continued)</vt:lpstr>
      <vt:lpstr>Assignment stage results</vt:lpstr>
      <vt:lpstr>How to provide feedback</vt:lpstr>
      <vt:lpstr>Questions?</vt:lpstr>
    </vt:vector>
  </TitlesOfParts>
  <Company>Australian Communications and Media Authority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Spectrum Tune-up</dc:title>
  <dc:creator>Ann Bourne</dc:creator>
  <cp:lastModifiedBy>Jeffrey Zhu</cp:lastModifiedBy>
  <cp:revision>163</cp:revision>
  <dcterms:created xsi:type="dcterms:W3CDTF">2018-03-07T04:31:39Z</dcterms:created>
  <dcterms:modified xsi:type="dcterms:W3CDTF">2019-10-28T03:04:53Z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0x0101008C2C2A64A8885141944B53CDF664F12F</vt:lpwstr>
  </property>
  <property fmtid="{D5CDD505-2E9C-101B-9397-08002B2CF9AE}" pid="3" name="_dlc_DocIdItemGuid">
    <vt:lpwstr>e5bd9ff7-bd17-40d3-b52e-c12b616ce99e</vt:lpwstr>
  </property>
</Properties>
</file>