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2"/>
  </p:notesMasterIdLst>
  <p:sldIdLst>
    <p:sldId id="257" r:id="rId6"/>
    <p:sldId id="290" r:id="rId7"/>
    <p:sldId id="291" r:id="rId8"/>
    <p:sldId id="292" r:id="rId9"/>
    <p:sldId id="295" r:id="rId10"/>
    <p:sldId id="294" r:id="rId11"/>
  </p:sldIdLst>
  <p:sldSz cx="9144000" cy="6858000" type="screen4x3"/>
  <p:notesSz cx="6797675" cy="9856788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703600C-841D-4545-A14F-F6D9ECA338B0}">
          <p14:sldIdLst>
            <p14:sldId id="257"/>
            <p14:sldId id="290"/>
            <p14:sldId id="291"/>
            <p14:sldId id="292"/>
            <p14:sldId id="295"/>
            <p14:sldId id="29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Brumfield" initials="DB" lastIdx="16" clrIdx="0">
    <p:extLst>
      <p:ext uri="{19B8F6BF-5375-455C-9EA6-DF929625EA0E}">
        <p15:presenceInfo xmlns:p15="http://schemas.microsoft.com/office/powerpoint/2012/main" userId="S-1-5-21-3934787695-940495874-2683032969-2483" providerId="AD"/>
      </p:ext>
    </p:extLst>
  </p:cmAuthor>
  <p:cmAuthor id="2" name="Nicholas Brody" initials="NB" lastIdx="2" clrIdx="1">
    <p:extLst>
      <p:ext uri="{19B8F6BF-5375-455C-9EA6-DF929625EA0E}">
        <p15:presenceInfo xmlns:p15="http://schemas.microsoft.com/office/powerpoint/2012/main" userId="S-1-5-21-3934787695-940495874-2683032969-2097" providerId="AD"/>
      </p:ext>
    </p:extLst>
  </p:cmAuthor>
  <p:cmAuthor id="3" name="Eleanor Kay" initials="EK" lastIdx="6" clrIdx="2">
    <p:extLst>
      <p:ext uri="{19B8F6BF-5375-455C-9EA6-DF929625EA0E}">
        <p15:presenceInfo xmlns:p15="http://schemas.microsoft.com/office/powerpoint/2012/main" userId="S-1-5-21-3934787695-940495874-2683032969-2774" providerId="AD"/>
      </p:ext>
    </p:extLst>
  </p:cmAuthor>
  <p:cmAuthor id="4" name="Giles Tanner" initials="GT" lastIdx="21" clrIdx="3">
    <p:extLst>
      <p:ext uri="{19B8F6BF-5375-455C-9EA6-DF929625EA0E}">
        <p15:presenceInfo xmlns:p15="http://schemas.microsoft.com/office/powerpoint/2012/main" userId="S-1-5-21-3934787695-940495874-2683032969-3071" providerId="AD"/>
      </p:ext>
    </p:extLst>
  </p:cmAuthor>
  <p:cmAuthor id="5" name="Christopher Hose" initials="CH" lastIdx="5" clrIdx="4">
    <p:extLst>
      <p:ext uri="{19B8F6BF-5375-455C-9EA6-DF929625EA0E}">
        <p15:presenceInfo xmlns:p15="http://schemas.microsoft.com/office/powerpoint/2012/main" userId="S-1-5-21-3934787695-940495874-2683032969-2746" providerId="AD"/>
      </p:ext>
    </p:extLst>
  </p:cmAuthor>
  <p:cmAuthor id="6" name="Bita Najafi" initials="BN" lastIdx="1" clrIdx="5">
    <p:extLst>
      <p:ext uri="{19B8F6BF-5375-455C-9EA6-DF929625EA0E}">
        <p15:presenceInfo xmlns:p15="http://schemas.microsoft.com/office/powerpoint/2012/main" userId="S-1-5-21-3934787695-940495874-2683032969-259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2626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849" autoAdjust="0"/>
    <p:restoredTop sz="95883" autoAdjust="0"/>
  </p:normalViewPr>
  <p:slideViewPr>
    <p:cSldViewPr>
      <p:cViewPr>
        <p:scale>
          <a:sx n="68" d="100"/>
          <a:sy n="68" d="100"/>
        </p:scale>
        <p:origin x="7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77DA3-095F-41CF-B3AA-9C12F6DC5E29}" type="datetimeFigureOut">
              <a:rPr lang="en-AU" smtClean="0"/>
              <a:t>31/10/2018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43580"/>
            <a:ext cx="543814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DE62A-72A7-4952-BA10-1749BDFE4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804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EDE62A-72A7-4952-BA10-1749BDFE41CF}" type="slidenum">
              <a:rPr lang="en-AU" smtClean="0"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0067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1691680" y="1714128"/>
            <a:ext cx="6096000" cy="914400"/>
          </a:xfrm>
        </p:spPr>
        <p:txBody>
          <a:bodyPr anchor="b"/>
          <a:lstStyle>
            <a:lvl1pPr algn="l">
              <a:defRPr sz="2900">
                <a:solidFill>
                  <a:srgbClr val="4C4C4C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  <a:endParaRPr lang="en-AU" altLang="en-US" noProof="0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2780928"/>
            <a:ext cx="6096000" cy="1752600"/>
          </a:xfrm>
        </p:spPr>
        <p:txBody>
          <a:bodyPr/>
          <a:lstStyle>
            <a:lvl1pPr marL="0" indent="0" algn="l">
              <a:spcBef>
                <a:spcPct val="0"/>
              </a:spcBef>
              <a:buFont typeface="Arial" panose="020B0604020202020204" pitchFamily="34" charset="0"/>
              <a:buNone/>
              <a:defRPr sz="2900"/>
            </a:lvl1pPr>
          </a:lstStyle>
          <a:p>
            <a:pPr lvl="0"/>
            <a:r>
              <a:rPr lang="en-US" altLang="en-US" noProof="0" dirty="0"/>
              <a:t>Click to edit Master subtitle style</a:t>
            </a:r>
            <a:endParaRPr lang="en-AU" altLang="en-US" noProof="0" dirty="0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685800" y="15240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4491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71600"/>
            <a:ext cx="1943100" cy="4191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371600"/>
            <a:ext cx="5676900" cy="4191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8583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987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646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73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53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046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716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410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853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16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05000"/>
            <a:ext cx="77724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&g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Defragmentation Dividend:</a:t>
            </a:r>
            <a:br>
              <a:rPr lang="en-AU" dirty="0"/>
            </a:br>
            <a:r>
              <a:rPr lang="en-AU" dirty="0"/>
              <a:t>The Australian Perspective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  <a:p>
            <a:r>
              <a:rPr lang="en-AU" sz="2400" dirty="0"/>
              <a:t>Chris Hose (</a:t>
            </a:r>
            <a:r>
              <a:rPr lang="en-AU" sz="2000" dirty="0"/>
              <a:t>Nevio Marinelli</a:t>
            </a:r>
            <a:r>
              <a:rPr lang="en-AU" sz="2400" dirty="0"/>
              <a:t>)</a:t>
            </a:r>
          </a:p>
          <a:p>
            <a:r>
              <a:rPr lang="en-AU" sz="2400" dirty="0"/>
              <a:t>Spectrum Planning and Engineering Branch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Outline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05000"/>
            <a:ext cx="7342584" cy="3657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AU" dirty="0"/>
              <a:t>The Australian Defragmentation Dividend landscape</a:t>
            </a:r>
          </a:p>
          <a:p>
            <a:pPr>
              <a:buFont typeface="Wingdings" panose="05000000000000000000" pitchFamily="2" charset="2"/>
              <a:buChar char="q"/>
            </a:pPr>
            <a:endParaRPr lang="en-AU" dirty="0"/>
          </a:p>
          <a:p>
            <a:pPr>
              <a:buFont typeface="Wingdings" panose="05000000000000000000" pitchFamily="2" charset="2"/>
              <a:buChar char="q"/>
            </a:pPr>
            <a:r>
              <a:rPr lang="en-AU" dirty="0"/>
              <a:t>Some threshold questions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AU" dirty="0"/>
              <a:t> should we do it?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AU" dirty="0"/>
          </a:p>
          <a:p>
            <a:pPr>
              <a:buFont typeface="Wingdings" panose="05000000000000000000" pitchFamily="2" charset="2"/>
              <a:buChar char="q"/>
            </a:pPr>
            <a:r>
              <a:rPr lang="en-AU" dirty="0"/>
              <a:t>Implications and further questions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AU" dirty="0"/>
              <a:t> how would we do it?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2111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637D1CA-FC86-4AC9-8FEA-6F86F3BD2C56}"/>
              </a:ext>
            </a:extLst>
          </p:cNvPr>
          <p:cNvSpPr/>
          <p:nvPr/>
        </p:nvSpPr>
        <p:spPr bwMode="auto">
          <a:xfrm>
            <a:off x="1185892" y="3284978"/>
            <a:ext cx="1124208" cy="86516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Base Receive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35BE29-81FA-48B8-A680-30078E5205F5}"/>
              </a:ext>
            </a:extLst>
          </p:cNvPr>
          <p:cNvSpPr/>
          <p:nvPr/>
        </p:nvSpPr>
        <p:spPr bwMode="auto">
          <a:xfrm>
            <a:off x="3815406" y="3284980"/>
            <a:ext cx="874384" cy="86516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Base Receive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7338AE-9769-4B95-9938-82DE8923BFD8}"/>
              </a:ext>
            </a:extLst>
          </p:cNvPr>
          <p:cNvSpPr/>
          <p:nvPr/>
        </p:nvSpPr>
        <p:spPr bwMode="auto">
          <a:xfrm>
            <a:off x="2317108" y="3284978"/>
            <a:ext cx="268626" cy="86516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116D6A3-6148-47E4-9394-97D31B246BA3}"/>
              </a:ext>
            </a:extLst>
          </p:cNvPr>
          <p:cNvSpPr/>
          <p:nvPr/>
        </p:nvSpPr>
        <p:spPr bwMode="auto">
          <a:xfrm>
            <a:off x="2581064" y="3284978"/>
            <a:ext cx="1124208" cy="86516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900" dirty="0">
                <a:solidFill>
                  <a:schemeClr val="bg2"/>
                </a:solidFill>
              </a:rPr>
              <a:t>Base Transmit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AE48BB-842F-403C-950B-5CE538F3BCDC}"/>
              </a:ext>
            </a:extLst>
          </p:cNvPr>
          <p:cNvSpPr/>
          <p:nvPr/>
        </p:nvSpPr>
        <p:spPr bwMode="auto">
          <a:xfrm>
            <a:off x="5310890" y="3284982"/>
            <a:ext cx="874384" cy="86516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Base Transmit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2F9FF1-101A-4109-8C4A-6198681F43ED}"/>
              </a:ext>
            </a:extLst>
          </p:cNvPr>
          <p:cNvSpPr/>
          <p:nvPr/>
        </p:nvSpPr>
        <p:spPr bwMode="auto">
          <a:xfrm>
            <a:off x="4696641" y="3284981"/>
            <a:ext cx="603679" cy="86516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FB6443-BAB8-436D-B1BA-9F56DBDE34E5}"/>
              </a:ext>
            </a:extLst>
          </p:cNvPr>
          <p:cNvSpPr/>
          <p:nvPr/>
        </p:nvSpPr>
        <p:spPr bwMode="auto">
          <a:xfrm>
            <a:off x="6247377" y="3284983"/>
            <a:ext cx="624560" cy="86516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Base Receive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A412AE-88C6-4EFB-9B5F-51A598091B65}"/>
              </a:ext>
            </a:extLst>
          </p:cNvPr>
          <p:cNvSpPr/>
          <p:nvPr/>
        </p:nvSpPr>
        <p:spPr bwMode="auto">
          <a:xfrm flipH="1">
            <a:off x="6177072" y="3284983"/>
            <a:ext cx="63454" cy="86516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C868021-1DC5-4ACB-B981-CEDB363763BE}"/>
              </a:ext>
            </a:extLst>
          </p:cNvPr>
          <p:cNvSpPr/>
          <p:nvPr/>
        </p:nvSpPr>
        <p:spPr bwMode="auto">
          <a:xfrm>
            <a:off x="7363895" y="3284978"/>
            <a:ext cx="645607" cy="865163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900" b="0" i="0" u="none" strike="noStrike" cap="none" normalizeH="0" baseline="0" dirty="0">
                <a:ln>
                  <a:noFill/>
                </a:ln>
                <a:solidFill>
                  <a:schemeClr val="bg2"/>
                </a:solidFill>
                <a:effectLst/>
                <a:latin typeface="Arial" panose="020B0604020202020204" pitchFamily="34" charset="0"/>
              </a:rPr>
              <a:t>Base Transmit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A8E1784-86D0-4551-A02D-A7CBBBC93EF4}"/>
              </a:ext>
            </a:extLst>
          </p:cNvPr>
          <p:cNvSpPr/>
          <p:nvPr/>
        </p:nvSpPr>
        <p:spPr bwMode="auto">
          <a:xfrm flipH="1">
            <a:off x="3712892" y="3284979"/>
            <a:ext cx="99181" cy="86516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EF5AEF-00D1-4CBE-B76A-C1DD8FF35879}"/>
              </a:ext>
            </a:extLst>
          </p:cNvPr>
          <p:cNvSpPr/>
          <p:nvPr/>
        </p:nvSpPr>
        <p:spPr bwMode="auto">
          <a:xfrm>
            <a:off x="6874543" y="3284984"/>
            <a:ext cx="499648" cy="865163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8D91DD-7286-4F6E-89A9-C4D6EBFE2974}"/>
              </a:ext>
            </a:extLst>
          </p:cNvPr>
          <p:cNvSpPr txBox="1"/>
          <p:nvPr/>
        </p:nvSpPr>
        <p:spPr>
          <a:xfrm>
            <a:off x="1747996" y="2391274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700 MHz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C5A9D8-C876-4CA3-A01A-9AA740EC7DF6}"/>
              </a:ext>
            </a:extLst>
          </p:cNvPr>
          <p:cNvSpPr txBox="1"/>
          <p:nvPr/>
        </p:nvSpPr>
        <p:spPr>
          <a:xfrm>
            <a:off x="6441488" y="2395818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900 MHz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045245E-D8C4-4C83-8482-A4A42011D8A9}"/>
              </a:ext>
            </a:extLst>
          </p:cNvPr>
          <p:cNvSpPr txBox="1"/>
          <p:nvPr/>
        </p:nvSpPr>
        <p:spPr>
          <a:xfrm>
            <a:off x="4314745" y="2416219"/>
            <a:ext cx="1417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850 MHz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B6AC95-D3A4-4D98-9C48-F2F777FEC5A1}"/>
              </a:ext>
            </a:extLst>
          </p:cNvPr>
          <p:cNvSpPr txBox="1"/>
          <p:nvPr/>
        </p:nvSpPr>
        <p:spPr>
          <a:xfrm rot="16200000">
            <a:off x="643727" y="4414192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solidFill>
                  <a:schemeClr val="bg2"/>
                </a:solidFill>
              </a:rPr>
              <a:t>703 MHz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276D3D8-C159-4547-9F48-2968117149D0}"/>
              </a:ext>
            </a:extLst>
          </p:cNvPr>
          <p:cNvSpPr txBox="1"/>
          <p:nvPr/>
        </p:nvSpPr>
        <p:spPr>
          <a:xfrm rot="16200000">
            <a:off x="7620491" y="4483779"/>
            <a:ext cx="901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dirty="0">
                <a:solidFill>
                  <a:schemeClr val="bg2"/>
                </a:solidFill>
              </a:rPr>
              <a:t>960 MHz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4C351D5-ECFB-4E6C-B30F-2CCEB8154F94}"/>
              </a:ext>
            </a:extLst>
          </p:cNvPr>
          <p:cNvCxnSpPr>
            <a:cxnSpLocks/>
          </p:cNvCxnSpPr>
          <p:nvPr/>
        </p:nvCxnSpPr>
        <p:spPr bwMode="auto">
          <a:xfrm>
            <a:off x="1735465" y="2996952"/>
            <a:ext cx="0" cy="2880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72A2A435-121C-4D02-BAF8-5821B55B012C}"/>
              </a:ext>
            </a:extLst>
          </p:cNvPr>
          <p:cNvCxnSpPr>
            <a:cxnSpLocks/>
          </p:cNvCxnSpPr>
          <p:nvPr/>
        </p:nvCxnSpPr>
        <p:spPr bwMode="auto">
          <a:xfrm>
            <a:off x="2987824" y="2996952"/>
            <a:ext cx="0" cy="2880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4EF04C0-72CA-4F52-904D-0D88C1661413}"/>
              </a:ext>
            </a:extLst>
          </p:cNvPr>
          <p:cNvCxnSpPr>
            <a:cxnSpLocks/>
          </p:cNvCxnSpPr>
          <p:nvPr/>
        </p:nvCxnSpPr>
        <p:spPr bwMode="auto">
          <a:xfrm>
            <a:off x="1735465" y="2996952"/>
            <a:ext cx="12546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37B2CDCD-0BC9-4C23-994A-BB6A184A0B06}"/>
              </a:ext>
            </a:extLst>
          </p:cNvPr>
          <p:cNvCxnSpPr>
            <a:cxnSpLocks/>
          </p:cNvCxnSpPr>
          <p:nvPr/>
        </p:nvCxnSpPr>
        <p:spPr bwMode="auto">
          <a:xfrm>
            <a:off x="4414505" y="2996952"/>
            <a:ext cx="0" cy="2880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13FBA35-D26C-4D86-9141-17E18B28BB7B}"/>
              </a:ext>
            </a:extLst>
          </p:cNvPr>
          <p:cNvCxnSpPr>
            <a:cxnSpLocks/>
          </p:cNvCxnSpPr>
          <p:nvPr/>
        </p:nvCxnSpPr>
        <p:spPr bwMode="auto">
          <a:xfrm>
            <a:off x="5666864" y="2996952"/>
            <a:ext cx="0" cy="2880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ECADBF2D-151E-40E4-801B-B3E249F06ABD}"/>
              </a:ext>
            </a:extLst>
          </p:cNvPr>
          <p:cNvCxnSpPr>
            <a:cxnSpLocks/>
          </p:cNvCxnSpPr>
          <p:nvPr/>
        </p:nvCxnSpPr>
        <p:spPr bwMode="auto">
          <a:xfrm>
            <a:off x="4414505" y="2996952"/>
            <a:ext cx="1254677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A8C2B4C-E029-49D4-935B-DFD9B96486AD}"/>
              </a:ext>
            </a:extLst>
          </p:cNvPr>
          <p:cNvCxnSpPr>
            <a:cxnSpLocks/>
          </p:cNvCxnSpPr>
          <p:nvPr/>
        </p:nvCxnSpPr>
        <p:spPr bwMode="auto">
          <a:xfrm>
            <a:off x="6560001" y="2996952"/>
            <a:ext cx="0" cy="2880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69F6CDD-FF80-452A-ABAB-B2D5109A8AAC}"/>
              </a:ext>
            </a:extLst>
          </p:cNvPr>
          <p:cNvCxnSpPr>
            <a:cxnSpLocks/>
          </p:cNvCxnSpPr>
          <p:nvPr/>
        </p:nvCxnSpPr>
        <p:spPr bwMode="auto">
          <a:xfrm>
            <a:off x="7740352" y="2996952"/>
            <a:ext cx="0" cy="28802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36ED20E-E400-4668-B140-AD6A318508FD}"/>
              </a:ext>
            </a:extLst>
          </p:cNvPr>
          <p:cNvCxnSpPr>
            <a:cxnSpLocks/>
          </p:cNvCxnSpPr>
          <p:nvPr/>
        </p:nvCxnSpPr>
        <p:spPr bwMode="auto">
          <a:xfrm>
            <a:off x="6560001" y="2996952"/>
            <a:ext cx="1180351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Arrow: Left 46">
            <a:extLst>
              <a:ext uri="{FF2B5EF4-FFF2-40B4-BE49-F238E27FC236}">
                <a16:creationId xmlns:a16="http://schemas.microsoft.com/office/drawing/2014/main" id="{DC76FC1F-0E3C-4A56-A8A4-C037F7128D6C}"/>
              </a:ext>
            </a:extLst>
          </p:cNvPr>
          <p:cNvSpPr/>
          <p:nvPr/>
        </p:nvSpPr>
        <p:spPr bwMode="auto">
          <a:xfrm>
            <a:off x="288297" y="3409568"/>
            <a:ext cx="708131" cy="684609"/>
          </a:xfrm>
          <a:prstGeom prst="lef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Arrow: Left 47">
            <a:extLst>
              <a:ext uri="{FF2B5EF4-FFF2-40B4-BE49-F238E27FC236}">
                <a16:creationId xmlns:a16="http://schemas.microsoft.com/office/drawing/2014/main" id="{A6369548-3C39-4320-A03C-0D4C590BF9AD}"/>
              </a:ext>
            </a:extLst>
          </p:cNvPr>
          <p:cNvSpPr/>
          <p:nvPr/>
        </p:nvSpPr>
        <p:spPr bwMode="auto">
          <a:xfrm rot="10800000">
            <a:off x="8183527" y="3375254"/>
            <a:ext cx="708131" cy="684609"/>
          </a:xfrm>
          <a:prstGeom prst="leftArrow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74808EA-8365-4C16-905E-1EAEDA979CED}"/>
              </a:ext>
            </a:extLst>
          </p:cNvPr>
          <p:cNvSpPr txBox="1"/>
          <p:nvPr/>
        </p:nvSpPr>
        <p:spPr>
          <a:xfrm>
            <a:off x="8087594" y="3132376"/>
            <a:ext cx="1035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Aeronautical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DBF7D624-7093-40F6-97BA-5F9733AE607C}"/>
              </a:ext>
            </a:extLst>
          </p:cNvPr>
          <p:cNvSpPr txBox="1"/>
          <p:nvPr/>
        </p:nvSpPr>
        <p:spPr>
          <a:xfrm>
            <a:off x="38435" y="3109270"/>
            <a:ext cx="10791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00" dirty="0"/>
              <a:t>Broadcasting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124DE331-CF14-40EA-8EF7-E2748E602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7772400" cy="457200"/>
          </a:xfrm>
        </p:spPr>
        <p:txBody>
          <a:bodyPr/>
          <a:lstStyle/>
          <a:p>
            <a:r>
              <a:rPr lang="en-AU" dirty="0"/>
              <a:t>The Australian Defragmentation Dividend Landscape</a:t>
            </a:r>
          </a:p>
        </p:txBody>
      </p:sp>
    </p:spTree>
    <p:extLst>
      <p:ext uri="{BB962C8B-B14F-4D97-AF65-F5344CB8AC3E}">
        <p14:creationId xmlns:p14="http://schemas.microsoft.com/office/powerpoint/2010/main" val="3673874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0A5FA186-D97D-4505-96EF-130EF5A83DC7}"/>
              </a:ext>
            </a:extLst>
          </p:cNvPr>
          <p:cNvSpPr/>
          <p:nvPr/>
        </p:nvSpPr>
        <p:spPr bwMode="auto">
          <a:xfrm rot="16200000">
            <a:off x="394578" y="2528900"/>
            <a:ext cx="4104456" cy="3240360"/>
          </a:xfrm>
          <a:prstGeom prst="wedgeEllipseCallou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7ADF29-EC03-425A-A043-0D03DA3A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938" y="1130508"/>
            <a:ext cx="7772400" cy="457200"/>
          </a:xfrm>
        </p:spPr>
        <p:txBody>
          <a:bodyPr/>
          <a:lstStyle/>
          <a:p>
            <a:r>
              <a:rPr lang="en-AU" dirty="0"/>
              <a:t>Threshold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DBE50-77D0-4EE7-BD8E-F885CBE6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6766520" cy="3657600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1AB2D7-7D23-4EB3-81E0-9ABE20234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295" y="4346612"/>
            <a:ext cx="1190625" cy="1790700"/>
          </a:xfrm>
          <a:prstGeom prst="rect">
            <a:avLst/>
          </a:prstGeom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6D9F7238-AFD4-43E4-9B85-1B96BDB0242B}"/>
              </a:ext>
            </a:extLst>
          </p:cNvPr>
          <p:cNvSpPr/>
          <p:nvPr/>
        </p:nvSpPr>
        <p:spPr bwMode="auto">
          <a:xfrm rot="717343">
            <a:off x="5071535" y="1074943"/>
            <a:ext cx="3744416" cy="3096344"/>
          </a:xfrm>
          <a:prstGeom prst="wedgeEllipseCallout">
            <a:avLst/>
          </a:prstGeom>
          <a:gradFill>
            <a:gsLst>
              <a:gs pos="0">
                <a:srgbClr val="FFC000"/>
              </a:gs>
              <a:gs pos="66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166D82-ECAE-4E21-9256-9B7BC4B9FDBE}"/>
              </a:ext>
            </a:extLst>
          </p:cNvPr>
          <p:cNvSpPr txBox="1"/>
          <p:nvPr/>
        </p:nvSpPr>
        <p:spPr>
          <a:xfrm>
            <a:off x="5505872" y="1613118"/>
            <a:ext cx="2952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Is there a case for reconfiguration?</a:t>
            </a:r>
          </a:p>
          <a:p>
            <a:endParaRPr lang="en-AU" dirty="0"/>
          </a:p>
          <a:p>
            <a:r>
              <a:rPr lang="en-AU" sz="2000" dirty="0"/>
              <a:t>- Is sub 1 GHz spectrum ‘set and forget’?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1C037A-DB63-4FEA-8EBE-9253C7FB9B1D}"/>
              </a:ext>
            </a:extLst>
          </p:cNvPr>
          <p:cNvSpPr txBox="1"/>
          <p:nvPr/>
        </p:nvSpPr>
        <p:spPr>
          <a:xfrm>
            <a:off x="1023327" y="2994918"/>
            <a:ext cx="309634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What’s the cost/benefit analysis for various options?</a:t>
            </a:r>
          </a:p>
          <a:p>
            <a:endParaRPr lang="en-AU" dirty="0"/>
          </a:p>
          <a:p>
            <a:r>
              <a:rPr lang="en-AU" sz="2000" dirty="0"/>
              <a:t>- What is the ‘sweet spot’ of defragmentation?</a:t>
            </a:r>
          </a:p>
        </p:txBody>
      </p:sp>
    </p:spTree>
    <p:extLst>
      <p:ext uri="{BB962C8B-B14F-4D97-AF65-F5344CB8AC3E}">
        <p14:creationId xmlns:p14="http://schemas.microsoft.com/office/powerpoint/2010/main" val="147821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peech Bubble: Oval 9">
            <a:extLst>
              <a:ext uri="{FF2B5EF4-FFF2-40B4-BE49-F238E27FC236}">
                <a16:creationId xmlns:a16="http://schemas.microsoft.com/office/drawing/2014/main" id="{0A5FA186-D97D-4505-96EF-130EF5A83DC7}"/>
              </a:ext>
            </a:extLst>
          </p:cNvPr>
          <p:cNvSpPr/>
          <p:nvPr/>
        </p:nvSpPr>
        <p:spPr bwMode="auto">
          <a:xfrm rot="16200000">
            <a:off x="399903" y="1757232"/>
            <a:ext cx="2772308" cy="3240360"/>
          </a:xfrm>
          <a:prstGeom prst="wedgeEllipseCallout">
            <a:avLst/>
          </a:prstGeom>
          <a:gradFill>
            <a:gsLst>
              <a:gs pos="0">
                <a:srgbClr val="92D05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7ADF29-EC03-425A-A043-0D03DA3AC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938" y="1130508"/>
            <a:ext cx="7772400" cy="457200"/>
          </a:xfrm>
        </p:spPr>
        <p:txBody>
          <a:bodyPr/>
          <a:lstStyle/>
          <a:p>
            <a:r>
              <a:rPr lang="en-AU" dirty="0"/>
              <a:t>Implications and further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DBE50-77D0-4EE7-BD8E-F885CBE6BC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504" y="3703191"/>
            <a:ext cx="6766520" cy="3657600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1AB2D7-7D23-4EB3-81E0-9ABE20234A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469" y="3925352"/>
            <a:ext cx="1190625" cy="1790700"/>
          </a:xfrm>
          <a:prstGeom prst="rect">
            <a:avLst/>
          </a:prstGeom>
        </p:spPr>
      </p:pic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6D9F7238-AFD4-43E4-9B85-1B96BDB0242B}"/>
              </a:ext>
            </a:extLst>
          </p:cNvPr>
          <p:cNvSpPr/>
          <p:nvPr/>
        </p:nvSpPr>
        <p:spPr bwMode="auto">
          <a:xfrm rot="717343">
            <a:off x="4540034" y="929373"/>
            <a:ext cx="3312210" cy="2819040"/>
          </a:xfrm>
          <a:prstGeom prst="wedgeEllipseCallout">
            <a:avLst/>
          </a:prstGeom>
          <a:gradFill>
            <a:gsLst>
              <a:gs pos="0">
                <a:srgbClr val="00B0F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166D82-ECAE-4E21-9256-9B7BC4B9FDBE}"/>
              </a:ext>
            </a:extLst>
          </p:cNvPr>
          <p:cNvSpPr txBox="1"/>
          <p:nvPr/>
        </p:nvSpPr>
        <p:spPr>
          <a:xfrm>
            <a:off x="5155982" y="1469338"/>
            <a:ext cx="29523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How would the international dimension be achieved?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1C037A-DB63-4FEA-8EBE-9253C7FB9B1D}"/>
              </a:ext>
            </a:extLst>
          </p:cNvPr>
          <p:cNvSpPr txBox="1"/>
          <p:nvPr/>
        </p:nvSpPr>
        <p:spPr>
          <a:xfrm>
            <a:off x="309894" y="2830245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If the answer is yes – how do we do it?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7BD0C0-E484-4636-9139-A521F4097EE1}"/>
              </a:ext>
            </a:extLst>
          </p:cNvPr>
          <p:cNvSpPr txBox="1"/>
          <p:nvPr/>
        </p:nvSpPr>
        <p:spPr>
          <a:xfrm>
            <a:off x="5181542" y="4735209"/>
            <a:ext cx="386815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800" dirty="0"/>
              <a:t>Would likely require unprecedented cooperation between multiple industry sectors and government.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6883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A7AA5-0D27-48B5-9CE5-0AEFFEDE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Thanks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E4C1D-B9E5-4904-B995-7B099CFF9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5018644"/>
      </p:ext>
    </p:extLst>
  </p:cSld>
  <p:clrMapOvr>
    <a:masterClrMapping/>
  </p:clrMapOvr>
</p:sld>
</file>

<file path=ppt/theme/theme1.xml><?xml version="1.0" encoding="utf-8"?>
<a:theme xmlns:a="http://schemas.openxmlformats.org/drawingml/2006/main" name="ACMA_PPTemplate_1 FA (3)">
  <a:themeElements>
    <a:clrScheme name="">
      <a:dk1>
        <a:srgbClr val="666666"/>
      </a:dk1>
      <a:lt1>
        <a:srgbClr val="FFFFFF"/>
      </a:lt1>
      <a:dk2>
        <a:srgbClr val="4C4C4C"/>
      </a:dk2>
      <a:lt2>
        <a:srgbClr val="262626"/>
      </a:lt2>
      <a:accent1>
        <a:srgbClr val="666666"/>
      </a:accent1>
      <a:accent2>
        <a:srgbClr val="666666"/>
      </a:accent2>
      <a:accent3>
        <a:srgbClr val="FFFFFF"/>
      </a:accent3>
      <a:accent4>
        <a:srgbClr val="565656"/>
      </a:accent4>
      <a:accent5>
        <a:srgbClr val="B8B8B8"/>
      </a:accent5>
      <a:accent6>
        <a:srgbClr val="5C5C5C"/>
      </a:accent6>
      <a:hlink>
        <a:srgbClr val="666666"/>
      </a:hlink>
      <a:folHlink>
        <a:srgbClr val="666666"/>
      </a:folHlink>
    </a:clrScheme>
    <a:fontScheme name="ACMA_PPTemplate_1 FA (3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ACMA_PPTemplate_1 FA (3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PTemplate_1 FA (3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PTemplate_1 FA (3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PTemplate_1 FA (3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PTemplate_1 FA (3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MA_PPTemplate_1 FA (3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1 FA (3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1 FA (3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1 FA (3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1 FA (3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1 FA (3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MA_PPTemplate_1 FA (3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12F03994-FDC1-44B7-A9F0-A74A2E6F1B4A}" vid="{624D376C-F1D7-4FB0-9055-518CA2CF90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28EDEDDED97040B522BE2D9DF14AF3" ma:contentTypeVersion="4" ma:contentTypeDescription="Create a new document." ma:contentTypeScope="" ma:versionID="52042347127793f4ed1d9f9ef4031ab6">
  <xsd:schema xmlns:xsd="http://www.w3.org/2001/XMLSchema" xmlns:xs="http://www.w3.org/2001/XMLSchema" xmlns:p="http://schemas.microsoft.com/office/2006/metadata/properties" xmlns:ns1="http://schemas.microsoft.com/sharepoint/v3" xmlns:ns2="129525e2-b174-457c-bdfd-a86a325a0ffd" xmlns:ns3="94ff9ed8-9548-47c4-93fb-45b848999018" targetNamespace="http://schemas.microsoft.com/office/2006/metadata/properties" ma:root="true" ma:fieldsID="06bb0e832a50954ed105cf34f8758365" ns1:_="" ns2:_="" ns3:_="">
    <xsd:import namespace="http://schemas.microsoft.com/sharepoint/v3"/>
    <xsd:import namespace="129525e2-b174-457c-bdfd-a86a325a0ffd"/>
    <xsd:import namespace="94ff9ed8-9548-47c4-93fb-45b84899901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Owning_x0020_Se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 ma:readOnly="fals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525e2-b174-457c-bdfd-a86a325a0f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ff9ed8-9548-47c4-93fb-45b848999018" elementFormDefault="qualified">
    <xsd:import namespace="http://schemas.microsoft.com/office/2006/documentManagement/types"/>
    <xsd:import namespace="http://schemas.microsoft.com/office/infopath/2007/PartnerControls"/>
    <xsd:element name="Owning_x0020_Section" ma:index="13" nillable="true" ma:displayName="Owning Section" ma:internalName="Owning_x0020_Sect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29525e2-b174-457c-bdfd-a86a325a0ffd">Q7CZYXP2W735-1035368955-553</_dlc_DocId>
    <_dlc_DocIdUrl xmlns="129525e2-b174-457c-bdfd-a86a325a0ffd">
      <Url>http://collaboration/organisation/cscd/RRC/MC/_layouts/15/DocIdRedir.aspx?ID=Q7CZYXP2W735-1035368955-553</Url>
      <Description>Q7CZYXP2W735-1035368955-553</Description>
    </_dlc_DocIdUrl>
    <Owning_x0020_Section xmlns="94ff9ed8-9548-47c4-93fb-45b848999018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AE3DD17-4131-4352-A1EE-DBAFE5842F71}"/>
</file>

<file path=customXml/itemProps2.xml><?xml version="1.0" encoding="utf-8"?>
<ds:datastoreItem xmlns:ds="http://schemas.openxmlformats.org/officeDocument/2006/customXml" ds:itemID="{817E261D-F0F5-4FBF-A3DC-CD0AFD9FAB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FB694AF-3BBD-4B15-A352-3DD2BF9174E4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d983eb4-33f7-44b0-aea1-cbdcf0c55136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941C7E0-B6CB-4ABA-A9E5-3B41DAB3B474}"/>
</file>

<file path=docProps/app.xml><?xml version="1.0" encoding="utf-8"?>
<Properties xmlns="http://schemas.openxmlformats.org/officeDocument/2006/extended-properties" xmlns:vt="http://schemas.openxmlformats.org/officeDocument/2006/docPropsVTypes">
  <Template>ACMA_PowerpointTemplate</Template>
  <TotalTime>12563</TotalTime>
  <Words>148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ACMA_PPTemplate_1 FA (3)</vt:lpstr>
      <vt:lpstr>Defragmentation Dividend: The Australian Perspective</vt:lpstr>
      <vt:lpstr>Outline</vt:lpstr>
      <vt:lpstr>The Australian Defragmentation Dividend Landscape</vt:lpstr>
      <vt:lpstr>Threshold questions</vt:lpstr>
      <vt:lpstr>Implications and further questions</vt:lpstr>
      <vt:lpstr>Thanks </vt:lpstr>
    </vt:vector>
  </TitlesOfParts>
  <Company>Australian Communications and Media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use of the 3.6 GHz band</dc:title>
  <dc:creator>David Whytcross</dc:creator>
  <cp:lastModifiedBy>Nevio Marinelli</cp:lastModifiedBy>
  <cp:revision>422</cp:revision>
  <cp:lastPrinted>2017-08-28T02:04:38Z</cp:lastPrinted>
  <dcterms:created xsi:type="dcterms:W3CDTF">2017-06-26T07:03:25Z</dcterms:created>
  <dcterms:modified xsi:type="dcterms:W3CDTF">2018-10-30T23:26:20Z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0x010100B428EDEDDED97040B522BE2D9DF14AF3</vt:lpwstr>
  </property>
  <property fmtid="{D5CDD505-2E9C-101B-9397-08002B2CF9AE}" pid="3" name="_dlc_DocIdItemGuid">
    <vt:lpwstr>4732e839-c807-46ae-a676-0cc4823b73ab</vt:lpwstr>
  </property>
</Properties>
</file>