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6"/>
  </p:notesMasterIdLst>
  <p:handoutMasterIdLst>
    <p:handoutMasterId r:id="rId17"/>
  </p:handoutMasterIdLst>
  <p:sldIdLst>
    <p:sldId id="350" r:id="rId2"/>
    <p:sldId id="608" r:id="rId3"/>
    <p:sldId id="593" r:id="rId4"/>
    <p:sldId id="595" r:id="rId5"/>
    <p:sldId id="606" r:id="rId6"/>
    <p:sldId id="574" r:id="rId7"/>
    <p:sldId id="609" r:id="rId8"/>
    <p:sldId id="582" r:id="rId9"/>
    <p:sldId id="572" r:id="rId10"/>
    <p:sldId id="560" r:id="rId11"/>
    <p:sldId id="604" r:id="rId12"/>
    <p:sldId id="607" r:id="rId13"/>
    <p:sldId id="605" r:id="rId14"/>
    <p:sldId id="596" r:id="rId15"/>
  </p:sldIdLst>
  <p:sldSz cx="12192000" cy="6858000"/>
  <p:notesSz cx="7010400" cy="92233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Template" id="{FDC5AB89-1E7A-47E8-AFA6-0524F27A666A}">
          <p14:sldIdLst>
            <p14:sldId id="350"/>
            <p14:sldId id="608"/>
            <p14:sldId id="593"/>
            <p14:sldId id="595"/>
            <p14:sldId id="606"/>
            <p14:sldId id="574"/>
            <p14:sldId id="609"/>
            <p14:sldId id="582"/>
            <p14:sldId id="572"/>
            <p14:sldId id="560"/>
            <p14:sldId id="604"/>
            <p14:sldId id="607"/>
            <p14:sldId id="605"/>
            <p14:sldId id="5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0"/>
    <a:srgbClr val="00B2AA"/>
    <a:srgbClr val="666666"/>
    <a:srgbClr val="E1C5DE"/>
    <a:srgbClr val="7EDDD3"/>
    <a:srgbClr val="FFDB7D"/>
    <a:srgbClr val="DCE7A2"/>
    <a:srgbClr val="7DCCF5"/>
    <a:srgbClr val="999999"/>
    <a:srgbClr val="69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31" autoAdjust="0"/>
    <p:restoredTop sz="91401" autoAdjust="0"/>
  </p:normalViewPr>
  <p:slideViewPr>
    <p:cSldViewPr snapToGrid="0" showGuides="1">
      <p:cViewPr varScale="1">
        <p:scale>
          <a:sx n="81" d="100"/>
          <a:sy n="81" d="100"/>
        </p:scale>
        <p:origin x="35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48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D3C39337-B4AE-41DD-9165-6C1A74C3BE75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2A7EE0A0-FC8A-4AC0-AA72-674A613CA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ECF9D9C2-D75A-4D8E-A79E-4A9E96018D60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970487E-C31C-472B-A8F6-5B563AF64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3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67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37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BC60-93D6-D643-8D4E-8700EEAC1B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0487E-C31C-472B-A8F6-5B563AF649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7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6BC60-93D6-D643-8D4E-8700EEAC1B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FAFF5-AEE3-514C-9C0A-EEE3A8510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6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4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8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487E-C31C-472B-A8F6-5B563AF649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303185-26D6-42BB-8825-700F4239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ED4E82-8E70-49E8-847A-6D40A793D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838" y="6219913"/>
            <a:ext cx="2391833" cy="33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 cap="all" baseline="0">
                <a:solidFill>
                  <a:schemeClr val="bg2"/>
                </a:solidFill>
              </a:defRPr>
            </a:lvl1pPr>
            <a:lvl2pPr marL="137160" indent="0">
              <a:buNone/>
              <a:defRPr b="0" i="0" cap="all" baseline="0">
                <a:solidFill>
                  <a:schemeClr val="bg2"/>
                </a:solidFill>
              </a:defRPr>
            </a:lvl2pPr>
            <a:lvl3pPr marL="274320" indent="0">
              <a:buNone/>
              <a:defRPr b="0" i="0" cap="all" baseline="0">
                <a:solidFill>
                  <a:schemeClr val="bg2"/>
                </a:solidFill>
              </a:defRPr>
            </a:lvl3pPr>
            <a:lvl4pPr marL="411480" indent="0">
              <a:buNone/>
              <a:defRPr b="0" i="0" cap="all" baseline="0">
                <a:solidFill>
                  <a:schemeClr val="bg2"/>
                </a:solidFill>
              </a:defRPr>
            </a:lvl4pPr>
            <a:lvl5pPr marL="548640" indent="0">
              <a:buNone/>
              <a:defRPr b="0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28A2FA7-4BAA-40D3-9223-E7FBD3F5C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11EC1E-64C0-42FD-914A-3852E7620E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7964512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8EC47AF-052A-460D-AE28-0F22028E22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0B05312-68AF-4DBE-B1AD-21C8A35BEBA0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66663B-A987-4429-B88C-0A5397DDF56B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8113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F26B31E-1446-4FE4-BED8-39B14D4D44E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368D00-7117-421F-9084-6B415DD7A7EE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5D4E5A6-CA84-4C66-BA30-3213E1D4F105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704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en 2">
    <p:bg>
      <p:bgPr>
        <a:solidFill>
          <a:srgbClr val="69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E0B0FB-C435-4A9A-8DD5-D34ABBB438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427922-47CB-405D-B5D3-9C23CF12FBCB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B6DF07-4367-4453-B239-7E2B5B8FBD8E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9130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0"/>
            <a:ext cx="12188952" cy="800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980324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with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789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Motif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41350"/>
            <a:ext cx="108712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0"/>
            <a:ext cx="12188952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6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with Motif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41350"/>
            <a:ext cx="108712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258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Motif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41350"/>
            <a:ext cx="108712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0"/>
            <a:ext cx="12188952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7211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with Motif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41350"/>
            <a:ext cx="108712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4683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Mo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0"/>
            <a:ext cx="12188952" cy="800101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9926484-A2E5-4D4A-97FA-F5A03DA529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542608"/>
            <a:ext cx="10871200" cy="4629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4265BDA-D56C-47DA-9C88-FB3228C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26755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5303185-26D6-42BB-8825-700F4239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" y="1"/>
            <a:ext cx="1218214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ED4E82-8E70-49E8-847A-6D40A793D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838" y="6219913"/>
            <a:ext cx="2391833" cy="33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 cap="all" baseline="0">
                <a:solidFill>
                  <a:schemeClr val="bg2"/>
                </a:solidFill>
              </a:defRPr>
            </a:lvl1pPr>
            <a:lvl2pPr marL="137160" indent="0">
              <a:buNone/>
              <a:defRPr b="0" i="0" cap="all" baseline="0">
                <a:solidFill>
                  <a:schemeClr val="bg2"/>
                </a:solidFill>
              </a:defRPr>
            </a:lvl2pPr>
            <a:lvl3pPr marL="274320" indent="0">
              <a:buNone/>
              <a:defRPr b="0" i="0" cap="all" baseline="0">
                <a:solidFill>
                  <a:schemeClr val="bg2"/>
                </a:solidFill>
              </a:defRPr>
            </a:lvl3pPr>
            <a:lvl4pPr marL="411480" indent="0">
              <a:buNone/>
              <a:defRPr b="0" i="0" cap="all" baseline="0">
                <a:solidFill>
                  <a:schemeClr val="bg2"/>
                </a:solidFill>
              </a:defRPr>
            </a:lvl4pPr>
            <a:lvl5pPr marL="548640" indent="0">
              <a:buNone/>
              <a:defRPr b="0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28A2FA7-4BAA-40D3-9223-E7FBD3F5C8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11EC1E-64C0-42FD-914A-3852E7620E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1645719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Mo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9926484-A2E5-4D4A-97FA-F5A03DA529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542608"/>
            <a:ext cx="10871200" cy="4629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4265BDA-D56C-47DA-9C88-FB3228C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53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and Mo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0"/>
            <a:ext cx="12188952" cy="80010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30832C-3FFA-49BB-90A7-2FBD0B526D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999807"/>
            <a:ext cx="10871200" cy="417239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42608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70396842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Subtitle and Mo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E401882-3D13-45CA-9A58-E44E1252BC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D7C45C-6A95-4084-8691-72220CEDEFAC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D10FAE-9FF3-4266-A7B5-DF406A2F7249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30832C-3FFA-49BB-90A7-2FBD0B526D0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999807"/>
            <a:ext cx="10871200" cy="417239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3FD39ED-978B-4174-BA79-7A54EB120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542608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094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3999"/>
            <a:ext cx="10871200" cy="464819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97896E-74BC-4B67-BDB8-436C290E7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347414003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Blue 2">
    <p:bg>
      <p:bgPr>
        <a:solidFill>
          <a:srgbClr val="0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0565D48-7B51-4094-822A-869A4FFE39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042265-F846-4DE6-AE4D-A22EADA7D23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88B85FF-6DED-4C2C-9760-93D89205BEC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E4C2F7-7AD8-45A7-B8A5-4A6690DE2A2E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90420C6-F80E-4181-8E77-30E22E3561BF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0289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Blu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529D7E-A220-4C68-B3E6-931BBF35C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1FFF8E-61BF-4578-BD0B-CDF6B07F64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3980CB1-97D5-4EC4-9AB3-26AA52F886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7A0A450-082F-4E04-85CA-EDD04536B628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4D0A11E-8578-4E7B-B514-8969EEA0B795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4973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Orang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427DC5-08E4-49F4-B384-802D58CD9C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310E31-09C2-424B-A2CB-279FB640C51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449DD8-8D6B-4AC4-AC26-3CB54FF2316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B7C5D5B-F373-4FDA-ADD0-58BB038D94FE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66C7E6-6EF9-4D02-8D5F-301D3DD034BA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198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Magenta 2">
    <p:bg>
      <p:bgPr>
        <a:solidFill>
          <a:srgbClr val="87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FB4BC73-4DCA-4BCA-BF59-C92B32F97D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EF9735-A98C-4E68-917C-01BEEE0328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C785D7-4C00-4922-8932-E366F983A2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75BB28-FF59-417D-A28F-BE7652ED50CE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CFF6DDC-D248-48EE-BBDA-7577417AC407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481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DCE3CD-54A9-457B-86B0-0977110CE4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B48915-751C-447E-91FB-DCFF01C98F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BC6516B-1256-40D3-A902-37A9CC149D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C95FEA4-8036-4EDE-8DFD-0C5C42157B87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A26D37D-FF2C-4556-B0FB-38D5F0210BED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5740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9541732-832C-4711-8EFD-3C6FA1E35B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56F13C7-D7C1-41A7-9B5F-D87003E1B8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CCD9737-3121-404F-B29E-7CE75D13C5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F04353-D3B3-497C-AC18-4E9DB4471BA1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2B17E87-F177-4860-B100-D08E52C5A16E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897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3000A83-2829-407E-B013-897B5CA5D5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6004845"/>
          </a:xfrm>
          <a:custGeom>
            <a:avLst/>
            <a:gdLst>
              <a:gd name="connsiteX0" fmla="*/ 0 w 9144000"/>
              <a:gd name="connsiteY0" fmla="*/ 0 h 6004845"/>
              <a:gd name="connsiteX1" fmla="*/ 9144000 w 9144000"/>
              <a:gd name="connsiteY1" fmla="*/ 0 h 6004845"/>
              <a:gd name="connsiteX2" fmla="*/ 9144000 w 9144000"/>
              <a:gd name="connsiteY2" fmla="*/ 4992913 h 6004845"/>
              <a:gd name="connsiteX3" fmla="*/ 9142362 w 9144000"/>
              <a:gd name="connsiteY3" fmla="*/ 4992913 h 6004845"/>
              <a:gd name="connsiteX4" fmla="*/ 9142362 w 9144000"/>
              <a:gd name="connsiteY4" fmla="*/ 6004845 h 6004845"/>
              <a:gd name="connsiteX5" fmla="*/ 3652444 w 9144000"/>
              <a:gd name="connsiteY5" fmla="*/ 5580620 h 6004845"/>
              <a:gd name="connsiteX6" fmla="*/ 0 w 9144000"/>
              <a:gd name="connsiteY6" fmla="*/ 5297800 h 600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004845">
                <a:moveTo>
                  <a:pt x="0" y="0"/>
                </a:moveTo>
                <a:lnTo>
                  <a:pt x="9144000" y="0"/>
                </a:lnTo>
                <a:lnTo>
                  <a:pt x="9144000" y="4992913"/>
                </a:lnTo>
                <a:lnTo>
                  <a:pt x="9142362" y="4992913"/>
                </a:lnTo>
                <a:lnTo>
                  <a:pt x="9142362" y="6004845"/>
                </a:lnTo>
                <a:lnTo>
                  <a:pt x="3652444" y="5580620"/>
                </a:lnTo>
                <a:lnTo>
                  <a:pt x="0" y="52978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tIns="18288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 sz="1800">
                <a:solidFill>
                  <a:schemeClr val="bg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lang="en-US"/>
              <a:t>DIVIDER INSTRUCTIONS</a:t>
            </a:r>
            <a:br>
              <a:rPr lang="en-US"/>
            </a:br>
            <a:r>
              <a:rPr lang="en-US"/>
              <a:t>1. Click icon to add image (BEFORE adding text)</a:t>
            </a:r>
            <a:br>
              <a:rPr lang="en-US"/>
            </a:br>
            <a:r>
              <a:rPr lang="en-US"/>
              <a:t>2. Right-click image &gt; Send to back &gt; Send to back</a:t>
            </a:r>
            <a:br>
              <a:rPr lang="en-US"/>
            </a:br>
            <a:r>
              <a:rPr lang="en-US"/>
              <a:t>3. Click text boxes to add text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3B1F061-58FB-4FF6-AF99-D049E207F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838" y="6219913"/>
            <a:ext cx="2391833" cy="3381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 i="0" cap="all" baseline="0">
                <a:solidFill>
                  <a:schemeClr val="bg2"/>
                </a:solidFill>
              </a:defRPr>
            </a:lvl1pPr>
            <a:lvl2pPr marL="137160" indent="0">
              <a:buNone/>
              <a:defRPr b="0" i="0" cap="all" baseline="0">
                <a:solidFill>
                  <a:schemeClr val="bg2"/>
                </a:solidFill>
              </a:defRPr>
            </a:lvl2pPr>
            <a:lvl3pPr marL="274320" indent="0">
              <a:buNone/>
              <a:defRPr b="0" i="0" cap="all" baseline="0">
                <a:solidFill>
                  <a:schemeClr val="bg2"/>
                </a:solidFill>
              </a:defRPr>
            </a:lvl3pPr>
            <a:lvl4pPr marL="411480" indent="0">
              <a:buNone/>
              <a:defRPr b="0" i="0" cap="all" baseline="0">
                <a:solidFill>
                  <a:schemeClr val="bg2"/>
                </a:solidFill>
              </a:defRPr>
            </a:lvl4pPr>
            <a:lvl5pPr marL="548640" indent="0">
              <a:buNone/>
              <a:defRPr b="0" i="0" cap="all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171C4B-3D00-40E2-9DF7-8A187FAA7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F3D00-4BC4-4C8F-A9C2-3F5185C128BB}"/>
              </a:ext>
            </a:extLst>
          </p:cNvPr>
          <p:cNvSpPr txBox="1"/>
          <p:nvPr userDrawn="1"/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F2A4EE-859E-4207-B06B-FD1A3EB6A0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152976796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Subtitle - Green 2">
    <p:bg>
      <p:bgPr>
        <a:solidFill>
          <a:srgbClr val="69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86AF57-8308-49A5-ABCA-3BC86ECCDB0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24000"/>
            <a:ext cx="10871200" cy="4648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CD6A0B-049D-4B2B-B773-49D5111B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91EB355-9965-48E8-8136-FBECF7ECA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066800"/>
            <a:ext cx="10871200" cy="2756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None/>
              <a:defRPr sz="2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15A7628-8108-416C-A1B9-BBE523D263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2B4CFBA-D1D3-41DC-BADB-E2D060800835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67FF3E-7320-4D72-8B74-B77F58570908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7362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960" userDrawn="1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Blue 2">
    <p:bg>
      <p:bgPr>
        <a:solidFill>
          <a:srgbClr val="0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7176466-1421-4C23-A439-11D767FDC4E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835441B-3323-4594-82C2-8AC2D45501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9F5F14-CA7B-4B60-9F1A-915D340EB588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7318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Blu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B34C55-E63D-460E-B028-CBF6FCF0241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73267A9-B449-4E14-AD56-9C751F164C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3883C5-9535-4F5A-8206-756002BFB75C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A60CDB0-9132-4D86-A7CC-0A635915E7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400088579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Orang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7B4DDCB-DF2E-4A06-AA25-61485A19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A1BE5EA-6AB2-4D80-A5BD-C35504744D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10261F-0351-4E36-8195-E466B95483A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663A49D-B4B8-4334-B43B-38ED643E3B17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F726EA8-0178-4167-9F98-EBFEBC78C31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69589136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Magenta 2">
    <p:bg>
      <p:bgPr>
        <a:solidFill>
          <a:srgbClr val="87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2F5559-FA47-432E-BA31-633DF7BC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D700DE-6C71-440B-8849-3F1669EEFA6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693A31-E215-49E7-9664-24B71FC49C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7A8084-0E57-47D0-B24E-CA2A611B752B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6DD7C45-2EBB-4D60-B67A-59F27D019C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15285818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Green 2">
    <p:bg>
      <p:bgPr>
        <a:solidFill>
          <a:srgbClr val="69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00EB9F-A77B-4DA8-943B-B73FAB40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D8C0B5-32D7-479B-A925-82B288607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8D898A4-04D9-407C-A0E7-3178E450B12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B405280-DF95-446F-8353-DC541E35905F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CE1188B-5D1D-42BC-8F15-294115BCE6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82208509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066800"/>
            <a:ext cx="5207000" cy="5105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591DE0-E6DE-4AEC-B368-CFF544DF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2400"/>
            <a:ext cx="5207001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16D722-0E25-4C91-9D40-1C132162DAC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48DA3F-8AD5-4248-A23C-50FA0C87D18F}"/>
              </a:ext>
            </a:extLst>
          </p:cNvPr>
          <p:cNvSpPr txBox="1"/>
          <p:nvPr userDrawn="1"/>
        </p:nvSpPr>
        <p:spPr>
          <a:xfrm>
            <a:off x="2759243" y="6485397"/>
            <a:ext cx="3108160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 and Confidential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7"/>
          <a:stretch>
            <a:fillRect/>
          </a:stretch>
        </p:blipFill>
        <p:spPr>
          <a:xfrm>
            <a:off x="10909300" y="0"/>
            <a:ext cx="1282700" cy="68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295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1" y="1066800"/>
            <a:ext cx="5207000" cy="5105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5B44F0-F25B-4C72-9E6C-593FE2CFA5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0591DE0-E6DE-4AEC-B368-CFF544DF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2400"/>
            <a:ext cx="5207001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16D722-0E25-4C91-9D40-1C132162DAC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48DA3F-8AD5-4248-A23C-50FA0C87D18F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Viasat Proprietary</a:t>
            </a:r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5"/>
          <a:stretch>
            <a:fillRect/>
          </a:stretch>
        </p:blipFill>
        <p:spPr>
          <a:xfrm>
            <a:off x="10930758" y="0"/>
            <a:ext cx="126124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4198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B4E9F4-F8BD-4A14-BD61-9EE75B21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DD33C2-5354-4B7A-B2A4-B775A618EB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09691B-758C-4F8C-B3C7-7693C4D0C1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4B872F-36F8-44E4-B168-FA1F61282674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4B3B77-9CBB-4AB2-A70D-480998F599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96204C7-BFF8-48BC-A7DB-160AAAD9C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7"/>
          <a:stretch>
            <a:fillRect/>
          </a:stretch>
        </p:blipFill>
        <p:spPr>
          <a:xfrm>
            <a:off x="10909300" y="0"/>
            <a:ext cx="1282700" cy="68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660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Content with Object - Teal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2B4E9F4-F8BD-4A14-BD61-9EE75B21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DD33C2-5354-4B7A-B2A4-B775A618EB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09691B-758C-4F8C-B3C7-7693C4D0C1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4B872F-36F8-44E4-B168-FA1F61282674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4B3B77-9CBB-4AB2-A70D-480998F599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5"/>
          <a:stretch>
            <a:fillRect/>
          </a:stretch>
        </p:blipFill>
        <p:spPr>
          <a:xfrm>
            <a:off x="10930758" y="0"/>
            <a:ext cx="126124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3648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E6FFFE-9CA7-1E43-BA75-3D3F899AAF94}"/>
              </a:ext>
            </a:extLst>
          </p:cNvPr>
          <p:cNvSpPr txBox="1"/>
          <p:nvPr userDrawn="1"/>
        </p:nvSpPr>
        <p:spPr>
          <a:xfrm flipH="1">
            <a:off x="10651067" y="65955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CE09546-0E00-F24F-A5A2-539FF3B61013}"/>
              </a:ext>
            </a:extLst>
          </p:cNvPr>
          <p:cNvSpPr txBox="1"/>
          <p:nvPr userDrawn="1"/>
        </p:nvSpPr>
        <p:spPr>
          <a:xfrm flipH="1">
            <a:off x="10922000" y="65701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B22D29-889E-1E47-BEE3-AB020EFDFF35}"/>
              </a:ext>
            </a:extLst>
          </p:cNvPr>
          <p:cNvSpPr txBox="1"/>
          <p:nvPr userDrawn="1"/>
        </p:nvSpPr>
        <p:spPr>
          <a:xfrm flipH="1">
            <a:off x="1126067" y="6510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AA91E29-AC5E-3C4C-8C54-56F6E09A11C8}"/>
              </a:ext>
            </a:extLst>
          </p:cNvPr>
          <p:cNvSpPr txBox="1"/>
          <p:nvPr userDrawn="1"/>
        </p:nvSpPr>
        <p:spPr>
          <a:xfrm flipH="1">
            <a:off x="1871133" y="64431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C5BDB62-F188-2749-9626-D5528AAA9AF0}"/>
              </a:ext>
            </a:extLst>
          </p:cNvPr>
          <p:cNvSpPr txBox="1"/>
          <p:nvPr userDrawn="1"/>
        </p:nvSpPr>
        <p:spPr>
          <a:xfrm flipH="1">
            <a:off x="4165600" y="33866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3FD5F1-6DEF-BB46-942F-D7B41F07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5345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Content with Object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3FE403-927D-4BF6-95F6-5511F5C22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7"/>
          <a:stretch>
            <a:fillRect/>
          </a:stretch>
        </p:blipFill>
        <p:spPr>
          <a:xfrm>
            <a:off x="10909300" y="0"/>
            <a:ext cx="1282700" cy="68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085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Column Content with Object - Teal 2">
    <p:bg>
      <p:bgPr>
        <a:solidFill>
          <a:srgbClr val="0085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5"/>
          <a:stretch>
            <a:fillRect/>
          </a:stretch>
        </p:blipFill>
        <p:spPr>
          <a:xfrm>
            <a:off x="10930758" y="0"/>
            <a:ext cx="126124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627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Content with Object -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3FE403-927D-4BF6-95F6-5511F5C22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7"/>
          <a:stretch>
            <a:fillRect/>
          </a:stretch>
        </p:blipFill>
        <p:spPr>
          <a:xfrm>
            <a:off x="10909300" y="0"/>
            <a:ext cx="1282700" cy="68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381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2 Column Content with Object - Tea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5"/>
          <a:stretch>
            <a:fillRect/>
          </a:stretch>
        </p:blipFill>
        <p:spPr>
          <a:xfrm>
            <a:off x="10930758" y="0"/>
            <a:ext cx="126124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2278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Column Content with Object - Teal 2">
    <p:bg>
      <p:bgPr>
        <a:solidFill>
          <a:srgbClr val="0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3FE403-927D-4BF6-95F6-5511F5C22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7"/>
          <a:stretch>
            <a:fillRect/>
          </a:stretch>
        </p:blipFill>
        <p:spPr>
          <a:xfrm>
            <a:off x="10909300" y="0"/>
            <a:ext cx="1282700" cy="68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772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2 Column Content with Object - Teal 2">
    <p:bg>
      <p:bgPr>
        <a:solidFill>
          <a:srgbClr val="0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5A57D8-BA2D-4D53-B0A9-018105FDACC0}"/>
              </a:ext>
            </a:extLst>
          </p:cNvPr>
          <p:cNvSpPr txBox="1"/>
          <p:nvPr userDrawn="1"/>
        </p:nvSpPr>
        <p:spPr>
          <a:xfrm>
            <a:off x="5593435" y="6485397"/>
            <a:ext cx="273967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6654C-84E3-4198-BDE0-B82EE61D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63426"/>
            <a:ext cx="5207001" cy="789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24772C5-AFF8-4636-8B0A-A03F28396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5207001" cy="5105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57D1FC9-09A6-4067-9F2D-F03A958C27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BF5AB50-4794-416B-8D93-BECF8F7F975D}"/>
              </a:ext>
            </a:extLst>
          </p:cNvPr>
          <p:cNvSpPr txBox="1"/>
          <p:nvPr userDrawn="1"/>
        </p:nvSpPr>
        <p:spPr>
          <a:xfrm>
            <a:off x="4696793" y="6485397"/>
            <a:ext cx="117060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472210-D409-4398-89DF-F0ED74952D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0000" y="0"/>
            <a:ext cx="5842000" cy="6858000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</a:t>
            </a:r>
            <a:br>
              <a:rPr lang="en-US"/>
            </a:br>
            <a:r>
              <a:rPr lang="en-US"/>
              <a:t>object or SmartArt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CB008D-2C47-466D-A536-53992AABD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5"/>
          <a:stretch>
            <a:fillRect/>
          </a:stretch>
        </p:blipFill>
        <p:spPr>
          <a:xfrm>
            <a:off x="10930758" y="0"/>
            <a:ext cx="1261241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23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83AB5A8-17A0-41AE-BD9C-E4F799520F3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066800"/>
            <a:ext cx="5181600" cy="5105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76A587-026F-4A8B-B1D0-717B4DA7255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50000" y="1066800"/>
            <a:ext cx="5181600" cy="5105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108678495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6D26BC4-A1B7-47A1-8D5F-5AAF2E5DCBE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69565" y="1068769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6672CF-00C9-493D-B360-ED555A0D59B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69565" y="1424941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B4934BA-A7B2-418E-AAA6-A5C815AC467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60400" y="1068769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5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5C4747-1FC3-468C-A346-5DE6DBA30D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769565" y="2139564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6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90422A-1B1D-4821-9FAC-37E7780559B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769565" y="2495736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611983C-1A52-436E-A627-FAD6ECD4C3C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0400" y="2144696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E8961A7-71AC-4490-8A5E-B6209CD7B9D8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769565" y="3220623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94AA472-33BD-4246-B452-BA0FBCAF6DCB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769565" y="3576795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F84068-7B59-4D1B-B8E4-F263C0818A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60400" y="3220623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37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E20DB8B-DB9F-48F9-9A33-4459FB88B40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1769565" y="4291418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8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0B4EF81-AC9B-4637-8AF0-35C63C80786F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1769565" y="4647590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B37FE0D-1CEA-4AE1-BBC5-E005BE160E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60400" y="4296550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E48458D-8D7C-4A12-ABEE-E43873D02CEF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1769565" y="5372477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4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FC3ABCD-4FF0-49D5-B8A2-CA32AC58026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769565" y="5728649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5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D59532-1BA3-4AC8-9D4E-FE4373D3E2DB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60400" y="5372477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F0267D9-B18D-44CC-8F89-3867F06B4443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375060" y="1068769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2E36255-42AA-434D-9353-6511E8E6ED3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7375060" y="1424941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DB258FD-AF8C-4906-8EB7-B90340BD739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65895" y="1068769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4681F42-A361-47BE-BF65-E907906BF8C8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7375060" y="2139564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718FFA3-7131-4F0D-9FA0-0A5F53676EF8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375060" y="2495736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6D08E91-901B-4663-A56E-E3D975E7FF0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65895" y="2144696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5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CD5ADE4-255D-400C-8088-AF8876E80E0F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375060" y="3220623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6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E967416-23E7-4440-8909-FCB48DAFAD8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7375060" y="3576795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936DF6-AA0D-4354-A5FD-4F06A412B86D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265895" y="3220623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58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C8C6D44-CED4-4DAB-8C47-53C998C73DFF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375060" y="4291418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5B846D6-2B81-4583-B724-D5306AF86CB6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7375060" y="4647590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F1A9E3-EED2-4BD0-8A30-A7D27C5A3D98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65895" y="4296550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8A8C42C-B554-4F5E-A743-35396F5EC4A7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7375060" y="5372477"/>
            <a:ext cx="4149165" cy="32775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FF20B9-1D70-4C75-A006-A0B297D4BE02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7375060" y="5728649"/>
            <a:ext cx="4149165" cy="4435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3" name="Text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8BE21E8-7F27-43B1-B1D8-AC96CF01814C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6265895" y="5372477"/>
            <a:ext cx="800100" cy="7997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88942463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BADB2B-701D-421F-9716-6565E8C4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3522A3-7B6C-451C-B7EB-6A530EA9FE30}"/>
              </a:ext>
            </a:extLst>
          </p:cNvPr>
          <p:cNvSpPr/>
          <p:nvPr userDrawn="1"/>
        </p:nvSpPr>
        <p:spPr>
          <a:xfrm>
            <a:off x="0" y="1276350"/>
            <a:ext cx="12192000" cy="430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97ADFE-C6FC-4B8F-9443-0DA67E6978F7}"/>
              </a:ext>
            </a:extLst>
          </p:cNvPr>
          <p:cNvSpPr/>
          <p:nvPr userDrawn="1"/>
        </p:nvSpPr>
        <p:spPr>
          <a:xfrm>
            <a:off x="660401" y="1524000"/>
            <a:ext cx="3238499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C9849B-FC01-4C55-9BBE-37282AEF0B80}"/>
              </a:ext>
            </a:extLst>
          </p:cNvPr>
          <p:cNvSpPr/>
          <p:nvPr userDrawn="1"/>
        </p:nvSpPr>
        <p:spPr>
          <a:xfrm>
            <a:off x="4476751" y="1524000"/>
            <a:ext cx="3238499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B4BB3C-03FC-4E19-9D24-5BE713C8B9A0}"/>
              </a:ext>
            </a:extLst>
          </p:cNvPr>
          <p:cNvSpPr/>
          <p:nvPr userDrawn="1"/>
        </p:nvSpPr>
        <p:spPr>
          <a:xfrm>
            <a:off x="8293101" y="1524000"/>
            <a:ext cx="3238499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90CA5C-6DA3-40DD-A091-2DF682EB1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847" y="1581151"/>
            <a:ext cx="2957608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1B6AA8-BD8C-4952-AB63-26E9F692A9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0847" y="2190750"/>
            <a:ext cx="2957608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322FAB-8A8F-439A-A055-1E988E87F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7196" y="1581151"/>
            <a:ext cx="2957608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96009E-4077-4238-A532-761A7BB92C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17196" y="2190750"/>
            <a:ext cx="2957608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725BDB-61C1-4E0C-ABDC-3526411764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3547" y="1590676"/>
            <a:ext cx="2957608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3A6940-EE78-4C32-8C4A-DE2B1CE668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33547" y="2200275"/>
            <a:ext cx="2957608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0847" y="4715203"/>
            <a:ext cx="2957608" cy="45687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17196" y="4715203"/>
            <a:ext cx="2957608" cy="45687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33547" y="4715203"/>
            <a:ext cx="2957608" cy="45687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E94EAE4-1547-D841-A727-646B765391DD}"/>
              </a:ext>
            </a:extLst>
          </p:cNvPr>
          <p:cNvSpPr txBox="1"/>
          <p:nvPr userDrawn="1"/>
        </p:nvSpPr>
        <p:spPr>
          <a:xfrm flipH="1">
            <a:off x="10752667" y="65786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83325EB-323C-DF4A-B698-5D9439C95E4C}"/>
              </a:ext>
            </a:extLst>
          </p:cNvPr>
          <p:cNvSpPr txBox="1"/>
          <p:nvPr userDrawn="1"/>
        </p:nvSpPr>
        <p:spPr>
          <a:xfrm flipH="1">
            <a:off x="10397067" y="657013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46190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BADB2B-701D-421F-9716-6565E8C4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3522A3-7B6C-451C-B7EB-6A530EA9FE30}"/>
              </a:ext>
            </a:extLst>
          </p:cNvPr>
          <p:cNvSpPr/>
          <p:nvPr userDrawn="1"/>
        </p:nvSpPr>
        <p:spPr>
          <a:xfrm>
            <a:off x="0" y="1276350"/>
            <a:ext cx="12192000" cy="430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597ADFE-C6FC-4B8F-9443-0DA67E6978F7}"/>
              </a:ext>
            </a:extLst>
          </p:cNvPr>
          <p:cNvSpPr/>
          <p:nvPr userDrawn="1"/>
        </p:nvSpPr>
        <p:spPr>
          <a:xfrm>
            <a:off x="660401" y="1524000"/>
            <a:ext cx="2489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9C9849B-FC01-4C55-9BBE-37282AEF0B80}"/>
              </a:ext>
            </a:extLst>
          </p:cNvPr>
          <p:cNvSpPr/>
          <p:nvPr userDrawn="1"/>
        </p:nvSpPr>
        <p:spPr>
          <a:xfrm>
            <a:off x="3454401" y="1524000"/>
            <a:ext cx="2489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3B4BB3C-03FC-4E19-9D24-5BE713C8B9A0}"/>
              </a:ext>
            </a:extLst>
          </p:cNvPr>
          <p:cNvSpPr/>
          <p:nvPr userDrawn="1"/>
        </p:nvSpPr>
        <p:spPr>
          <a:xfrm>
            <a:off x="6248401" y="1524000"/>
            <a:ext cx="2489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30673AC-24B6-49CD-B9B1-0728CE17348D}"/>
              </a:ext>
            </a:extLst>
          </p:cNvPr>
          <p:cNvSpPr/>
          <p:nvPr userDrawn="1"/>
        </p:nvSpPr>
        <p:spPr>
          <a:xfrm>
            <a:off x="9042400" y="1524000"/>
            <a:ext cx="2489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90CA5C-6DA3-40DD-A091-2DF682EB13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8351" y="1581151"/>
            <a:ext cx="2273300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41B6AA8-BD8C-4952-AB63-26E9F692A9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8351" y="2190750"/>
            <a:ext cx="2273300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9322FAB-8A8F-439A-A055-1E988E87FC0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62353" y="1581151"/>
            <a:ext cx="2273300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096009E-4077-4238-A532-761A7BB92C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2353" y="2190750"/>
            <a:ext cx="2273300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725BDB-61C1-4E0C-ABDC-3526411764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56353" y="1590676"/>
            <a:ext cx="2273300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3A6940-EE78-4C32-8C4A-DE2B1CE668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56353" y="2200275"/>
            <a:ext cx="2273300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B9255C-1AC0-4367-B9CC-B5859B299E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50351" y="1590676"/>
            <a:ext cx="2273300" cy="4558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9D440F6-0D1E-436A-BE5B-D59FB0D4F9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50351" y="2200275"/>
            <a:ext cx="2273300" cy="243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657915-A51A-423D-959F-32B42F8E9A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8351" y="4715203"/>
            <a:ext cx="2273300" cy="456873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1A8566F-079E-40F5-A1FB-D29FE7D43E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62351" y="4715203"/>
            <a:ext cx="2273300" cy="45687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C28221-250F-4458-BEBF-50519C8216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6353" y="4715203"/>
            <a:ext cx="2273300" cy="45687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DEB54BF-FA28-41A7-91B7-9B6231E9D6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50351" y="4715203"/>
            <a:ext cx="2273300" cy="45687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5004435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CE2BBA1-BF55-EA4E-AA69-4DDFC6B8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94659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066800"/>
            <a:ext cx="5212080" cy="510539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2400"/>
            <a:ext cx="10871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EB3B69E-229D-4EC3-8E48-EF24E9B1702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066800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C99383-1058-438A-AF37-055531FB504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9520" y="3703319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48983575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with Object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D400AB6-56C8-4109-A799-EFED2742CA2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60400" y="1066800"/>
            <a:ext cx="5212080" cy="24688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A36BC4-9091-4B15-9415-0CD0A38719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0" y="3703320"/>
            <a:ext cx="5212080" cy="246888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2394B90-293D-427A-8D52-27EEFF0977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319520" y="1066800"/>
            <a:ext cx="5212080" cy="5105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54E367-F2DB-4C9F-92D7-2BDE64F8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3264555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A37A684-8A8E-4CFC-867F-85747B1646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401" y="1066801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7FCF94-984E-4128-8502-DD9B43CC5E5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0401" y="3703320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78179D8-FEFE-4F8C-96E6-5C3D7C91AA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319520" y="1066801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EAFF877-9FB4-48DE-BE52-240561E73C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319520" y="3703320"/>
            <a:ext cx="5212080" cy="2468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73356049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3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152400"/>
            <a:ext cx="10871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E01F24E-0264-4380-B816-95FC75717C2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0401" y="1066800"/>
            <a:ext cx="3355848" cy="316687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5BF2F13-E8B4-4B85-93B8-D27797D8AA9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FDB2A6-AFEA-443E-9A11-44E9EA81794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18077" y="1066800"/>
            <a:ext cx="3355848" cy="316687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D3F489-9D1E-4DF2-AB89-F84E9C7295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0F3104E-409B-4952-92FA-D3DF08437A2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75753" y="1066800"/>
            <a:ext cx="3355848" cy="316687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ED3F0D-624A-4B63-89EF-39425F71061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75753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0180723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D1153A0-22F6-4B58-A7E5-11769DE962C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60400" y="1066800"/>
            <a:ext cx="10871200" cy="3166878"/>
          </a:xfrm>
          <a:prstGeom prst="rect">
            <a:avLst/>
          </a:prstGeom>
        </p:spPr>
        <p:txBody>
          <a:bodyPr tIns="182880" anchor="t"/>
          <a:lstStyle>
            <a:lvl1pPr marL="0" indent="0" algn="ctr"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96ACD1-B7C5-448A-927E-E43E5135624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0401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B023E86-BA36-491A-8650-8E91F87DA1C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418077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0551450-76F0-4DD2-BCDC-D3ACE985E0C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75752" y="4432300"/>
            <a:ext cx="3355848" cy="1739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5031790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4AB2FC8-015E-4797-93DB-0EEC7B1095D5}"/>
              </a:ext>
            </a:extLst>
          </p:cNvPr>
          <p:cNvSpPr/>
          <p:nvPr userDrawn="1"/>
        </p:nvSpPr>
        <p:spPr>
          <a:xfrm>
            <a:off x="0" y="3556964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C37AFB2-9A09-4AA5-A9FD-C101E2D6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9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8BB343D-703A-4BEF-AB1D-4560BA5AB34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65184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0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E907E0C-DB16-44EE-B93F-B76D62679F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65184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1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A252F2-5279-490F-8B7A-19EBE4CA7E2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73330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2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FF2BB40-C403-47D9-8085-B6AEC1B4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473330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3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8F2413D-1871-49C8-8679-8AA970226A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81476" y="4686806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4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5FD367-97DD-4B86-85BA-C5CFBBF7A65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81476" y="4370283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5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D86735-78D6-42CD-B53C-C406829321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1111" y="1487624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6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320031-939D-4532-A0DE-8D5D3E3A83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111" y="2445548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7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50FCD1-3F9F-47CB-A3C5-C2E9BCE669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19257" y="1487624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28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908772-59E7-46A7-948F-B18E98D9BD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19257" y="2445548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29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AC11302-0352-41B5-B283-220921608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7403" y="1487624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0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B50D90-044D-48E2-9239-DC0866B8F4C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7403" y="2445548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31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EF69715-8E2C-430F-996F-0996C17E985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135549" y="1487624"/>
            <a:ext cx="1239076" cy="916850"/>
          </a:xfrm>
          <a:prstGeom prst="rect">
            <a:avLst/>
          </a:prstGeom>
          <a:ln w="12700">
            <a:noFill/>
          </a:ln>
        </p:spPr>
        <p:txBody>
          <a:bodyPr lIns="0" tIns="0" rIns="0" bIns="0" anchor="b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32" name="Text Placeholder 4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6F708A2-1DC4-4BF5-B785-01D4A1AEC6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135549" y="2445548"/>
            <a:ext cx="1239076" cy="272007"/>
          </a:xfrm>
          <a:prstGeom prst="rect">
            <a:avLst/>
          </a:prstGeom>
          <a:noFill/>
          <a:effectLst/>
        </p:spPr>
        <p:txBody>
          <a:bodyPr lIns="0" tIns="0" rIns="0" bIns="0" anchor="b" anchorCtr="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1342317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796162E-C6D3-4A66-8979-D81BDA3D4E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638" y="1066799"/>
            <a:ext cx="5922673" cy="2029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ED4B71-2C57-4740-A6B8-96D1EFC5D8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0039" y="1066799"/>
            <a:ext cx="6269324" cy="2029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EADF75D-EDF6-4D15-AEB0-C7F75F519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3635095"/>
            <a:ext cx="5922675" cy="19862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17A1140-CFC4-43B9-8823-E067761D1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2675" y="3635095"/>
            <a:ext cx="3133344" cy="19862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B6A670-48BB-4864-910B-9406E3AA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6F4A0F7-C625-4754-B440-B33F9F905C5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56019" y="3635095"/>
            <a:ext cx="3133344" cy="19862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096418"/>
            <a:ext cx="5922675" cy="53867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2675" y="3096418"/>
            <a:ext cx="6269324" cy="53867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21361"/>
            <a:ext cx="5922808" cy="538676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2675" y="5621361"/>
            <a:ext cx="3133344" cy="53867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019" y="5621361"/>
            <a:ext cx="3133344" cy="538676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39527180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710038D-14B2-426B-9E44-917427ED92D2}"/>
              </a:ext>
            </a:extLst>
          </p:cNvPr>
          <p:cNvSpPr/>
          <p:nvPr userDrawn="1"/>
        </p:nvSpPr>
        <p:spPr>
          <a:xfrm>
            <a:off x="4957234" y="1041401"/>
            <a:ext cx="2277533" cy="1740921"/>
          </a:xfrm>
          <a:custGeom>
            <a:avLst/>
            <a:gdLst>
              <a:gd name="connsiteX0" fmla="*/ 0 w 2098523"/>
              <a:gd name="connsiteY0" fmla="*/ 1786466 h 1786466"/>
              <a:gd name="connsiteX1" fmla="*/ 1049262 w 2098523"/>
              <a:gd name="connsiteY1" fmla="*/ 0 h 1786466"/>
              <a:gd name="connsiteX2" fmla="*/ 1049262 w 2098523"/>
              <a:gd name="connsiteY2" fmla="*/ 0 h 1786466"/>
              <a:gd name="connsiteX3" fmla="*/ 2098523 w 2098523"/>
              <a:gd name="connsiteY3" fmla="*/ 1786466 h 1786466"/>
              <a:gd name="connsiteX4" fmla="*/ 0 w 2098523"/>
              <a:gd name="connsiteY4" fmla="*/ 1786466 h 17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23" h="1786466">
                <a:moveTo>
                  <a:pt x="0" y="1786466"/>
                </a:moveTo>
                <a:lnTo>
                  <a:pt x="1049262" y="0"/>
                </a:lnTo>
                <a:lnTo>
                  <a:pt x="1049262" y="0"/>
                </a:lnTo>
                <a:lnTo>
                  <a:pt x="2098523" y="1786466"/>
                </a:lnTo>
                <a:lnTo>
                  <a:pt x="0" y="178646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0" indent="0" algn="ctr" defTabSz="21002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4950" kern="1200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9F64B72-4A1B-4CB0-A031-1A0C96DDA765}"/>
              </a:ext>
            </a:extLst>
          </p:cNvPr>
          <p:cNvSpPr/>
          <p:nvPr userDrawn="1"/>
        </p:nvSpPr>
        <p:spPr>
          <a:xfrm>
            <a:off x="3818467" y="2788254"/>
            <a:ext cx="4555066" cy="1740921"/>
          </a:xfrm>
          <a:custGeom>
            <a:avLst/>
            <a:gdLst>
              <a:gd name="connsiteX0" fmla="*/ 0 w 4197047"/>
              <a:gd name="connsiteY0" fmla="*/ 1786466 h 1786466"/>
              <a:gd name="connsiteX1" fmla="*/ 1049263 w 4197047"/>
              <a:gd name="connsiteY1" fmla="*/ 0 h 1786466"/>
              <a:gd name="connsiteX2" fmla="*/ 3147784 w 4197047"/>
              <a:gd name="connsiteY2" fmla="*/ 0 h 1786466"/>
              <a:gd name="connsiteX3" fmla="*/ 4197047 w 4197047"/>
              <a:gd name="connsiteY3" fmla="*/ 1786466 h 1786466"/>
              <a:gd name="connsiteX4" fmla="*/ 0 w 4197047"/>
              <a:gd name="connsiteY4" fmla="*/ 1786466 h 17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7047" h="1786466">
                <a:moveTo>
                  <a:pt x="0" y="1786466"/>
                </a:moveTo>
                <a:lnTo>
                  <a:pt x="1049263" y="0"/>
                </a:lnTo>
                <a:lnTo>
                  <a:pt x="3147784" y="0"/>
                </a:lnTo>
                <a:lnTo>
                  <a:pt x="4197047" y="1786466"/>
                </a:lnTo>
                <a:lnTo>
                  <a:pt x="0" y="178646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7034" tIns="82550" rIns="817033" bIns="82550" numCol="1" spcCol="1270" anchor="ctr" anchorCtr="0">
            <a:noAutofit/>
          </a:bodyPr>
          <a:lstStyle/>
          <a:p>
            <a:pPr marL="0" lvl="0" indent="0" algn="ctr" defTabSz="216693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4950" kern="120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88151A4-D613-46B4-861D-9291D5499246}"/>
              </a:ext>
            </a:extLst>
          </p:cNvPr>
          <p:cNvSpPr/>
          <p:nvPr userDrawn="1"/>
        </p:nvSpPr>
        <p:spPr>
          <a:xfrm>
            <a:off x="2679700" y="4535108"/>
            <a:ext cx="6832600" cy="1643697"/>
          </a:xfrm>
          <a:custGeom>
            <a:avLst/>
            <a:gdLst>
              <a:gd name="connsiteX0" fmla="*/ 0 w 6295571"/>
              <a:gd name="connsiteY0" fmla="*/ 1786466 h 1786466"/>
              <a:gd name="connsiteX1" fmla="*/ 1049263 w 6295571"/>
              <a:gd name="connsiteY1" fmla="*/ 0 h 1786466"/>
              <a:gd name="connsiteX2" fmla="*/ 5246308 w 6295571"/>
              <a:gd name="connsiteY2" fmla="*/ 0 h 1786466"/>
              <a:gd name="connsiteX3" fmla="*/ 6295571 w 6295571"/>
              <a:gd name="connsiteY3" fmla="*/ 1786466 h 1786466"/>
              <a:gd name="connsiteX4" fmla="*/ 0 w 6295571"/>
              <a:gd name="connsiteY4" fmla="*/ 1786466 h 17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5571" h="1786466">
                <a:moveTo>
                  <a:pt x="0" y="1786466"/>
                </a:moveTo>
                <a:lnTo>
                  <a:pt x="1049263" y="0"/>
                </a:lnTo>
                <a:lnTo>
                  <a:pt x="5246308" y="0"/>
                </a:lnTo>
                <a:lnTo>
                  <a:pt x="6295571" y="1786466"/>
                </a:lnTo>
                <a:lnTo>
                  <a:pt x="0" y="1786466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4274" tIns="82550" rIns="1184276" bIns="82550" numCol="1" spcCol="1270" anchor="ctr" anchorCtr="0">
            <a:noAutofit/>
          </a:bodyPr>
          <a:lstStyle/>
          <a:p>
            <a:pPr marL="0" lvl="0" indent="0" algn="ctr" defTabSz="216693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4950" kern="120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833A803-18AC-41D4-AB28-B0D407E4E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0947" y="4658898"/>
            <a:ext cx="5210104" cy="1396117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DD4705-071A-48F9-A519-7078076782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7398" y="2917004"/>
            <a:ext cx="2977202" cy="1483420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F82185-334B-4F13-9BF9-AFCF4F8B6B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00559" y="1661764"/>
            <a:ext cx="1190880" cy="984429"/>
          </a:xfrm>
          <a:prstGeom prst="rect">
            <a:avLst/>
          </a:prstGeom>
        </p:spPr>
        <p:txBody>
          <a:bodyPr lIns="91440" tIns="182880" rIns="91440" bIns="182880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00953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B6A670-48BB-4864-910B-9406E3AA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F732D52-0823-42D7-9118-0835D62459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401" y="1476282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E07F3DC-7611-41B9-85F7-5E82069084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2653" y="1476282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E89C368-E0FA-464A-B5F1-439EBF434B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1" y="3576919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8E473A9-7688-4AF2-90E8-92942E914F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2653" y="3576919"/>
            <a:ext cx="2232049" cy="1990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27432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7B19174-C669-4901-AE8E-92EF72DBE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7745" y="1476281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F925384-589F-4FEE-80E5-45DAAA497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05333" y="1476281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821745-BD44-47D0-82F4-4E8AF92C6B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7745" y="1737752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9B78C2F-D04A-492B-B5BA-7776DDD8B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5333" y="1737752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A6A111F-0D30-4183-955E-CEA48323BD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27745" y="1999223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CBC4423-1174-4F0C-89C8-AD0408747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05333" y="1999223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F366CAB-4635-4448-AF52-EDB8BF19E4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27745" y="3589805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D85D564-02BF-446E-9E87-04581CD763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805333" y="3589805"/>
            <a:ext cx="2726267" cy="20824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99F1F56-6E1B-497F-9131-FC033898D2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27745" y="3851276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1EB6397-C0CB-4089-998A-9688B74A28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05333" y="3851276"/>
            <a:ext cx="2726267" cy="2082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6D05E7F-6127-4908-B3D7-6475E86CE9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27745" y="4112747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7A7054-FB73-4913-A93C-F095F9C7E3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05333" y="4112747"/>
            <a:ext cx="2726267" cy="691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98515828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M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73435BA-25CB-4FA9-B4A1-D4CBE5965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6953" y="1104066"/>
            <a:ext cx="7098094" cy="541504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9568601-B688-4DD9-AE70-8E72956E34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36990" y="1358858"/>
            <a:ext cx="6518022" cy="3670342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screenshot</a:t>
            </a:r>
          </a:p>
        </p:txBody>
      </p:sp>
    </p:spTree>
    <p:extLst>
      <p:ext uri="{BB962C8B-B14F-4D97-AF65-F5344CB8AC3E}">
        <p14:creationId xmlns:p14="http://schemas.microsoft.com/office/powerpoint/2010/main" val="313797637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 2">
    <p:bg>
      <p:bgPr>
        <a:solidFill>
          <a:srgbClr val="006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8746CED-0C4E-493F-921D-87C5701E37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CC6DE6C-23DA-459A-A1E8-1AAF2DDB9A3B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A0184F2-BADF-44C8-9FC4-4A34FA2AE197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3647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4701FB-5576-40EF-BCAC-DA2F566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482615C-A677-4E26-8F99-35710E95F6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48" y="990600"/>
            <a:ext cx="7370504" cy="5410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E6C3976-699F-41EA-82FC-E273E00DD9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36990" y="1358858"/>
            <a:ext cx="6518022" cy="3670342"/>
          </a:xfrm>
          <a:prstGeom prst="rect">
            <a:avLst/>
          </a:prstGeom>
        </p:spPr>
        <p:txBody>
          <a:bodyPr tIns="182880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screenshot</a:t>
            </a:r>
          </a:p>
        </p:txBody>
      </p:sp>
    </p:spTree>
    <p:extLst>
      <p:ext uri="{BB962C8B-B14F-4D97-AF65-F5344CB8AC3E}">
        <p14:creationId xmlns:p14="http://schemas.microsoft.com/office/powerpoint/2010/main" val="291815877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C8CE27E-C285-451B-A77C-263BFE0008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8288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icon to add image, chart, object or SmartArt</a:t>
            </a:r>
          </a:p>
        </p:txBody>
      </p:sp>
    </p:spTree>
    <p:extLst>
      <p:ext uri="{BB962C8B-B14F-4D97-AF65-F5344CB8AC3E}">
        <p14:creationId xmlns:p14="http://schemas.microsoft.com/office/powerpoint/2010/main" val="27852345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05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referred Motif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2"/>
            <a:ext cx="12188952" cy="8001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4265BDA-D56C-47DA-9C88-FB3228C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871789-6311-4C2B-888A-BFAA802008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0400" y="1542608"/>
            <a:ext cx="10871200" cy="4629592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51435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Char char="›"/>
              <a:defRPr sz="1800"/>
            </a:lvl1pPr>
            <a:lvl2pPr marL="457200" marR="0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Tx/>
              <a:buFont typeface="Arial" panose="020B0604020202020204" pitchFamily="34" charset="0"/>
              <a:buChar char="–"/>
              <a:defRPr sz="1600"/>
            </a:lvl2pPr>
            <a:lvl3pPr marL="685800" marR="0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defRPr sz="1400"/>
            </a:lvl3pPr>
            <a:lvl4pPr marL="914400" marR="0" indent="-228600" algn="l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8C8C8"/>
              </a:buClr>
              <a:buSzTx/>
              <a:buFont typeface="Arial" panose="020B0604020202020204" pitchFamily="34" charset="0"/>
              <a:buChar char="–"/>
              <a:defRPr sz="1200"/>
            </a:lvl4pPr>
            <a:lvl5pPr marL="1143000" marR="0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8C8C8"/>
              </a:buClr>
              <a:buSzTx/>
              <a:buFont typeface="Wingdings" panose="05000000000000000000" pitchFamily="2" charset="2"/>
              <a:buChar char="§"/>
              <a:defRPr sz="1000"/>
            </a:lvl5pPr>
          </a:lstStyle>
          <a:p>
            <a:pPr marL="228600" marR="0" lvl="0" indent="-228600" algn="l" defTabSz="51435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Char char="›"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02E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image, chart, object or SmartArt</a:t>
            </a:r>
          </a:p>
          <a:p>
            <a:pPr marL="457200" marR="0" lvl="1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2E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02E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51435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8C8C8"/>
              </a:buClr>
              <a:buSzTx/>
              <a:buFont typeface="Arial" panose="020B0604020202020204" pitchFamily="34" charset="0"/>
              <a:buChar char="–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02E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5143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8C8C8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02E3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FF23ED3-430E-8847-A5F1-4169D0044E89}"/>
              </a:ext>
            </a:extLst>
          </p:cNvPr>
          <p:cNvSpPr txBox="1"/>
          <p:nvPr userDrawn="1"/>
        </p:nvSpPr>
        <p:spPr>
          <a:xfrm flipH="1">
            <a:off x="10113108" y="6518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49399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Preferred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7C93A9-17E3-4098-A5D5-CA562EBC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52"/>
          <a:stretch>
            <a:fillRect/>
          </a:stretch>
        </p:blipFill>
        <p:spPr>
          <a:xfrm>
            <a:off x="3048" y="2"/>
            <a:ext cx="12188952" cy="800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0A1A183-0081-4627-85D0-424AFE07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28208"/>
            <a:ext cx="10871200" cy="800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AB43F9D-07EC-2649-BB35-C9A0C58F66B9}"/>
              </a:ext>
            </a:extLst>
          </p:cNvPr>
          <p:cNvSpPr txBox="1"/>
          <p:nvPr userDrawn="1"/>
        </p:nvSpPr>
        <p:spPr>
          <a:xfrm flipH="1">
            <a:off x="9294421" y="66145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39E6B9F-2A23-F14D-91B6-BD48B0733DBC}"/>
              </a:ext>
            </a:extLst>
          </p:cNvPr>
          <p:cNvSpPr txBox="1"/>
          <p:nvPr userDrawn="1"/>
        </p:nvSpPr>
        <p:spPr>
          <a:xfrm flipH="1">
            <a:off x="8851075" y="64958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FDD397E-53B0-ED4D-A9F3-1F865ED5F5AD}"/>
              </a:ext>
            </a:extLst>
          </p:cNvPr>
          <p:cNvSpPr txBox="1"/>
          <p:nvPr userDrawn="1"/>
        </p:nvSpPr>
        <p:spPr>
          <a:xfrm flipH="1">
            <a:off x="9675447" y="656492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76AF96-7BAB-8046-9FA2-21A4BDE75E0F}"/>
              </a:ext>
            </a:extLst>
          </p:cNvPr>
          <p:cNvSpPr txBox="1"/>
          <p:nvPr userDrawn="1"/>
        </p:nvSpPr>
        <p:spPr>
          <a:xfrm flipH="1">
            <a:off x="10507133" y="66040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18937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21B255-FA92-2746-A00C-0342B256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05517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796162E-C6D3-4A66-8979-D81BDA3D4E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638" y="1488984"/>
            <a:ext cx="4065757" cy="188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tIns="182880" anchor="t"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BED4B71-2C57-4740-A6B8-96D1EFC5D8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3383" y="1488984"/>
            <a:ext cx="4062858" cy="188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EADF75D-EDF6-4D15-AEB0-C7F75F519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3853977"/>
            <a:ext cx="4063121" cy="18227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17A1140-CFC4-43B9-8823-E067761D16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3119" y="3853977"/>
            <a:ext cx="4062856" cy="18227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1B6A670-48BB-4864-910B-9406E3AA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19" y="619889"/>
            <a:ext cx="10871200" cy="831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6F4A0F7-C625-4754-B440-B33F9F905C5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5975" y="3853977"/>
            <a:ext cx="4062856" cy="18227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4376ED-A3CF-4FBD-941B-D20E7CD23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370665"/>
            <a:ext cx="4063120" cy="494329"/>
          </a:xfrm>
          <a:prstGeom prst="rect">
            <a:avLst/>
          </a:prstGeom>
          <a:solidFill>
            <a:schemeClr val="tx2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23D4AE-CCD9-45C2-8C1F-ABC6CF135A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3119" y="3370665"/>
            <a:ext cx="4063122" cy="494329"/>
          </a:xfrm>
          <a:prstGeom prst="rect">
            <a:avLst/>
          </a:prstGeom>
          <a:solidFill>
            <a:schemeClr val="accent2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E7949E3-32F6-4963-92BE-185A1EDE3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76724"/>
            <a:ext cx="4063120" cy="494329"/>
          </a:xfrm>
          <a:prstGeom prst="rect">
            <a:avLst/>
          </a:prstGeom>
          <a:solidFill>
            <a:schemeClr val="accent4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48D08F7-0E23-4EBD-8F09-4C535851F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3119" y="5676724"/>
            <a:ext cx="4062856" cy="494329"/>
          </a:xfrm>
          <a:prstGeom prst="rect">
            <a:avLst/>
          </a:prstGeom>
          <a:solidFill>
            <a:schemeClr val="accent5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621539-CF21-4A46-B23B-4F8727D751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5975" y="5676724"/>
            <a:ext cx="4062856" cy="494329"/>
          </a:xfrm>
          <a:prstGeom prst="rect">
            <a:avLst/>
          </a:prstGeom>
          <a:solidFill>
            <a:schemeClr val="accent6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72BE4A-E9A9-C448-8CA1-411B020F366C}"/>
              </a:ext>
            </a:extLst>
          </p:cNvPr>
          <p:cNvSpPr txBox="1"/>
          <p:nvPr userDrawn="1"/>
        </p:nvSpPr>
        <p:spPr>
          <a:xfrm flipH="1">
            <a:off x="2613025" y="6273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1800" b="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A268080-07A2-4B49-A487-E7B47DB479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26239" y="1488984"/>
            <a:ext cx="4065761" cy="1881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0" tIns="182880" rIns="0" bIns="0" rtlCol="0" anchor="t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lang="en-US"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8A99836-0CD1-634C-ACBC-EEB50299718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26239" y="3370665"/>
            <a:ext cx="4065761" cy="494329"/>
          </a:xfrm>
          <a:prstGeom prst="rect">
            <a:avLst/>
          </a:prstGeom>
          <a:solidFill>
            <a:schemeClr val="accent3"/>
          </a:solidFill>
        </p:spPr>
        <p:txBody>
          <a:bodyPr lIns="91440" rIns="91440"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0826AA8-AE13-8A4D-8B51-93FA243EDC2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6103088" y="6485397"/>
            <a:ext cx="4941767" cy="201168"/>
          </a:xfrm>
          <a:prstGeom prst="rect">
            <a:avLst/>
          </a:prstGeom>
        </p:spPr>
        <p:txBody>
          <a:bodyPr/>
          <a:lstStyle/>
          <a:p>
            <a:r>
              <a:rPr lang="en-US"/>
              <a:t>Viasat Proprietary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1C1EE0B-1E0F-3740-B8D1-72971A8EF5B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44855" y="6485397"/>
            <a:ext cx="585979" cy="201168"/>
          </a:xfrm>
          <a:prstGeom prst="rect">
            <a:avLst/>
          </a:prstGeom>
        </p:spPr>
        <p:txBody>
          <a:bodyPr/>
          <a:lstStyle/>
          <a:p>
            <a:fld id="{9D269874-3913-3E4A-9285-BA6A0CAD7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806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,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F59E1F8-1F7A-4415-BF22-2D4CCA0859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"/>
            <a:ext cx="12192000" cy="6505537"/>
          </a:xfrm>
          <a:custGeom>
            <a:avLst/>
            <a:gdLst>
              <a:gd name="connsiteX0" fmla="*/ 0 w 12192000"/>
              <a:gd name="connsiteY0" fmla="*/ 0 h 6505537"/>
              <a:gd name="connsiteX1" fmla="*/ 12192000 w 12192000"/>
              <a:gd name="connsiteY1" fmla="*/ 0 h 6505537"/>
              <a:gd name="connsiteX2" fmla="*/ 12192000 w 12192000"/>
              <a:gd name="connsiteY2" fmla="*/ 4992913 h 6505537"/>
              <a:gd name="connsiteX3" fmla="*/ 12189816 w 12192000"/>
              <a:gd name="connsiteY3" fmla="*/ 4992913 h 6505537"/>
              <a:gd name="connsiteX4" fmla="*/ 12189816 w 12192000"/>
              <a:gd name="connsiteY4" fmla="*/ 6505537 h 6505537"/>
              <a:gd name="connsiteX5" fmla="*/ 8525861 w 12192000"/>
              <a:gd name="connsiteY5" fmla="*/ 6152520 h 6505537"/>
              <a:gd name="connsiteX6" fmla="*/ 8525859 w 12192000"/>
              <a:gd name="connsiteY6" fmla="*/ 6152519 h 6505537"/>
              <a:gd name="connsiteX7" fmla="*/ 0 w 12192000"/>
              <a:gd name="connsiteY7" fmla="*/ 5333461 h 6505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505536">
                <a:moveTo>
                  <a:pt x="0" y="0"/>
                </a:moveTo>
                <a:lnTo>
                  <a:pt x="12192000" y="0"/>
                </a:lnTo>
                <a:lnTo>
                  <a:pt x="12192000" y="4992913"/>
                </a:lnTo>
                <a:lnTo>
                  <a:pt x="12189816" y="4992913"/>
                </a:lnTo>
                <a:lnTo>
                  <a:pt x="12189816" y="6505537"/>
                </a:lnTo>
                <a:lnTo>
                  <a:pt x="8525861" y="6152520"/>
                </a:lnTo>
                <a:lnTo>
                  <a:pt x="8525859" y="6152519"/>
                </a:lnTo>
                <a:lnTo>
                  <a:pt x="0" y="53334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82880" rIns="365760">
            <a:noAutofit/>
          </a:bodyPr>
          <a:lstStyle>
            <a:lvl1pPr marL="0" indent="0" algn="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COVER INSTRUCTIONS</a:t>
            </a:r>
            <a:br>
              <a:rPr lang="en-US"/>
            </a:br>
            <a:r>
              <a:rPr lang="en-US"/>
              <a:t>1. Click icon to add image (BEFORE adding text)</a:t>
            </a:r>
            <a:br>
              <a:rPr lang="en-US"/>
            </a:br>
            <a:r>
              <a:rPr lang="en-US"/>
              <a:t>2. Right-click image &gt; Send to back &gt; Send to back</a:t>
            </a:r>
            <a:br>
              <a:rPr lang="en-US"/>
            </a:br>
            <a:r>
              <a:rPr lang="en-US"/>
              <a:t>3. Click text boxes to add text </a:t>
            </a:r>
          </a:p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37F3D00-4BC4-4C8F-A9C2-3F5185C12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989" y="952500"/>
            <a:ext cx="8930332" cy="575115"/>
          </a:xfrm>
          <a:prstGeom prst="rect">
            <a:avLst/>
          </a:prstGeom>
          <a:noFill/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4199C7-ED25-4614-868B-1AC1BA513E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400" y="2230357"/>
            <a:ext cx="5435600" cy="1877185"/>
          </a:xfrm>
          <a:prstGeom prst="rect">
            <a:avLst/>
          </a:prstGeo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F2A4EE-859E-4207-B06B-FD1A3EB6A0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5990" y="1600201"/>
            <a:ext cx="8930332" cy="5040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3A83DC3-8D22-4C93-9681-BE6F99270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8" y="5620872"/>
            <a:ext cx="2031679" cy="10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8633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440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7BACFD-0B73-4D3B-9F48-E8B77BD28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5E2DDD1-F273-4E26-89AB-9D9BF0783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D168D4C-D281-450E-BC0F-C7407F01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4C5D3-0217-42FA-9788-7895FF6E4EC8}" type="datetimeFigureOut">
              <a:rPr lang="es-CO" smtClean="0"/>
              <a:t>29/10/2018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A21B21F-4970-44F1-B72F-6AEF764C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9D6F7C9-F1D2-4392-9088-61DBBFE6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04CCD2-092F-45F5-A077-D91678C0E03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3627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Blu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7C1858A-A22D-4FF6-B76F-A457D6C7AE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3DE076-9268-4AB1-B5DF-460223400A71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798B03F-56D3-4A2F-A940-1733CD9079D8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5168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Orange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345FDCB-E81C-4369-A381-1661065B4B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BEA5A38-658E-41A8-84D1-E621CC325D7A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DFE1663-AABE-4A18-8E51-53DEF7CA6497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812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Magenta 2">
    <p:bg>
      <p:bgPr>
        <a:solidFill>
          <a:srgbClr val="87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75C0AE1-BA74-4080-833F-2F3D67C4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029DF97-EBB5-4EE9-A51A-FD7B55B2AE2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3137467-4960-4BD5-B95F-76BC190880D2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FC0CF72-D53B-4EEA-AD88-98DB82980B32}"/>
              </a:ext>
            </a:extLst>
          </p:cNvPr>
          <p:cNvSpPr txBox="1"/>
          <p:nvPr userDrawn="1"/>
        </p:nvSpPr>
        <p:spPr>
          <a:xfrm>
            <a:off x="10360991" y="6485397"/>
            <a:ext cx="1040769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en-US" sz="800">
                <a:solidFill>
                  <a:schemeClr val="bg2"/>
                </a:solidFill>
              </a:rPr>
              <a:t>Viasat Proprietary</a:t>
            </a:r>
            <a:endParaRPr lang="en-US" sz="1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8982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77C52E2-1E49-45DA-8C28-09D413E6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52400"/>
            <a:ext cx="10871200" cy="800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Headline goes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41FD0BE-8CC4-44A7-A89E-9F554268DD41}"/>
              </a:ext>
            </a:extLst>
          </p:cNvPr>
          <p:cNvSpPr txBox="1"/>
          <p:nvPr userDrawn="1"/>
        </p:nvSpPr>
        <p:spPr>
          <a:xfrm>
            <a:off x="11401760" y="6485397"/>
            <a:ext cx="136984" cy="2011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996B5273-46EB-4870-A6B0-6E7F43CBD6D0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61F9DDA-55D0-4DDA-BB85-08B991C5D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066800"/>
            <a:ext cx="10871200" cy="5105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4045941-D110-4E42-B03E-967ECE24D5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6511" y="6349831"/>
            <a:ext cx="842393" cy="272775"/>
          </a:xfrm>
          <a:custGeom>
            <a:avLst/>
            <a:gdLst>
              <a:gd name="T0" fmla="*/ 2257 w 2659"/>
              <a:gd name="T1" fmla="*/ 418 h 859"/>
              <a:gd name="T2" fmla="*/ 2418 w 2659"/>
              <a:gd name="T3" fmla="*/ 14 h 859"/>
              <a:gd name="T4" fmla="*/ 2581 w 2659"/>
              <a:gd name="T5" fmla="*/ 583 h 859"/>
              <a:gd name="T6" fmla="*/ 2281 w 2659"/>
              <a:gd name="T7" fmla="*/ 538 h 859"/>
              <a:gd name="T8" fmla="*/ 2108 w 2659"/>
              <a:gd name="T9" fmla="*/ 380 h 859"/>
              <a:gd name="T10" fmla="*/ 1965 w 2659"/>
              <a:gd name="T11" fmla="*/ 551 h 859"/>
              <a:gd name="T12" fmla="*/ 2030 w 2659"/>
              <a:gd name="T13" fmla="*/ 423 h 859"/>
              <a:gd name="T14" fmla="*/ 2139 w 2659"/>
              <a:gd name="T15" fmla="*/ 246 h 859"/>
              <a:gd name="T16" fmla="*/ 1786 w 2659"/>
              <a:gd name="T17" fmla="*/ 535 h 859"/>
              <a:gd name="T18" fmla="*/ 1880 w 2659"/>
              <a:gd name="T19" fmla="*/ 533 h 859"/>
              <a:gd name="T20" fmla="*/ 1862 w 2659"/>
              <a:gd name="T21" fmla="*/ 798 h 859"/>
              <a:gd name="T22" fmla="*/ 1757 w 2659"/>
              <a:gd name="T23" fmla="*/ 722 h 859"/>
              <a:gd name="T24" fmla="*/ 1653 w 2659"/>
              <a:gd name="T25" fmla="*/ 428 h 859"/>
              <a:gd name="T26" fmla="*/ 1606 w 2659"/>
              <a:gd name="T27" fmla="*/ 491 h 859"/>
              <a:gd name="T28" fmla="*/ 1652 w 2659"/>
              <a:gd name="T29" fmla="*/ 577 h 859"/>
              <a:gd name="T30" fmla="*/ 1686 w 2659"/>
              <a:gd name="T31" fmla="*/ 831 h 859"/>
              <a:gd name="T32" fmla="*/ 1388 w 2659"/>
              <a:gd name="T33" fmla="*/ 564 h 859"/>
              <a:gd name="T34" fmla="*/ 1445 w 2659"/>
              <a:gd name="T35" fmla="*/ 636 h 859"/>
              <a:gd name="T36" fmla="*/ 1401 w 2659"/>
              <a:gd name="T37" fmla="*/ 859 h 859"/>
              <a:gd name="T38" fmla="*/ 1539 w 2659"/>
              <a:gd name="T39" fmla="*/ 669 h 859"/>
              <a:gd name="T40" fmla="*/ 1286 w 2659"/>
              <a:gd name="T41" fmla="*/ 504 h 859"/>
              <a:gd name="T42" fmla="*/ 1388 w 2659"/>
              <a:gd name="T43" fmla="*/ 564 h 859"/>
              <a:gd name="T44" fmla="*/ 1444 w 2659"/>
              <a:gd name="T45" fmla="*/ 706 h 859"/>
              <a:gd name="T46" fmla="*/ 1445 w 2659"/>
              <a:gd name="T47" fmla="*/ 780 h 859"/>
              <a:gd name="T48" fmla="*/ 1204 w 2659"/>
              <a:gd name="T49" fmla="*/ 740 h 859"/>
              <a:gd name="T50" fmla="*/ 1042 w 2659"/>
              <a:gd name="T51" fmla="*/ 593 h 859"/>
              <a:gd name="T52" fmla="*/ 1184 w 2659"/>
              <a:gd name="T53" fmla="*/ 548 h 859"/>
              <a:gd name="T54" fmla="*/ 944 w 2659"/>
              <a:gd name="T55" fmla="*/ 595 h 859"/>
              <a:gd name="T56" fmla="*/ 1066 w 2659"/>
              <a:gd name="T57" fmla="*/ 779 h 859"/>
              <a:gd name="T58" fmla="*/ 960 w 2659"/>
              <a:gd name="T59" fmla="*/ 840 h 859"/>
              <a:gd name="T60" fmla="*/ 1204 w 2659"/>
              <a:gd name="T61" fmla="*/ 740 h 859"/>
              <a:gd name="T62" fmla="*/ 791 w 2659"/>
              <a:gd name="T63" fmla="*/ 634 h 859"/>
              <a:gd name="T64" fmla="*/ 589 w 2659"/>
              <a:gd name="T65" fmla="*/ 746 h 859"/>
              <a:gd name="T66" fmla="*/ 884 w 2659"/>
              <a:gd name="T67" fmla="*/ 801 h 859"/>
              <a:gd name="T68" fmla="*/ 754 w 2659"/>
              <a:gd name="T69" fmla="*/ 487 h 859"/>
              <a:gd name="T70" fmla="*/ 644 w 2659"/>
              <a:gd name="T71" fmla="*/ 580 h 859"/>
              <a:gd name="T72" fmla="*/ 745 w 2659"/>
              <a:gd name="T73" fmla="*/ 703 h 859"/>
              <a:gd name="T74" fmla="*/ 791 w 2659"/>
              <a:gd name="T75" fmla="*/ 777 h 859"/>
              <a:gd name="T76" fmla="*/ 686 w 2659"/>
              <a:gd name="T77" fmla="*/ 745 h 859"/>
              <a:gd name="T78" fmla="*/ 476 w 2659"/>
              <a:gd name="T79" fmla="*/ 491 h 859"/>
              <a:gd name="T80" fmla="*/ 476 w 2659"/>
              <a:gd name="T81" fmla="*/ 854 h 859"/>
              <a:gd name="T82" fmla="*/ 270 w 2659"/>
              <a:gd name="T83" fmla="*/ 818 h 859"/>
              <a:gd name="T84" fmla="*/ 7 w 2659"/>
              <a:gd name="T85" fmla="*/ 427 h 859"/>
              <a:gd name="T86" fmla="*/ 195 w 2659"/>
              <a:gd name="T87" fmla="*/ 744 h 859"/>
              <a:gd name="T88" fmla="*/ 382 w 2659"/>
              <a:gd name="T89" fmla="*/ 427 h 859"/>
              <a:gd name="T90" fmla="*/ 1895 w 2659"/>
              <a:gd name="T91" fmla="*/ 815 h 859"/>
              <a:gd name="T92" fmla="*/ 1928 w 2659"/>
              <a:gd name="T93" fmla="*/ 815 h 859"/>
              <a:gd name="T94" fmla="*/ 1908 w 2659"/>
              <a:gd name="T95" fmla="*/ 848 h 859"/>
              <a:gd name="T96" fmla="*/ 1944 w 2659"/>
              <a:gd name="T97" fmla="*/ 808 h 859"/>
              <a:gd name="T98" fmla="*/ 1955 w 2659"/>
              <a:gd name="T99" fmla="*/ 833 h 859"/>
              <a:gd name="T100" fmla="*/ 1974 w 2659"/>
              <a:gd name="T101" fmla="*/ 808 h 859"/>
              <a:gd name="T102" fmla="*/ 1967 w 2659"/>
              <a:gd name="T103" fmla="*/ 830 h 859"/>
              <a:gd name="T104" fmla="*/ 1957 w 2659"/>
              <a:gd name="T105" fmla="*/ 842 h 859"/>
              <a:gd name="T106" fmla="*/ 1941 w 2659"/>
              <a:gd name="T107" fmla="*/ 817 h 859"/>
              <a:gd name="T108" fmla="*/ 1935 w 2659"/>
              <a:gd name="T109" fmla="*/ 848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59" h="859">
                <a:moveTo>
                  <a:pt x="2139" y="246"/>
                </a:moveTo>
                <a:cubicBezTo>
                  <a:pt x="2174" y="236"/>
                  <a:pt x="2211" y="256"/>
                  <a:pt x="2221" y="292"/>
                </a:cubicBezTo>
                <a:cubicBezTo>
                  <a:pt x="2257" y="418"/>
                  <a:pt x="2257" y="418"/>
                  <a:pt x="2257" y="418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54" y="79"/>
                  <a:pt x="2354" y="79"/>
                  <a:pt x="2354" y="79"/>
                </a:cubicBezTo>
                <a:cubicBezTo>
                  <a:pt x="2363" y="48"/>
                  <a:pt x="2387" y="23"/>
                  <a:pt x="2418" y="14"/>
                </a:cubicBezTo>
                <a:cubicBezTo>
                  <a:pt x="2467" y="0"/>
                  <a:pt x="2518" y="29"/>
                  <a:pt x="2532" y="78"/>
                </a:cubicBezTo>
                <a:cubicBezTo>
                  <a:pt x="2644" y="469"/>
                  <a:pt x="2644" y="469"/>
                  <a:pt x="2644" y="469"/>
                </a:cubicBezTo>
                <a:cubicBezTo>
                  <a:pt x="2659" y="518"/>
                  <a:pt x="2630" y="569"/>
                  <a:pt x="2581" y="583"/>
                </a:cubicBezTo>
                <a:cubicBezTo>
                  <a:pt x="2532" y="597"/>
                  <a:pt x="2481" y="569"/>
                  <a:pt x="2467" y="520"/>
                </a:cubicBezTo>
                <a:cubicBezTo>
                  <a:pt x="2377" y="206"/>
                  <a:pt x="2377" y="206"/>
                  <a:pt x="2377" y="206"/>
                </a:cubicBezTo>
                <a:cubicBezTo>
                  <a:pt x="2281" y="538"/>
                  <a:pt x="2281" y="538"/>
                  <a:pt x="2281" y="538"/>
                </a:cubicBezTo>
                <a:cubicBezTo>
                  <a:pt x="2275" y="559"/>
                  <a:pt x="2259" y="577"/>
                  <a:pt x="2236" y="584"/>
                </a:cubicBezTo>
                <a:cubicBezTo>
                  <a:pt x="2200" y="594"/>
                  <a:pt x="2163" y="574"/>
                  <a:pt x="2153" y="538"/>
                </a:cubicBezTo>
                <a:cubicBezTo>
                  <a:pt x="2108" y="380"/>
                  <a:pt x="2108" y="380"/>
                  <a:pt x="2108" y="380"/>
                </a:cubicBezTo>
                <a:cubicBezTo>
                  <a:pt x="2059" y="551"/>
                  <a:pt x="2059" y="551"/>
                  <a:pt x="2059" y="551"/>
                </a:cubicBezTo>
                <a:cubicBezTo>
                  <a:pt x="2054" y="567"/>
                  <a:pt x="2042" y="580"/>
                  <a:pt x="2025" y="585"/>
                </a:cubicBezTo>
                <a:cubicBezTo>
                  <a:pt x="1999" y="592"/>
                  <a:pt x="1972" y="577"/>
                  <a:pt x="1965" y="551"/>
                </a:cubicBezTo>
                <a:cubicBezTo>
                  <a:pt x="1936" y="450"/>
                  <a:pt x="1936" y="450"/>
                  <a:pt x="1936" y="450"/>
                </a:cubicBezTo>
                <a:cubicBezTo>
                  <a:pt x="1929" y="424"/>
                  <a:pt x="1944" y="397"/>
                  <a:pt x="1969" y="390"/>
                </a:cubicBezTo>
                <a:cubicBezTo>
                  <a:pt x="1995" y="383"/>
                  <a:pt x="2022" y="398"/>
                  <a:pt x="2030" y="423"/>
                </a:cubicBezTo>
                <a:cubicBezTo>
                  <a:pt x="2042" y="468"/>
                  <a:pt x="2042" y="468"/>
                  <a:pt x="2042" y="468"/>
                </a:cubicBezTo>
                <a:cubicBezTo>
                  <a:pt x="2093" y="292"/>
                  <a:pt x="2093" y="292"/>
                  <a:pt x="2093" y="292"/>
                </a:cubicBezTo>
                <a:cubicBezTo>
                  <a:pt x="2099" y="270"/>
                  <a:pt x="2116" y="252"/>
                  <a:pt x="2139" y="246"/>
                </a:cubicBezTo>
                <a:close/>
                <a:moveTo>
                  <a:pt x="1833" y="487"/>
                </a:moveTo>
                <a:cubicBezTo>
                  <a:pt x="1792" y="487"/>
                  <a:pt x="1786" y="508"/>
                  <a:pt x="1786" y="533"/>
                </a:cubicBezTo>
                <a:cubicBezTo>
                  <a:pt x="1786" y="535"/>
                  <a:pt x="1786" y="535"/>
                  <a:pt x="1786" y="535"/>
                </a:cubicBezTo>
                <a:cubicBezTo>
                  <a:pt x="1786" y="561"/>
                  <a:pt x="1792" y="581"/>
                  <a:pt x="1833" y="581"/>
                </a:cubicBezTo>
                <a:cubicBezTo>
                  <a:pt x="1875" y="581"/>
                  <a:pt x="1880" y="561"/>
                  <a:pt x="1880" y="535"/>
                </a:cubicBezTo>
                <a:cubicBezTo>
                  <a:pt x="1880" y="533"/>
                  <a:pt x="1880" y="533"/>
                  <a:pt x="1880" y="533"/>
                </a:cubicBezTo>
                <a:cubicBezTo>
                  <a:pt x="1880" y="508"/>
                  <a:pt x="1875" y="487"/>
                  <a:pt x="1833" y="487"/>
                </a:cubicBezTo>
                <a:close/>
                <a:moveTo>
                  <a:pt x="1847" y="841"/>
                </a:moveTo>
                <a:cubicBezTo>
                  <a:pt x="1866" y="837"/>
                  <a:pt x="1867" y="827"/>
                  <a:pt x="1862" y="798"/>
                </a:cubicBezTo>
                <a:cubicBezTo>
                  <a:pt x="1857" y="770"/>
                  <a:pt x="1856" y="762"/>
                  <a:pt x="1837" y="765"/>
                </a:cubicBezTo>
                <a:cubicBezTo>
                  <a:pt x="1812" y="768"/>
                  <a:pt x="1784" y="775"/>
                  <a:pt x="1770" y="766"/>
                </a:cubicBezTo>
                <a:cubicBezTo>
                  <a:pt x="1760" y="759"/>
                  <a:pt x="1757" y="753"/>
                  <a:pt x="1757" y="722"/>
                </a:cubicBezTo>
                <a:cubicBezTo>
                  <a:pt x="1757" y="428"/>
                  <a:pt x="1757" y="428"/>
                  <a:pt x="1757" y="428"/>
                </a:cubicBezTo>
                <a:cubicBezTo>
                  <a:pt x="1757" y="399"/>
                  <a:pt x="1752" y="392"/>
                  <a:pt x="1705" y="392"/>
                </a:cubicBezTo>
                <a:cubicBezTo>
                  <a:pt x="1658" y="392"/>
                  <a:pt x="1653" y="399"/>
                  <a:pt x="1653" y="428"/>
                </a:cubicBezTo>
                <a:cubicBezTo>
                  <a:pt x="1653" y="490"/>
                  <a:pt x="1653" y="490"/>
                  <a:pt x="1653" y="490"/>
                </a:cubicBezTo>
                <a:cubicBezTo>
                  <a:pt x="1653" y="491"/>
                  <a:pt x="1653" y="491"/>
                  <a:pt x="1652" y="491"/>
                </a:cubicBezTo>
                <a:cubicBezTo>
                  <a:pt x="1606" y="491"/>
                  <a:pt x="1606" y="491"/>
                  <a:pt x="1606" y="491"/>
                </a:cubicBezTo>
                <a:cubicBezTo>
                  <a:pt x="1582" y="491"/>
                  <a:pt x="1577" y="495"/>
                  <a:pt x="1577" y="534"/>
                </a:cubicBezTo>
                <a:cubicBezTo>
                  <a:pt x="1577" y="573"/>
                  <a:pt x="1582" y="577"/>
                  <a:pt x="1606" y="577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3" y="577"/>
                  <a:pt x="1653" y="577"/>
                  <a:pt x="1653" y="578"/>
                </a:cubicBezTo>
                <a:cubicBezTo>
                  <a:pt x="1653" y="734"/>
                  <a:pt x="1653" y="734"/>
                  <a:pt x="1653" y="734"/>
                </a:cubicBezTo>
                <a:cubicBezTo>
                  <a:pt x="1653" y="768"/>
                  <a:pt x="1657" y="806"/>
                  <a:pt x="1686" y="831"/>
                </a:cubicBezTo>
                <a:cubicBezTo>
                  <a:pt x="1706" y="849"/>
                  <a:pt x="1733" y="854"/>
                  <a:pt x="1757" y="854"/>
                </a:cubicBezTo>
                <a:cubicBezTo>
                  <a:pt x="1796" y="854"/>
                  <a:pt x="1831" y="845"/>
                  <a:pt x="1847" y="841"/>
                </a:cubicBezTo>
                <a:close/>
                <a:moveTo>
                  <a:pt x="1388" y="564"/>
                </a:moveTo>
                <a:cubicBezTo>
                  <a:pt x="1431" y="564"/>
                  <a:pt x="1446" y="583"/>
                  <a:pt x="1446" y="615"/>
                </a:cubicBezTo>
                <a:cubicBezTo>
                  <a:pt x="1446" y="634"/>
                  <a:pt x="1446" y="634"/>
                  <a:pt x="1446" y="634"/>
                </a:cubicBezTo>
                <a:cubicBezTo>
                  <a:pt x="1446" y="635"/>
                  <a:pt x="1446" y="636"/>
                  <a:pt x="1445" y="636"/>
                </a:cubicBezTo>
                <a:cubicBezTo>
                  <a:pt x="1426" y="634"/>
                  <a:pt x="1407" y="633"/>
                  <a:pt x="1388" y="633"/>
                </a:cubicBezTo>
                <a:cubicBezTo>
                  <a:pt x="1304" y="633"/>
                  <a:pt x="1244" y="660"/>
                  <a:pt x="1244" y="746"/>
                </a:cubicBezTo>
                <a:cubicBezTo>
                  <a:pt x="1244" y="833"/>
                  <a:pt x="1313" y="859"/>
                  <a:pt x="1401" y="859"/>
                </a:cubicBezTo>
                <a:cubicBezTo>
                  <a:pt x="1457" y="859"/>
                  <a:pt x="1501" y="844"/>
                  <a:pt x="1515" y="837"/>
                </a:cubicBezTo>
                <a:cubicBezTo>
                  <a:pt x="1530" y="830"/>
                  <a:pt x="1539" y="822"/>
                  <a:pt x="1539" y="801"/>
                </a:cubicBezTo>
                <a:cubicBezTo>
                  <a:pt x="1539" y="788"/>
                  <a:pt x="1539" y="682"/>
                  <a:pt x="1539" y="669"/>
                </a:cubicBezTo>
                <a:cubicBezTo>
                  <a:pt x="1539" y="613"/>
                  <a:pt x="1541" y="592"/>
                  <a:pt x="1527" y="557"/>
                </a:cubicBezTo>
                <a:cubicBezTo>
                  <a:pt x="1515" y="524"/>
                  <a:pt x="1480" y="487"/>
                  <a:pt x="1410" y="487"/>
                </a:cubicBezTo>
                <a:cubicBezTo>
                  <a:pt x="1339" y="487"/>
                  <a:pt x="1292" y="503"/>
                  <a:pt x="1286" y="504"/>
                </a:cubicBezTo>
                <a:cubicBezTo>
                  <a:pt x="1267" y="509"/>
                  <a:pt x="1267" y="520"/>
                  <a:pt x="1273" y="548"/>
                </a:cubicBezTo>
                <a:cubicBezTo>
                  <a:pt x="1279" y="576"/>
                  <a:pt x="1280" y="584"/>
                  <a:pt x="1299" y="580"/>
                </a:cubicBezTo>
                <a:cubicBezTo>
                  <a:pt x="1300" y="580"/>
                  <a:pt x="1357" y="564"/>
                  <a:pt x="1388" y="564"/>
                </a:cubicBezTo>
                <a:close/>
                <a:moveTo>
                  <a:pt x="1342" y="745"/>
                </a:moveTo>
                <a:cubicBezTo>
                  <a:pt x="1342" y="712"/>
                  <a:pt x="1365" y="703"/>
                  <a:pt x="1400" y="703"/>
                </a:cubicBezTo>
                <a:cubicBezTo>
                  <a:pt x="1414" y="703"/>
                  <a:pt x="1426" y="704"/>
                  <a:pt x="1444" y="706"/>
                </a:cubicBezTo>
                <a:cubicBezTo>
                  <a:pt x="1445" y="707"/>
                  <a:pt x="1446" y="708"/>
                  <a:pt x="1446" y="709"/>
                </a:cubicBezTo>
                <a:cubicBezTo>
                  <a:pt x="1446" y="777"/>
                  <a:pt x="1446" y="777"/>
                  <a:pt x="1446" y="777"/>
                </a:cubicBezTo>
                <a:cubicBezTo>
                  <a:pt x="1446" y="778"/>
                  <a:pt x="1446" y="779"/>
                  <a:pt x="1445" y="780"/>
                </a:cubicBezTo>
                <a:cubicBezTo>
                  <a:pt x="1434" y="784"/>
                  <a:pt x="1419" y="787"/>
                  <a:pt x="1403" y="787"/>
                </a:cubicBezTo>
                <a:cubicBezTo>
                  <a:pt x="1363" y="787"/>
                  <a:pt x="1342" y="775"/>
                  <a:pt x="1342" y="745"/>
                </a:cubicBezTo>
                <a:close/>
                <a:moveTo>
                  <a:pt x="1204" y="740"/>
                </a:moveTo>
                <a:cubicBezTo>
                  <a:pt x="1203" y="712"/>
                  <a:pt x="1196" y="690"/>
                  <a:pt x="1171" y="669"/>
                </a:cubicBezTo>
                <a:cubicBezTo>
                  <a:pt x="1154" y="653"/>
                  <a:pt x="1128" y="643"/>
                  <a:pt x="1090" y="629"/>
                </a:cubicBezTo>
                <a:cubicBezTo>
                  <a:pt x="1066" y="620"/>
                  <a:pt x="1042" y="615"/>
                  <a:pt x="1042" y="593"/>
                </a:cubicBezTo>
                <a:cubicBezTo>
                  <a:pt x="1042" y="575"/>
                  <a:pt x="1060" y="567"/>
                  <a:pt x="1075" y="566"/>
                </a:cubicBezTo>
                <a:cubicBezTo>
                  <a:pt x="1106" y="564"/>
                  <a:pt x="1140" y="576"/>
                  <a:pt x="1158" y="580"/>
                </a:cubicBezTo>
                <a:cubicBezTo>
                  <a:pt x="1177" y="584"/>
                  <a:pt x="1178" y="576"/>
                  <a:pt x="1184" y="548"/>
                </a:cubicBezTo>
                <a:cubicBezTo>
                  <a:pt x="1191" y="520"/>
                  <a:pt x="1190" y="509"/>
                  <a:pt x="1172" y="504"/>
                </a:cubicBezTo>
                <a:cubicBezTo>
                  <a:pt x="1156" y="500"/>
                  <a:pt x="1126" y="487"/>
                  <a:pt x="1066" y="487"/>
                </a:cubicBezTo>
                <a:cubicBezTo>
                  <a:pt x="989" y="487"/>
                  <a:pt x="942" y="535"/>
                  <a:pt x="944" y="595"/>
                </a:cubicBezTo>
                <a:cubicBezTo>
                  <a:pt x="946" y="670"/>
                  <a:pt x="1005" y="691"/>
                  <a:pt x="1049" y="704"/>
                </a:cubicBezTo>
                <a:cubicBezTo>
                  <a:pt x="1088" y="714"/>
                  <a:pt x="1107" y="726"/>
                  <a:pt x="1105" y="749"/>
                </a:cubicBezTo>
                <a:cubicBezTo>
                  <a:pt x="1104" y="771"/>
                  <a:pt x="1086" y="779"/>
                  <a:pt x="1066" y="779"/>
                </a:cubicBezTo>
                <a:cubicBezTo>
                  <a:pt x="1039" y="779"/>
                  <a:pt x="994" y="767"/>
                  <a:pt x="970" y="762"/>
                </a:cubicBezTo>
                <a:cubicBezTo>
                  <a:pt x="952" y="758"/>
                  <a:pt x="949" y="770"/>
                  <a:pt x="945" y="799"/>
                </a:cubicBezTo>
                <a:cubicBezTo>
                  <a:pt x="941" y="828"/>
                  <a:pt x="941" y="833"/>
                  <a:pt x="960" y="840"/>
                </a:cubicBezTo>
                <a:cubicBezTo>
                  <a:pt x="960" y="840"/>
                  <a:pt x="1015" y="859"/>
                  <a:pt x="1073" y="859"/>
                </a:cubicBezTo>
                <a:cubicBezTo>
                  <a:pt x="1117" y="859"/>
                  <a:pt x="1149" y="844"/>
                  <a:pt x="1167" y="830"/>
                </a:cubicBezTo>
                <a:cubicBezTo>
                  <a:pt x="1191" y="811"/>
                  <a:pt x="1205" y="779"/>
                  <a:pt x="1204" y="740"/>
                </a:cubicBezTo>
                <a:close/>
                <a:moveTo>
                  <a:pt x="733" y="564"/>
                </a:moveTo>
                <a:cubicBezTo>
                  <a:pt x="775" y="564"/>
                  <a:pt x="791" y="583"/>
                  <a:pt x="791" y="615"/>
                </a:cubicBezTo>
                <a:cubicBezTo>
                  <a:pt x="791" y="634"/>
                  <a:pt x="791" y="634"/>
                  <a:pt x="791" y="634"/>
                </a:cubicBezTo>
                <a:cubicBezTo>
                  <a:pt x="791" y="635"/>
                  <a:pt x="790" y="636"/>
                  <a:pt x="790" y="636"/>
                </a:cubicBezTo>
                <a:cubicBezTo>
                  <a:pt x="771" y="634"/>
                  <a:pt x="752" y="633"/>
                  <a:pt x="733" y="633"/>
                </a:cubicBezTo>
                <a:cubicBezTo>
                  <a:pt x="649" y="633"/>
                  <a:pt x="589" y="660"/>
                  <a:pt x="589" y="746"/>
                </a:cubicBezTo>
                <a:cubicBezTo>
                  <a:pt x="589" y="833"/>
                  <a:pt x="658" y="859"/>
                  <a:pt x="745" y="859"/>
                </a:cubicBezTo>
                <a:cubicBezTo>
                  <a:pt x="801" y="859"/>
                  <a:pt x="845" y="844"/>
                  <a:pt x="860" y="837"/>
                </a:cubicBezTo>
                <a:cubicBezTo>
                  <a:pt x="875" y="830"/>
                  <a:pt x="884" y="822"/>
                  <a:pt x="884" y="801"/>
                </a:cubicBezTo>
                <a:cubicBezTo>
                  <a:pt x="884" y="788"/>
                  <a:pt x="884" y="682"/>
                  <a:pt x="884" y="669"/>
                </a:cubicBezTo>
                <a:cubicBezTo>
                  <a:pt x="884" y="613"/>
                  <a:pt x="885" y="592"/>
                  <a:pt x="872" y="557"/>
                </a:cubicBezTo>
                <a:cubicBezTo>
                  <a:pt x="859" y="524"/>
                  <a:pt x="824" y="487"/>
                  <a:pt x="754" y="487"/>
                </a:cubicBezTo>
                <a:cubicBezTo>
                  <a:pt x="684" y="487"/>
                  <a:pt x="637" y="503"/>
                  <a:pt x="630" y="504"/>
                </a:cubicBezTo>
                <a:cubicBezTo>
                  <a:pt x="612" y="509"/>
                  <a:pt x="612" y="520"/>
                  <a:pt x="618" y="548"/>
                </a:cubicBezTo>
                <a:cubicBezTo>
                  <a:pt x="624" y="576"/>
                  <a:pt x="625" y="584"/>
                  <a:pt x="644" y="580"/>
                </a:cubicBezTo>
                <a:cubicBezTo>
                  <a:pt x="644" y="580"/>
                  <a:pt x="702" y="564"/>
                  <a:pt x="733" y="564"/>
                </a:cubicBezTo>
                <a:close/>
                <a:moveTo>
                  <a:pt x="686" y="745"/>
                </a:moveTo>
                <a:cubicBezTo>
                  <a:pt x="686" y="712"/>
                  <a:pt x="710" y="703"/>
                  <a:pt x="745" y="703"/>
                </a:cubicBezTo>
                <a:cubicBezTo>
                  <a:pt x="758" y="703"/>
                  <a:pt x="771" y="704"/>
                  <a:pt x="789" y="706"/>
                </a:cubicBezTo>
                <a:cubicBezTo>
                  <a:pt x="790" y="707"/>
                  <a:pt x="791" y="708"/>
                  <a:pt x="791" y="709"/>
                </a:cubicBezTo>
                <a:cubicBezTo>
                  <a:pt x="791" y="777"/>
                  <a:pt x="791" y="777"/>
                  <a:pt x="791" y="777"/>
                </a:cubicBezTo>
                <a:cubicBezTo>
                  <a:pt x="791" y="778"/>
                  <a:pt x="790" y="779"/>
                  <a:pt x="789" y="780"/>
                </a:cubicBezTo>
                <a:cubicBezTo>
                  <a:pt x="778" y="784"/>
                  <a:pt x="763" y="787"/>
                  <a:pt x="748" y="787"/>
                </a:cubicBezTo>
                <a:cubicBezTo>
                  <a:pt x="708" y="787"/>
                  <a:pt x="686" y="775"/>
                  <a:pt x="686" y="745"/>
                </a:cubicBezTo>
                <a:close/>
                <a:moveTo>
                  <a:pt x="528" y="818"/>
                </a:moveTo>
                <a:cubicBezTo>
                  <a:pt x="528" y="527"/>
                  <a:pt x="528" y="527"/>
                  <a:pt x="528" y="527"/>
                </a:cubicBezTo>
                <a:cubicBezTo>
                  <a:pt x="528" y="498"/>
                  <a:pt x="523" y="491"/>
                  <a:pt x="476" y="491"/>
                </a:cubicBezTo>
                <a:cubicBezTo>
                  <a:pt x="429" y="491"/>
                  <a:pt x="424" y="498"/>
                  <a:pt x="424" y="527"/>
                </a:cubicBezTo>
                <a:cubicBezTo>
                  <a:pt x="424" y="818"/>
                  <a:pt x="424" y="818"/>
                  <a:pt x="424" y="818"/>
                </a:cubicBezTo>
                <a:cubicBezTo>
                  <a:pt x="424" y="847"/>
                  <a:pt x="429" y="854"/>
                  <a:pt x="476" y="854"/>
                </a:cubicBezTo>
                <a:cubicBezTo>
                  <a:pt x="523" y="854"/>
                  <a:pt x="528" y="847"/>
                  <a:pt x="528" y="818"/>
                </a:cubicBezTo>
                <a:close/>
                <a:moveTo>
                  <a:pt x="382" y="427"/>
                </a:moveTo>
                <a:cubicBezTo>
                  <a:pt x="270" y="818"/>
                  <a:pt x="270" y="818"/>
                  <a:pt x="270" y="818"/>
                </a:cubicBezTo>
                <a:cubicBezTo>
                  <a:pt x="260" y="847"/>
                  <a:pt x="241" y="854"/>
                  <a:pt x="195" y="854"/>
                </a:cubicBezTo>
                <a:cubicBezTo>
                  <a:pt x="148" y="854"/>
                  <a:pt x="129" y="847"/>
                  <a:pt x="119" y="818"/>
                </a:cubicBezTo>
                <a:cubicBezTo>
                  <a:pt x="7" y="427"/>
                  <a:pt x="7" y="427"/>
                  <a:pt x="7" y="427"/>
                </a:cubicBezTo>
                <a:cubicBezTo>
                  <a:pt x="0" y="399"/>
                  <a:pt x="9" y="392"/>
                  <a:pt x="53" y="392"/>
                </a:cubicBezTo>
                <a:cubicBezTo>
                  <a:pt x="96" y="392"/>
                  <a:pt x="103" y="399"/>
                  <a:pt x="110" y="428"/>
                </a:cubicBezTo>
                <a:cubicBezTo>
                  <a:pt x="195" y="744"/>
                  <a:pt x="195" y="744"/>
                  <a:pt x="195" y="744"/>
                </a:cubicBezTo>
                <a:cubicBezTo>
                  <a:pt x="279" y="428"/>
                  <a:pt x="279" y="428"/>
                  <a:pt x="279" y="428"/>
                </a:cubicBezTo>
                <a:cubicBezTo>
                  <a:pt x="286" y="399"/>
                  <a:pt x="293" y="392"/>
                  <a:pt x="337" y="392"/>
                </a:cubicBezTo>
                <a:cubicBezTo>
                  <a:pt x="380" y="392"/>
                  <a:pt x="389" y="399"/>
                  <a:pt x="382" y="427"/>
                </a:cubicBezTo>
                <a:close/>
                <a:moveTo>
                  <a:pt x="1908" y="848"/>
                </a:moveTo>
                <a:cubicBezTo>
                  <a:pt x="1908" y="815"/>
                  <a:pt x="1908" y="815"/>
                  <a:pt x="1908" y="815"/>
                </a:cubicBezTo>
                <a:cubicBezTo>
                  <a:pt x="1895" y="815"/>
                  <a:pt x="1895" y="815"/>
                  <a:pt x="1895" y="815"/>
                </a:cubicBezTo>
                <a:cubicBezTo>
                  <a:pt x="1895" y="808"/>
                  <a:pt x="1895" y="808"/>
                  <a:pt x="1895" y="808"/>
                </a:cubicBezTo>
                <a:cubicBezTo>
                  <a:pt x="1928" y="808"/>
                  <a:pt x="1928" y="808"/>
                  <a:pt x="1928" y="808"/>
                </a:cubicBezTo>
                <a:cubicBezTo>
                  <a:pt x="1928" y="815"/>
                  <a:pt x="1928" y="815"/>
                  <a:pt x="1928" y="815"/>
                </a:cubicBezTo>
                <a:cubicBezTo>
                  <a:pt x="1915" y="815"/>
                  <a:pt x="1915" y="815"/>
                  <a:pt x="1915" y="815"/>
                </a:cubicBezTo>
                <a:cubicBezTo>
                  <a:pt x="1915" y="848"/>
                  <a:pt x="1915" y="848"/>
                  <a:pt x="1915" y="848"/>
                </a:cubicBezTo>
                <a:lnTo>
                  <a:pt x="1908" y="848"/>
                </a:lnTo>
                <a:close/>
                <a:moveTo>
                  <a:pt x="1935" y="848"/>
                </a:moveTo>
                <a:cubicBezTo>
                  <a:pt x="1935" y="808"/>
                  <a:pt x="1935" y="808"/>
                  <a:pt x="1935" y="808"/>
                </a:cubicBezTo>
                <a:cubicBezTo>
                  <a:pt x="1944" y="808"/>
                  <a:pt x="1944" y="808"/>
                  <a:pt x="1944" y="808"/>
                </a:cubicBezTo>
                <a:cubicBezTo>
                  <a:pt x="1951" y="823"/>
                  <a:pt x="1951" y="823"/>
                  <a:pt x="1951" y="823"/>
                </a:cubicBezTo>
                <a:cubicBezTo>
                  <a:pt x="1954" y="833"/>
                  <a:pt x="1954" y="833"/>
                  <a:pt x="1954" y="833"/>
                </a:cubicBezTo>
                <a:cubicBezTo>
                  <a:pt x="1955" y="833"/>
                  <a:pt x="1955" y="833"/>
                  <a:pt x="1955" y="833"/>
                </a:cubicBezTo>
                <a:cubicBezTo>
                  <a:pt x="1958" y="823"/>
                  <a:pt x="1958" y="823"/>
                  <a:pt x="1958" y="823"/>
                </a:cubicBezTo>
                <a:cubicBezTo>
                  <a:pt x="1964" y="808"/>
                  <a:pt x="1964" y="808"/>
                  <a:pt x="1964" y="808"/>
                </a:cubicBezTo>
                <a:cubicBezTo>
                  <a:pt x="1974" y="808"/>
                  <a:pt x="1974" y="808"/>
                  <a:pt x="1974" y="808"/>
                </a:cubicBezTo>
                <a:cubicBezTo>
                  <a:pt x="1974" y="848"/>
                  <a:pt x="1974" y="848"/>
                  <a:pt x="1974" y="848"/>
                </a:cubicBezTo>
                <a:cubicBezTo>
                  <a:pt x="1967" y="848"/>
                  <a:pt x="1967" y="848"/>
                  <a:pt x="1967" y="848"/>
                </a:cubicBezTo>
                <a:cubicBezTo>
                  <a:pt x="1967" y="830"/>
                  <a:pt x="1967" y="830"/>
                  <a:pt x="1967" y="830"/>
                </a:cubicBezTo>
                <a:cubicBezTo>
                  <a:pt x="1968" y="817"/>
                  <a:pt x="1968" y="817"/>
                  <a:pt x="1968" y="817"/>
                </a:cubicBezTo>
                <a:cubicBezTo>
                  <a:pt x="1967" y="817"/>
                  <a:pt x="1967" y="817"/>
                  <a:pt x="1967" y="817"/>
                </a:cubicBezTo>
                <a:cubicBezTo>
                  <a:pt x="1957" y="842"/>
                  <a:pt x="1957" y="842"/>
                  <a:pt x="1957" y="842"/>
                </a:cubicBezTo>
                <a:cubicBezTo>
                  <a:pt x="1951" y="842"/>
                  <a:pt x="1951" y="842"/>
                  <a:pt x="1951" y="842"/>
                </a:cubicBezTo>
                <a:cubicBezTo>
                  <a:pt x="1942" y="817"/>
                  <a:pt x="1942" y="817"/>
                  <a:pt x="1942" y="817"/>
                </a:cubicBezTo>
                <a:cubicBezTo>
                  <a:pt x="1941" y="817"/>
                  <a:pt x="1941" y="817"/>
                  <a:pt x="1941" y="817"/>
                </a:cubicBezTo>
                <a:cubicBezTo>
                  <a:pt x="1942" y="830"/>
                  <a:pt x="1942" y="830"/>
                  <a:pt x="1942" y="830"/>
                </a:cubicBezTo>
                <a:cubicBezTo>
                  <a:pt x="1942" y="848"/>
                  <a:pt x="1942" y="848"/>
                  <a:pt x="1942" y="848"/>
                </a:cubicBezTo>
                <a:lnTo>
                  <a:pt x="1935" y="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72" r:id="rId2"/>
    <p:sldLayoutId id="2147483991" r:id="rId3"/>
    <p:sldLayoutId id="2147483829" r:id="rId4"/>
    <p:sldLayoutId id="2147484012" r:id="rId5"/>
    <p:sldLayoutId id="2147483899" r:id="rId6"/>
    <p:sldLayoutId id="2147483837" r:id="rId7"/>
    <p:sldLayoutId id="2147483838" r:id="rId8"/>
    <p:sldLayoutId id="2147483839" r:id="rId9"/>
    <p:sldLayoutId id="2147483836" r:id="rId10"/>
    <p:sldLayoutId id="2147483900" r:id="rId11"/>
    <p:sldLayoutId id="2147483901" r:id="rId12"/>
    <p:sldLayoutId id="2147483967" r:id="rId13"/>
    <p:sldLayoutId id="2147483973" r:id="rId14"/>
    <p:sldLayoutId id="2147483964" r:id="rId15"/>
    <p:sldLayoutId id="2147483974" r:id="rId16"/>
    <p:sldLayoutId id="2147483965" r:id="rId17"/>
    <p:sldLayoutId id="2147483975" r:id="rId18"/>
    <p:sldLayoutId id="2147483966" r:id="rId19"/>
    <p:sldLayoutId id="2147483976" r:id="rId20"/>
    <p:sldLayoutId id="2147483832" r:id="rId21"/>
    <p:sldLayoutId id="2147483977" r:id="rId22"/>
    <p:sldLayoutId id="2147483828" r:id="rId23"/>
    <p:sldLayoutId id="2147483842" r:id="rId24"/>
    <p:sldLayoutId id="2147483904" r:id="rId25"/>
    <p:sldLayoutId id="2147483843" r:id="rId26"/>
    <p:sldLayoutId id="2147483844" r:id="rId27"/>
    <p:sldLayoutId id="2147483841" r:id="rId28"/>
    <p:sldLayoutId id="2147483902" r:id="rId29"/>
    <p:sldLayoutId id="2147483903" r:id="rId30"/>
    <p:sldLayoutId id="2147483847" r:id="rId31"/>
    <p:sldLayoutId id="2147483905" r:id="rId32"/>
    <p:sldLayoutId id="2147483848" r:id="rId33"/>
    <p:sldLayoutId id="2147483849" r:id="rId34"/>
    <p:sldLayoutId id="2147483907" r:id="rId35"/>
    <p:sldLayoutId id="2147483794" r:id="rId36"/>
    <p:sldLayoutId id="2147483978" r:id="rId37"/>
    <p:sldLayoutId id="2147483846" r:id="rId38"/>
    <p:sldLayoutId id="2147483979" r:id="rId39"/>
    <p:sldLayoutId id="2147483906" r:id="rId40"/>
    <p:sldLayoutId id="2147483980" r:id="rId41"/>
    <p:sldLayoutId id="2147483970" r:id="rId42"/>
    <p:sldLayoutId id="2147483981" r:id="rId43"/>
    <p:sldLayoutId id="2147483971" r:id="rId44"/>
    <p:sldLayoutId id="2147483982" r:id="rId45"/>
    <p:sldLayoutId id="2147483795" r:id="rId46"/>
    <p:sldLayoutId id="2147483796" r:id="rId47"/>
    <p:sldLayoutId id="2147483830" r:id="rId48"/>
    <p:sldLayoutId id="2147483825" r:id="rId49"/>
    <p:sldLayoutId id="2147483799" r:id="rId50"/>
    <p:sldLayoutId id="2147483800" r:id="rId51"/>
    <p:sldLayoutId id="2147483801" r:id="rId52"/>
    <p:sldLayoutId id="2147483803" r:id="rId53"/>
    <p:sldLayoutId id="2147483804" r:id="rId54"/>
    <p:sldLayoutId id="2147483827" r:id="rId55"/>
    <p:sldLayoutId id="2147483824" r:id="rId56"/>
    <p:sldLayoutId id="2147483809" r:id="rId57"/>
    <p:sldLayoutId id="2147483820" r:id="rId58"/>
    <p:sldLayoutId id="2147483813" r:id="rId59"/>
    <p:sldLayoutId id="2147483834" r:id="rId60"/>
    <p:sldLayoutId id="2147483912" r:id="rId61"/>
    <p:sldLayoutId id="2147483767" r:id="rId62"/>
    <p:sldLayoutId id="2147483992" r:id="rId63"/>
    <p:sldLayoutId id="2147483993" r:id="rId64"/>
    <p:sldLayoutId id="2147484025" r:id="rId65"/>
    <p:sldLayoutId id="2147483995" r:id="rId66"/>
    <p:sldLayoutId id="2147483996" r:id="rId67"/>
    <p:sldLayoutId id="2147483999" r:id="rId68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SzPct val="120000"/>
        <a:buFont typeface="Verdana" panose="020B0604030504040204" pitchFamily="34" charset="0"/>
        <a:buChar char="›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666666"/>
        </a:buClr>
        <a:buSzTx/>
        <a:buFont typeface="Arial" panose="020B0604020202020204" pitchFamily="34" charset="0"/>
        <a:buChar char="–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rgbClr val="666666"/>
        </a:buClr>
        <a:buFont typeface="Wingdings" panose="05000000000000000000" pitchFamily="2" charset="2"/>
        <a:buChar char="§"/>
        <a:defRPr lang="en-US" sz="1400" kern="1200" smtClean="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–"/>
        <a:defRPr lang="en-US" sz="12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685800" rtl="0" eaLnBrk="1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lang="en-US" sz="1100" kern="1200" smtClean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64" userDrawn="1">
          <p15:clr>
            <a:srgbClr val="F26B43"/>
          </p15:clr>
        </p15:guide>
        <p15:guide id="3" orient="horz" pos="96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8" orient="horz" pos="672" userDrawn="1">
          <p15:clr>
            <a:srgbClr val="F26B43"/>
          </p15:clr>
        </p15:guide>
        <p15:guide id="9" orient="horz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9FA560-D63F-48C6-8256-41F52F9F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89" y="329938"/>
            <a:ext cx="9571520" cy="1197677"/>
          </a:xfrm>
        </p:spPr>
        <p:txBody>
          <a:bodyPr/>
          <a:lstStyle/>
          <a:p>
            <a:r>
              <a:rPr lang="en-AU" sz="3600"/>
              <a:t>ViaSat-3: Ultra High Capacity Ka-Band Satellite Platform</a:t>
            </a:r>
            <a:endParaRPr lang="en-US" sz="36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40C29B-2415-47D2-B192-1DD256EBD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2479249"/>
            <a:ext cx="5435600" cy="1819374"/>
          </a:xfrm>
        </p:spPr>
        <p:txBody>
          <a:bodyPr>
            <a:no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Chris Hofer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Director, Regulatory Affairs</a:t>
            </a:r>
          </a:p>
          <a:p>
            <a:pPr marL="0" indent="0">
              <a:spcAft>
                <a:spcPct val="0"/>
              </a:spcAft>
              <a:buNone/>
            </a:pPr>
            <a:r>
              <a:rPr lang="en-US" sz="2400" err="1">
                <a:solidFill>
                  <a:schemeClr val="tx1"/>
                </a:solidFill>
              </a:rPr>
              <a:t>Viasat</a:t>
            </a:r>
          </a:p>
          <a:p>
            <a:pPr marL="0" indent="0">
              <a:spcAft>
                <a:spcPct val="0"/>
              </a:spcAft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</a:rPr>
              <a:t>October 31, 2018</a:t>
            </a:r>
          </a:p>
          <a:p>
            <a:pPr marL="0" indent="0">
              <a:spcAft>
                <a:spcPct val="0"/>
              </a:spcAft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107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5B9E983-5348-0941-92F2-29449584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3277"/>
            <a:ext cx="11215688" cy="8001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-Band </a:t>
            </a:r>
            <a:r>
              <a:rPr lang="en-US" dirty="0"/>
              <a:t>Service Evolution: Connecting Everyone Everywhere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6F3D12-36F3-D04E-A338-BDB029FDCF97}"/>
              </a:ext>
            </a:extLst>
          </p:cNvPr>
          <p:cNvSpPr/>
          <p:nvPr/>
        </p:nvSpPr>
        <p:spPr>
          <a:xfrm>
            <a:off x="7418173" y="6400800"/>
            <a:ext cx="2593162" cy="35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897707" y="1493013"/>
            <a:ext cx="10432281" cy="4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F93ED1-9A30-C645-9327-A9873687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5" y="844696"/>
            <a:ext cx="108712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Ka</a:t>
            </a:r>
            <a:r>
              <a:rPr lang="en-US" sz="4000" dirty="0" smtClean="0">
                <a:solidFill>
                  <a:schemeClr val="tx1"/>
                </a:solidFill>
              </a:rPr>
              <a:t>-Band </a:t>
            </a:r>
            <a:r>
              <a:rPr lang="en-US" sz="4000" dirty="0"/>
              <a:t>Satellite-Powered Community Wi-Fi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A15C5F7-63AA-EF4C-92A3-362B36DE57C0}"/>
              </a:ext>
            </a:extLst>
          </p:cNvPr>
          <p:cNvSpPr txBox="1"/>
          <p:nvPr/>
        </p:nvSpPr>
        <p:spPr>
          <a:xfrm>
            <a:off x="178815" y="1611984"/>
            <a:ext cx="5917184" cy="42043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Wi-Fi hotspots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powered by </a:t>
            </a:r>
            <a:r>
              <a:rPr lang="en-US" sz="2000" dirty="0" err="1" smtClean="0"/>
              <a:t>Ka</a:t>
            </a:r>
            <a:r>
              <a:rPr lang="en-US" sz="2000" dirty="0" smtClean="0"/>
              <a:t>-Band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satellite </a:t>
            </a:r>
            <a:r>
              <a:rPr lang="en-US" sz="2000" dirty="0"/>
              <a:t>serve entire communities</a:t>
            </a:r>
          </a:p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0" kern="1200" dirty="0"/>
              <a:t>Deployable in hours</a:t>
            </a:r>
            <a:endParaRPr lang="en-US" sz="2000" b="0" strike="sngStrike" kern="1200" dirty="0">
              <a:solidFill>
                <a:srgbClr val="FF0000"/>
              </a:solidFill>
            </a:endParaRPr>
          </a:p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Customers use their existing phones and tablets for Internet access</a:t>
            </a:r>
            <a:endParaRPr lang="en-US" sz="2000" b="0" kern="1200" dirty="0"/>
          </a:p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~2,000 communities and 850,000 people covered in the first year</a:t>
            </a:r>
            <a:endParaRPr lang="en-US" sz="2000" strike="sngStrike" dirty="0"/>
          </a:p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b="0" kern="1200" dirty="0"/>
              <a:t>Adding 400-500 communities per month</a:t>
            </a:r>
          </a:p>
          <a:p>
            <a:pPr marL="285750" indent="-2857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/>
              <a:t>Expanding around the world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defTabSz="685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endParaRPr lang="en-US" sz="2000" strike="sngStrike" dirty="0">
              <a:solidFill>
                <a:srgbClr val="FF0000"/>
              </a:solidFill>
            </a:endParaRPr>
          </a:p>
          <a:p>
            <a:pPr marL="285750" indent="-285750" defTabSz="685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defTabSz="685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85800" lvl="1" indent="-228600" defTabSz="685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</a:pPr>
            <a:endParaRPr lang="en-US" sz="20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D0053C-078B-524A-81F2-A3EAECA12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97" y="1420874"/>
            <a:ext cx="5400802" cy="10415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97" y="2814637"/>
            <a:ext cx="5443484" cy="32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0A4FE56-7C50-E343-8D22-7DA67B9F654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2413" y="1428308"/>
            <a:ext cx="7651101" cy="507881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Critical </a:t>
            </a:r>
            <a:r>
              <a:rPr lang="en-US" sz="8000" dirty="0">
                <a:solidFill>
                  <a:schemeClr val="tx1"/>
                </a:solidFill>
              </a:rPr>
              <a:t>part of ensuring connectivity no matter </a:t>
            </a:r>
            <a:r>
              <a:rPr lang="en-US" sz="8000" dirty="0" smtClean="0">
                <a:solidFill>
                  <a:schemeClr val="tx1"/>
                </a:solidFill>
              </a:rPr>
              <a:t>whether person travelling </a:t>
            </a:r>
            <a:r>
              <a:rPr lang="en-US" sz="8000" dirty="0">
                <a:solidFill>
                  <a:schemeClr val="tx1"/>
                </a:solidFill>
              </a:rPr>
              <a:t>by airplane, ship, </a:t>
            </a:r>
            <a:r>
              <a:rPr lang="en-US" sz="8000" dirty="0" smtClean="0">
                <a:solidFill>
                  <a:schemeClr val="tx1"/>
                </a:solidFill>
              </a:rPr>
              <a:t>train, </a:t>
            </a:r>
            <a:r>
              <a:rPr lang="en-US" sz="8000" dirty="0">
                <a:solidFill>
                  <a:schemeClr val="tx1"/>
                </a:solidFill>
              </a:rPr>
              <a:t>bus, or </a:t>
            </a:r>
            <a:r>
              <a:rPr lang="en-US" sz="8000" dirty="0" smtClean="0">
                <a:solidFill>
                  <a:schemeClr val="tx1"/>
                </a:solidFill>
              </a:rPr>
              <a:t>car</a:t>
            </a:r>
            <a:endParaRPr lang="en-US" sz="8000" dirty="0">
              <a:solidFill>
                <a:schemeClr val="tx1"/>
              </a:solidFill>
            </a:endParaRPr>
          </a:p>
          <a:p>
            <a:pPr lvl="1"/>
            <a:r>
              <a:rPr lang="en-US" sz="8000" dirty="0"/>
              <a:t>Including critical gate-to-gate </a:t>
            </a:r>
            <a:r>
              <a:rPr lang="en-US" sz="8000" dirty="0">
                <a:solidFill>
                  <a:schemeClr val="tx1"/>
                </a:solidFill>
              </a:rPr>
              <a:t>airline </a:t>
            </a:r>
            <a:r>
              <a:rPr lang="en-US" sz="8000" dirty="0"/>
              <a:t>connectivity</a:t>
            </a:r>
          </a:p>
          <a:p>
            <a:r>
              <a:rPr lang="en-US" sz="8000" dirty="0"/>
              <a:t>Thousands of aircraft already provide Wi-Fi connectivity to passengers and crew, powered by 28 GHz ESIMs </a:t>
            </a:r>
          </a:p>
          <a:p>
            <a:pPr lvl="1"/>
            <a:r>
              <a:rPr lang="en-US" sz="8000" dirty="0" smtClean="0"/>
              <a:t>LSE study </a:t>
            </a:r>
            <a:r>
              <a:rPr lang="en-US" sz="8000" dirty="0"/>
              <a:t>projects market demand for ubiquitous connectivity on aircraft in the coming </a:t>
            </a:r>
            <a:r>
              <a:rPr lang="en-US" sz="8000" dirty="0" smtClean="0"/>
              <a:t>years of 7 billion passengers and $30 billion annually by 2035</a:t>
            </a:r>
            <a:r>
              <a:rPr lang="en-US" sz="8000" baseline="30000" dirty="0" smtClean="0">
                <a:solidFill>
                  <a:srgbClr val="202E39"/>
                </a:solidFill>
              </a:rPr>
              <a:t>1</a:t>
            </a:r>
            <a:endParaRPr lang="en-US" sz="8000" baseline="30000" dirty="0">
              <a:solidFill>
                <a:srgbClr val="FF0000"/>
              </a:solidFill>
            </a:endParaRPr>
          </a:p>
          <a:p>
            <a:r>
              <a:rPr lang="en-US" sz="8000" dirty="0"/>
              <a:t>Utilize existing </a:t>
            </a:r>
            <a:r>
              <a:rPr lang="en-US" sz="8000" dirty="0" err="1"/>
              <a:t>Ka</a:t>
            </a:r>
            <a:r>
              <a:rPr lang="en-US" sz="8000" dirty="0"/>
              <a:t>-band satellite spectrum at 27.5-29.5 GHz while fully protecting other spectrum </a:t>
            </a:r>
            <a:r>
              <a:rPr lang="en-US" sz="8000" dirty="0" smtClean="0"/>
              <a:t>uses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Will </a:t>
            </a:r>
            <a:r>
              <a:rPr lang="en-US" sz="8000" dirty="0">
                <a:solidFill>
                  <a:schemeClr val="tx1"/>
                </a:solidFill>
              </a:rPr>
              <a:t>extend WRC-15 ESIM decision for 29.5-30 GHz to rest of satellite </a:t>
            </a:r>
            <a:r>
              <a:rPr lang="en-US" sz="8000" dirty="0" err="1" smtClean="0">
                <a:solidFill>
                  <a:schemeClr val="tx1"/>
                </a:solidFill>
              </a:rPr>
              <a:t>Ka</a:t>
            </a:r>
            <a:r>
              <a:rPr lang="en-US" sz="8000" dirty="0" smtClean="0">
                <a:solidFill>
                  <a:schemeClr val="tx1"/>
                </a:solidFill>
              </a:rPr>
              <a:t>-band providing </a:t>
            </a:r>
            <a:r>
              <a:rPr lang="en-US" sz="8000" dirty="0">
                <a:solidFill>
                  <a:schemeClr val="tx1"/>
                </a:solidFill>
              </a:rPr>
              <a:t>a consistent global regulatory </a:t>
            </a:r>
            <a:r>
              <a:rPr lang="en-US" sz="8000" dirty="0" smtClean="0">
                <a:solidFill>
                  <a:schemeClr val="tx1"/>
                </a:solidFill>
              </a:rPr>
              <a:t>regime ensuring </a:t>
            </a:r>
            <a:r>
              <a:rPr lang="en-US" sz="8000" dirty="0">
                <a:solidFill>
                  <a:schemeClr val="tx1"/>
                </a:solidFill>
              </a:rPr>
              <a:t>reliable connectivity everywhere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Will </a:t>
            </a:r>
            <a:r>
              <a:rPr lang="en-US" sz="8000" dirty="0">
                <a:solidFill>
                  <a:schemeClr val="tx1"/>
                </a:solidFill>
              </a:rPr>
              <a:t>be addressed at WRC-19 under Agenda Item </a:t>
            </a:r>
            <a:r>
              <a:rPr lang="en-US" sz="8000" dirty="0" smtClean="0">
                <a:solidFill>
                  <a:schemeClr val="tx1"/>
                </a:solidFill>
              </a:rPr>
              <a:t>1.5</a:t>
            </a:r>
            <a:endParaRPr lang="en-US" sz="7000" dirty="0"/>
          </a:p>
          <a:p>
            <a:pPr marL="228600" lvl="1" indent="0">
              <a:buNone/>
            </a:pPr>
            <a:r>
              <a:rPr lang="en-US" sz="4000" baseline="30000" dirty="0"/>
              <a:t>1</a:t>
            </a:r>
            <a:r>
              <a:rPr lang="en-US" sz="4000" dirty="0"/>
              <a:t> </a:t>
            </a:r>
            <a:r>
              <a:rPr lang="en-US" sz="4000" dirty="0" err="1"/>
              <a:t>Grous</a:t>
            </a:r>
            <a:r>
              <a:rPr lang="en-US" sz="4000" dirty="0"/>
              <a:t>, A (2017), Sky High Economics, Chapter One: Quantifying the commercial opportunities of passenger connectivity for the global airline industry, London School of Economics and Political Science; page 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AE9C9DF-BEE1-0947-B422-AD9ACBF4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8" y="628208"/>
            <a:ext cx="10744791" cy="800100"/>
          </a:xfrm>
        </p:spPr>
        <p:txBody>
          <a:bodyPr/>
          <a:lstStyle/>
          <a:p>
            <a:r>
              <a:rPr lang="en-US" dirty="0"/>
              <a:t>28 GHz Band </a:t>
            </a:r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Earth Stations in Motion (ESIMs)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C459D00-6BD6-7A48-96BA-9DBBB33E48F9}"/>
              </a:ext>
            </a:extLst>
          </p:cNvPr>
          <p:cNvSpPr txBox="1"/>
          <p:nvPr/>
        </p:nvSpPr>
        <p:spPr>
          <a:xfrm flipH="1">
            <a:off x="8895806" y="64922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Char char="›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01AAB2E-7AB4-5E45-A8BF-8A29F43FFF40}"/>
              </a:ext>
            </a:extLst>
          </p:cNvPr>
          <p:cNvSpPr txBox="1"/>
          <p:nvPr/>
        </p:nvSpPr>
        <p:spPr>
          <a:xfrm flipH="1">
            <a:off x="7889966" y="6544491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FE3"/>
              </a:buClr>
              <a:buSzPct val="120000"/>
              <a:buFont typeface="Verdana" panose="020B0604030504040204" pitchFamily="34" charset="0"/>
              <a:buChar char="›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2E3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684F07C-6549-E043-B063-E2F7B515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714" y="1428308"/>
            <a:ext cx="1676400" cy="59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A0AEC68-C025-C543-8C84-0D79D369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243"/>
          <a:stretch>
            <a:fillRect/>
          </a:stretch>
        </p:blipFill>
        <p:spPr>
          <a:xfrm>
            <a:off x="8285680" y="2046652"/>
            <a:ext cx="3656468" cy="1057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E69DECE-B712-9749-BAEF-B1577F5F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279"/>
          <a:stretch>
            <a:fillRect/>
          </a:stretch>
        </p:blipFill>
        <p:spPr>
          <a:xfrm>
            <a:off x="8285680" y="3104338"/>
            <a:ext cx="3656468" cy="813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3E12F10-A3EC-FE4F-B722-8B373DA127BC}"/>
              </a:ext>
            </a:extLst>
          </p:cNvPr>
          <p:cNvSpPr txBox="1"/>
          <p:nvPr/>
        </p:nvSpPr>
        <p:spPr>
          <a:xfrm>
            <a:off x="8358154" y="2046652"/>
            <a:ext cx="2312988" cy="323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1400" b="0" kern="1200">
                <a:solidFill>
                  <a:srgbClr val="202E39"/>
                </a:solidFill>
                <a:latin typeface="+mj-lt"/>
                <a:cs typeface="Baghdad" pitchFamily="2" charset="-78"/>
              </a:rPr>
              <a:t>ESIMs at the ITU</a:t>
            </a:r>
          </a:p>
        </p:txBody>
      </p:sp>
    </p:spTree>
    <p:extLst>
      <p:ext uri="{BB962C8B-B14F-4D97-AF65-F5344CB8AC3E}">
        <p14:creationId xmlns:p14="http://schemas.microsoft.com/office/powerpoint/2010/main" val="103074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127E2B7-D81C-8941-893B-1D4DE6588F82}"/>
              </a:ext>
            </a:extLst>
          </p:cNvPr>
          <p:cNvSpPr txBox="1"/>
          <p:nvPr/>
        </p:nvSpPr>
        <p:spPr>
          <a:xfrm>
            <a:off x="553332" y="1225689"/>
            <a:ext cx="110754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Today’s satellite broadband  connectivity is enabled by access to the full 28 GHz 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Serving millions of individuals and businesses no matter where located---urban, suburban and rural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Providing Wi-Fi connectivity on thousands of airplanes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access to the 28 GHz band is the only way 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Meet exponentially growing </a:t>
            </a:r>
            <a:r>
              <a:rPr lang="en-US" dirty="0" smtClean="0"/>
              <a:t>customer demands</a:t>
            </a:r>
            <a:endParaRPr lang="en-US" strike="sngStrik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Enable new applications like community Wi-Fi to connect </a:t>
            </a:r>
            <a:r>
              <a:rPr lang="en-US" dirty="0" smtClean="0"/>
              <a:t>millions </a:t>
            </a:r>
            <a:r>
              <a:rPr lang="en-US" dirty="0"/>
              <a:t>in the next 5 </a:t>
            </a:r>
            <a:r>
              <a:rPr lang="en-US" dirty="0" smtClean="0"/>
              <a:t>years</a:t>
            </a:r>
            <a:endParaRPr lang="en-US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satellite use is why the international community decided in 2015 not to consider 28 GHz as a candidate for new 5G services</a:t>
            </a:r>
            <a:endParaRPr lang="en-US" strike="sngStrik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5G systems are not compatible with existing satellite uses of 28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5G readily accommodated in the 33+ GHz of other spectrum identified for 5G at WRC-15 as well as low and mid band spectrum </a:t>
            </a:r>
            <a:r>
              <a:rPr lang="en-US" dirty="0" smtClean="0"/>
              <a:t>being made available</a:t>
            </a:r>
            <a:endParaRPr lang="en-US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Essential that current satellite access to 28 GHz be maintained throughout the world to connect the unconnected and meet the needs of individuals, businesses and governments</a:t>
            </a:r>
          </a:p>
          <a:p>
            <a:r>
              <a:rPr lang="en-US" dirty="0"/>
              <a:t>              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C51782D-3962-0E49-B03D-A418B878B064}"/>
              </a:ext>
            </a:extLst>
          </p:cNvPr>
          <p:cNvSpPr txBox="1"/>
          <p:nvPr/>
        </p:nvSpPr>
        <p:spPr>
          <a:xfrm>
            <a:off x="553332" y="596500"/>
            <a:ext cx="11638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Continued Access to the 28 GHz Band is </a:t>
            </a:r>
            <a:r>
              <a:rPr lang="en-US" sz="2800" dirty="0" smtClean="0"/>
              <a:t>Critical</a:t>
            </a:r>
            <a:r>
              <a:rPr lang="en-US" sz="2800" strike="sngStrike" dirty="0" smtClean="0">
                <a:solidFill>
                  <a:srgbClr val="FF0000"/>
                </a:solidFill>
              </a:rPr>
              <a:t> 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8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9FB923-6095-004D-95A0-D4E24D4B4D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908" b="9908"/>
          <a:stretch>
            <a:fillRect/>
          </a:stretch>
        </p:blipFill>
        <p:spPr>
          <a:xfrm>
            <a:off x="0" y="-65985"/>
            <a:ext cx="12192000" cy="650553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9FA560-D63F-48C6-8256-41F52F9F0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989" y="2307574"/>
            <a:ext cx="8930332" cy="57511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4892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28207"/>
            <a:ext cx="10871200" cy="4349145"/>
          </a:xfrm>
        </p:spPr>
        <p:txBody>
          <a:bodyPr/>
          <a:lstStyle/>
          <a:p>
            <a:r>
              <a:rPr lang="en-US" sz="4400"/>
              <a:t>Viasat is a global communications company that believes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</a:rPr>
              <a:t>everyone and everything can be connected</a:t>
            </a:r>
          </a:p>
        </p:txBody>
      </p:sp>
    </p:spTree>
    <p:extLst>
      <p:ext uri="{BB962C8B-B14F-4D97-AF65-F5344CB8AC3E}">
        <p14:creationId xmlns:p14="http://schemas.microsoft.com/office/powerpoint/2010/main" val="2883599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482" y="1421670"/>
            <a:ext cx="12875010" cy="6560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D43AD8B-6AC4-194C-9193-653B5846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62173"/>
            <a:ext cx="10871200" cy="1079327"/>
          </a:xfrm>
        </p:spPr>
        <p:txBody>
          <a:bodyPr/>
          <a:lstStyle/>
          <a:p>
            <a:r>
              <a:rPr lang="en-US" sz="3600" dirty="0" err="1"/>
              <a:t>Viasat</a:t>
            </a:r>
            <a:r>
              <a:rPr lang="en-US" sz="3600" dirty="0"/>
              <a:t>: Trusted </a:t>
            </a:r>
            <a:r>
              <a:rPr lang="en-US" sz="3600" dirty="0" smtClean="0">
                <a:solidFill>
                  <a:schemeClr val="tx1"/>
                </a:solidFill>
              </a:rPr>
              <a:t>Around The World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2" name="Conten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B4148A3-DC96-714B-83C7-F89A7857198C}"/>
              </a:ext>
            </a:extLst>
          </p:cNvPr>
          <p:cNvSpPr txBox="1"/>
          <p:nvPr/>
        </p:nvSpPr>
        <p:spPr>
          <a:xfrm>
            <a:off x="597549" y="6045486"/>
            <a:ext cx="8236590" cy="15381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Char char="›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Tx/>
              <a:buFont typeface="Arial" panose="020B0604020202020204" pitchFamily="34" charset="0"/>
              <a:buChar char="–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* FY18, ended March 31,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D459B63-1AF3-A442-8F4F-5018CB7CDB63}"/>
              </a:ext>
            </a:extLst>
          </p:cNvPr>
          <p:cNvSpPr txBox="1"/>
          <p:nvPr/>
        </p:nvSpPr>
        <p:spPr>
          <a:xfrm>
            <a:off x="3984608" y="6371586"/>
            <a:ext cx="3061643" cy="19572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Countries Viasat currently serves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8213" y="963248"/>
            <a:ext cx="9993865" cy="1604854"/>
            <a:chOff x="340286" y="1391197"/>
            <a:chExt cx="11501647" cy="2418926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5CEB795-3B5F-1C4D-8F5B-2F0EB04784DD}"/>
                </a:ext>
              </a:extLst>
            </p:cNvPr>
            <p:cNvSpPr txBox="1"/>
            <p:nvPr/>
          </p:nvSpPr>
          <p:spPr>
            <a:xfrm>
              <a:off x="537399" y="1508356"/>
              <a:ext cx="3160722" cy="76200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algn="ctr" defTabSz="685800">
                <a:lnSpc>
                  <a:spcPct val="80000"/>
                </a:lnSpc>
                <a:spcBef>
                  <a:spcPts val="450"/>
                </a:spcBef>
              </a:pPr>
              <a:r>
                <a:rPr lang="en-US" sz="2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1986</a:t>
              </a:r>
            </a:p>
            <a:p>
              <a:pPr algn="ctr" defTabSz="685800">
                <a:lnSpc>
                  <a:spcPct val="80000"/>
                </a:lnSpc>
                <a:spcBef>
                  <a:spcPts val="450"/>
                </a:spcBef>
              </a:pPr>
              <a:r>
                <a:rPr lang="en-US" sz="16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year founded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40286" y="1391196"/>
              <a:ext cx="11501647" cy="2418925"/>
              <a:chOff x="340286" y="1391196"/>
              <a:chExt cx="11501647" cy="2418925"/>
            </a:xfrm>
          </p:grpSpPr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92F3BA9A-30B2-9C48-9E25-17A9FA71C5AB}"/>
                  </a:ext>
                </a:extLst>
              </p:cNvPr>
              <p:cNvSpPr txBox="1"/>
              <p:nvPr/>
            </p:nvSpPr>
            <p:spPr>
              <a:xfrm>
                <a:off x="3379716" y="2633159"/>
                <a:ext cx="2709808" cy="117696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 defTabSz="685800">
                  <a:lnSpc>
                    <a:spcPct val="80000"/>
                  </a:lnSpc>
                  <a:spcBef>
                    <a:spcPts val="450"/>
                  </a:spcBef>
                </a:pPr>
                <a:r>
                  <a:rPr lang="en-US" sz="24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Million</a:t>
                </a:r>
              </a:p>
              <a:p>
                <a:pPr algn="ctr" defTabSz="685800">
                  <a:lnSpc>
                    <a:spcPct val="80000"/>
                  </a:lnSpc>
                  <a:spcBef>
                    <a:spcPts val="450"/>
                  </a:spcBef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evices on airplanes</a:t>
                </a:r>
              </a:p>
              <a:p>
                <a:pPr algn="ctr" defTabSz="685800">
                  <a:lnSpc>
                    <a:spcPct val="80000"/>
                  </a:lnSpc>
                  <a:spcBef>
                    <a:spcPts val="450"/>
                  </a:spcBef>
                </a:pPr>
                <a:r>
                  <a:rPr lang="en-US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 by satellite annually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40286" y="1391196"/>
                <a:ext cx="11501647" cy="2016935"/>
                <a:chOff x="340286" y="1391196"/>
                <a:chExt cx="11501647" cy="2016935"/>
              </a:xfrm>
            </p:grpSpPr>
            <p:sp>
              <p:nvSpPr>
                <p:cNvPr id="438" name="TextBox 437">
                  <a:extLst>
                    <a:ext uri="{FF2B5EF4-FFF2-40B4-BE49-F238E27FC236}">
                      <a16:creationId xmlns:a16="http://schemas.microsoft.com/office/drawing/2014/main" xmlns:p15="http://schemas.microsoft.com/office/powerpoint/2012/main" xmlns:p14="http://schemas.microsoft.com/office/powerpoint/2010/main" xmlns="" id="{2E105A3B-EC04-A741-83EB-1E9C7F02506A}"/>
                    </a:ext>
                  </a:extLst>
                </p:cNvPr>
                <p:cNvSpPr txBox="1"/>
                <p:nvPr/>
              </p:nvSpPr>
              <p:spPr>
                <a:xfrm>
                  <a:off x="340286" y="2646131"/>
                  <a:ext cx="3160722" cy="762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t" anchorCtr="0">
                  <a:noAutofit/>
                </a:bodyPr>
                <a:lstStyle/>
                <a:p>
                  <a:pPr algn="ctr" defTabSz="685800">
                    <a:lnSpc>
                      <a:spcPct val="80000"/>
                    </a:lnSpc>
                    <a:spcBef>
                      <a:spcPts val="450"/>
                    </a:spcBef>
                  </a:pPr>
                  <a:r>
                    <a:rPr lang="en-US" sz="2400" dirty="0"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~700k</a:t>
                  </a:r>
                </a:p>
                <a:p>
                  <a:pPr algn="ctr" defTabSz="685800">
                    <a:lnSpc>
                      <a:spcPct val="80000"/>
                    </a:lnSpc>
                    <a:spcBef>
                      <a:spcPts val="450"/>
                    </a:spcBef>
                  </a:pPr>
                  <a:r>
                    <a:rPr lang="en-US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en-US" sz="16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ome internet subscribers</a:t>
                  </a:r>
                </a:p>
              </p:txBody>
            </p:sp>
            <p:grpSp>
              <p:nvGrpSpPr>
                <p:cNvPr id="6" name="Group 5"/>
                <p:cNvGrpSpPr/>
                <p:nvPr/>
              </p:nvGrpSpPr>
              <p:grpSpPr>
                <a:xfrm>
                  <a:off x="805633" y="1391196"/>
                  <a:ext cx="11036300" cy="2015430"/>
                  <a:chOff x="805633" y="1391196"/>
                  <a:chExt cx="11036300" cy="2015430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1D393C29-38F5-344F-B2A3-5D4724D62D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13986" y="1504407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F0ACB0C3-B0CD-364F-8FBD-2E33863252E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42223" y="1504407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6296D70-2E9E-ED4A-B8D1-CB064B4BCB75}"/>
                      </a:ext>
                    </a:extLst>
                  </p:cNvPr>
                  <p:cNvSpPr txBox="1"/>
                  <p:nvPr/>
                </p:nvSpPr>
                <p:spPr>
                  <a:xfrm>
                    <a:off x="6413327" y="1391196"/>
                    <a:ext cx="2471841" cy="762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noAutofit/>
                  </a:bodyPr>
                  <a:lstStyle/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240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28</a:t>
                    </a:r>
                  </a:p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offices around the globe</a:t>
                    </a:r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2EE9C806-72C2-C244-9CC7-A870955FAE79}"/>
                      </a:ext>
                    </a:extLst>
                  </p:cNvPr>
                  <p:cNvSpPr txBox="1"/>
                  <p:nvPr/>
                </p:nvSpPr>
                <p:spPr>
                  <a:xfrm>
                    <a:off x="9257203" y="1391196"/>
                    <a:ext cx="2584729" cy="762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noAutofit/>
                  </a:bodyPr>
                  <a:lstStyle/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240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</a:p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satellites in orbit</a:t>
                    </a:r>
                  </a:p>
                </p:txBody>
              </p: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68CD3ED8-E8C7-2A4A-B1B0-E6C03C2AE281}"/>
                      </a:ext>
                    </a:extLst>
                  </p:cNvPr>
                  <p:cNvCxnSpPr/>
                  <p:nvPr/>
                </p:nvCxnSpPr>
                <p:spPr>
                  <a:xfrm>
                    <a:off x="805633" y="2410365"/>
                    <a:ext cx="11036300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7" name="TextBox 226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19DF304-85E8-8A46-9F83-ED171AC2D7BA}"/>
                      </a:ext>
                    </a:extLst>
                  </p:cNvPr>
                  <p:cNvSpPr txBox="1"/>
                  <p:nvPr/>
                </p:nvSpPr>
                <p:spPr>
                  <a:xfrm>
                    <a:off x="3534555" y="1448179"/>
                    <a:ext cx="2612754" cy="762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noAutofit/>
                  </a:bodyPr>
                  <a:lstStyle/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240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5,200+</a:t>
                    </a:r>
                  </a:p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employees</a:t>
                    </a:r>
                  </a:p>
                </p:txBody>
              </p: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FE07A13B-4F9F-B247-8E00-E082C0B7D2A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213986" y="2565692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ADCC5F72-5C48-C244-8483-3A37CCE6A93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42223" y="2565692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3DB5E492-2D4B-3148-A1E7-65CBA8E16E46}"/>
                      </a:ext>
                    </a:extLst>
                  </p:cNvPr>
                  <p:cNvSpPr txBox="1"/>
                  <p:nvPr/>
                </p:nvSpPr>
                <p:spPr>
                  <a:xfrm>
                    <a:off x="6187787" y="2644626"/>
                    <a:ext cx="2941167" cy="762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noAutofit/>
                  </a:bodyPr>
                  <a:lstStyle/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240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$1.6B</a:t>
                    </a:r>
                  </a:p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 annual sales*</a:t>
                    </a:r>
                  </a:p>
                </p:txBody>
              </p:sp>
              <p:sp>
                <p:nvSpPr>
                  <p:cNvPr id="231" name="TextBox 230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96123C80-8816-E14B-9190-B6C1BE95E3CC}"/>
                      </a:ext>
                    </a:extLst>
                  </p:cNvPr>
                  <p:cNvSpPr txBox="1"/>
                  <p:nvPr/>
                </p:nvSpPr>
                <p:spPr>
                  <a:xfrm>
                    <a:off x="9374707" y="2644626"/>
                    <a:ext cx="2467225" cy="76200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 anchor="t" anchorCtr="0">
                    <a:noAutofit/>
                  </a:bodyPr>
                  <a:lstStyle/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240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$3.0B</a:t>
                    </a:r>
                  </a:p>
                  <a:p>
                    <a:pPr algn="ctr" defTabSz="685800">
                      <a:lnSpc>
                        <a:spcPct val="80000"/>
                      </a:lnSpc>
                      <a:spcBef>
                        <a:spcPts val="450"/>
                      </a:spcBef>
                    </a:pPr>
                    <a:r>
                      <a:rPr lang="en-US" sz="160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broadband investment</a:t>
                    </a:r>
                  </a:p>
                </p:txBody>
              </p: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1D393C29-38F5-344F-B2A3-5D4724D62D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93416" y="2565692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xmlns:p15="http://schemas.microsoft.com/office/powerpoint/2012/main" xmlns:p14="http://schemas.microsoft.com/office/powerpoint/2010/main" xmlns="" id="{1D393C29-38F5-344F-B2A3-5D4724D62D5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293416" y="1504407"/>
                    <a:ext cx="0" cy="76200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1181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099EE43-0679-AB40-A040-004C4B78AB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5275" b="15275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4EDEBA-CF0F-5646-8CC2-1E8AAA500D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5248" b="15248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2D7C247-393D-564D-9740-C6C06DF0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339365"/>
            <a:ext cx="11444140" cy="1111610"/>
          </a:xfrm>
        </p:spPr>
        <p:txBody>
          <a:bodyPr/>
          <a:lstStyle/>
          <a:p>
            <a:r>
              <a:rPr lang="en-US" dirty="0"/>
              <a:t>Satellite </a:t>
            </a:r>
            <a:r>
              <a:rPr lang="en-US" dirty="0" smtClean="0"/>
              <a:t>Broadband Applications Powered </a:t>
            </a:r>
            <a:r>
              <a:rPr lang="en-US" dirty="0" smtClean="0">
                <a:solidFill>
                  <a:schemeClr val="tx1"/>
                </a:solidFill>
              </a:rPr>
              <a:t>By Entire </a:t>
            </a:r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-Band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F0AA989-5A0A-604A-9069-6DAAAB248C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400"/>
              <a:t>Unlimited home internet plans provide unlimited possibilities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DDA292-609F-EF46-ADB0-E6021EBBA7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1400"/>
              <a:t>Business internet and Wi-Fi</a:t>
            </a:r>
            <a:endParaRPr lang="en-US" sz="1400" strike="sngStrike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669B342-E005-9E44-852F-787F996441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en-US" sz="1400"/>
              <a:t>The best Wi-Fi in the sky gives every passenger freedom to stream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13570F-E6DC-D142-9563-81DED8EB0B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1400"/>
              <a:t>Stay productive and entertained while traveling</a:t>
            </a:r>
            <a:endParaRPr lang="en-US" sz="1400" strike="sngStrike">
              <a:solidFill>
                <a:srgbClr val="FF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5B1EB77-B9E8-DD46-BD9C-A72319A372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1400"/>
              <a:t>Fast, reliable internet for cruise ships, pleasure craft, and other vessels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6D313DA-CFE2-E449-8428-C92CBD12336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1400"/>
              <a:t>Connecting the unconnected to </a:t>
            </a:r>
            <a:br>
              <a:rPr lang="en-US" sz="1400"/>
            </a:br>
            <a:r>
              <a:rPr lang="en-US" sz="1400"/>
              <a:t>affordable high-speed internet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D56BB6E-0DC2-5B4F-8F90-078B057F175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t="8907" b="890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C199C2E-8CCF-ED43-B7AB-714673383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16333"/>
          <a:stretch>
            <a:fillRect/>
          </a:stretch>
        </p:blipFill>
        <p:spPr/>
      </p:pic>
      <p:pic>
        <p:nvPicPr>
          <p:cNvPr id="20" name="Picture Placeholder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A1E7699-E1EA-4347-928F-AB33E5978E4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16333" b="16333"/>
          <a:stretch>
            <a:fillRect/>
          </a:stretch>
        </p:blipFill>
        <p:spPr/>
      </p:pic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/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4BEF4F4-191A-6C40-B5BF-F441C613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5418" y="3869623"/>
            <a:ext cx="2097388" cy="18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24D6E9-DB31-A645-86EE-6D4C9E299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216" y="3853977"/>
            <a:ext cx="1962033" cy="18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99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8C831C7-835D-E94E-9318-0081E86A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Fast, 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en-US" dirty="0" smtClean="0"/>
              <a:t>eliable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 smtClean="0"/>
              <a:t>ecure </a:t>
            </a:r>
            <a:r>
              <a:rPr lang="en-US" dirty="0" smtClean="0">
                <a:solidFill>
                  <a:schemeClr val="tx1"/>
                </a:solidFill>
              </a:rPr>
              <a:t>Military C</a:t>
            </a:r>
            <a:r>
              <a:rPr lang="en-US" dirty="0" smtClean="0"/>
              <a:t>ommunications</a:t>
            </a:r>
            <a:endParaRPr lang="en-US" sz="1400" strike="sngStrike" dirty="0">
              <a:solidFill>
                <a:srgbClr val="00B05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3B282BA-BB42-8945-A72B-8F8C0B8839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2" y="3096418"/>
            <a:ext cx="4061363" cy="538676"/>
          </a:xfrm>
        </p:spPr>
        <p:txBody>
          <a:bodyPr lIns="182880" rIns="18288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“Anywhere, anytime” assured communications for the warfighter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0440866-7E2F-A149-A8E5-436A1DEE1F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1361" y="3096418"/>
            <a:ext cx="4061363" cy="538676"/>
          </a:xfrm>
        </p:spPr>
        <p:txBody>
          <a:bodyPr lIns="182880" rIns="18288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Life-saving, instant access to ISR video, maps, voice, data, and more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4F5856-B6F1-6749-B175-3AECCF0F3C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5621361"/>
            <a:ext cx="4061362" cy="538676"/>
          </a:xfrm>
          <a:solidFill>
            <a:schemeClr val="accent4"/>
          </a:solidFill>
        </p:spPr>
        <p:txBody>
          <a:bodyPr lIns="182880" rIns="18288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Satellite broadband for aircraft, ships, vehicles, and ground troops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6D4B734-30DE-744F-B9DE-912613B340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1361" y="5621361"/>
            <a:ext cx="4061363" cy="538676"/>
          </a:xfrm>
          <a:solidFill>
            <a:schemeClr val="accent5"/>
          </a:solidFill>
        </p:spPr>
        <p:txBody>
          <a:bodyPr lIns="182880" rIns="18288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Cybersecurity to protect classified information and prevent cyber attacks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DF685F8B-DE62-4946-BDFE-1E1BC83ED7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22722" y="5621361"/>
            <a:ext cx="4066641" cy="538676"/>
          </a:xfrm>
          <a:solidFill>
            <a:schemeClr val="accent6"/>
          </a:solidFill>
        </p:spPr>
        <p:txBody>
          <a:bodyPr lIns="182880" rIns="18288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Wireless and radio for short-range and “fighter jet” communications (Link 16)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D7C3654-9286-7548-A882-8372B92119D0}"/>
              </a:ext>
            </a:extLst>
          </p:cNvPr>
          <p:cNvSpPr txBox="1"/>
          <p:nvPr/>
        </p:nvSpPr>
        <p:spPr>
          <a:xfrm>
            <a:off x="8130637" y="3096418"/>
            <a:ext cx="4061363" cy="538676"/>
          </a:xfrm>
          <a:prstGeom prst="rect">
            <a:avLst/>
          </a:prstGeom>
          <a:solidFill>
            <a:schemeClr val="accent3"/>
          </a:solidFill>
        </p:spPr>
        <p:txBody>
          <a:bodyPr vert="horz" lIns="182880" tIns="0" rIns="182880" bIns="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Tx/>
              <a:buFont typeface="Arial" panose="020B0604020202020204" pitchFamily="34" charset="0"/>
              <a:buChar char="–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2"/>
                </a:solidFill>
              </a:rPr>
              <a:t>Bold innovation and game-changing technology to transform missions</a:t>
            </a:r>
          </a:p>
        </p:txBody>
      </p:sp>
      <p:pic>
        <p:nvPicPr>
          <p:cNvPr id="20" name="Picture Placeholder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8AA0A91-1C30-A94C-9D4D-521B158B0D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9" b="14669"/>
          <a:stretch>
            <a:fillRect/>
          </a:stretch>
        </p:blipFill>
        <p:spPr>
          <a:xfrm>
            <a:off x="-1588" y="1066800"/>
            <a:ext cx="4054476" cy="2030413"/>
          </a:xfrm>
        </p:spPr>
      </p:pic>
      <p:pic>
        <p:nvPicPr>
          <p:cNvPr id="22" name="Picture Placeholder 1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3A1445-1ED3-404C-B70C-7CE7BA1113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14" b="14814"/>
          <a:stretch>
            <a:fillRect/>
          </a:stretch>
        </p:blipFill>
        <p:spPr>
          <a:xfrm>
            <a:off x="4052888" y="1066800"/>
            <a:ext cx="4076168" cy="2028825"/>
          </a:xfrm>
        </p:spPr>
      </p:pic>
      <p:sp>
        <p:nvSpPr>
          <p:cNvPr id="31" name="Text Placeholder 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85D8BD0-7F14-2B4C-B448-7207B53B2B0C}"/>
              </a:ext>
            </a:extLst>
          </p:cNvPr>
          <p:cNvSpPr txBox="1"/>
          <p:nvPr/>
        </p:nvSpPr>
        <p:spPr>
          <a:xfrm>
            <a:off x="8130636" y="1066007"/>
            <a:ext cx="4061363" cy="2029618"/>
          </a:xfrm>
          <a:prstGeom prst="rect">
            <a:avLst/>
          </a:prstGeom>
          <a:solidFill>
            <a:schemeClr val="tx2"/>
          </a:solidFill>
        </p:spPr>
        <p:txBody>
          <a:bodyPr vert="horz" lIns="182880" tIns="0" rIns="182880" bIns="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Verdana" panose="020B060403050404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Tx/>
              <a:buFont typeface="Arial" panose="020B0604020202020204" pitchFamily="34" charset="0"/>
              <a:buChar char="–"/>
              <a:defRPr lang="en-US" sz="16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666666"/>
              </a:buClr>
              <a:buFont typeface="Wingdings" panose="05000000000000000000" pitchFamily="2" charset="2"/>
              <a:buChar char="§"/>
              <a:defRPr lang="en-US" sz="1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lang="en-US" sz="11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/>
              <a:t>#1 Communications Provider </a:t>
            </a:r>
            <a:br>
              <a:rPr lang="en-US" b="1"/>
            </a:br>
            <a:r>
              <a:rPr lang="en-US" b="1"/>
              <a:t>to US Dept of Defense</a:t>
            </a:r>
          </a:p>
          <a:p>
            <a:pPr>
              <a:lnSpc>
                <a:spcPct val="100000"/>
              </a:lnSpc>
            </a:pPr>
            <a:r>
              <a:rPr lang="en-US" sz="1200"/>
              <a:t>— Frost &amp; Sullivan, 2016</a:t>
            </a:r>
          </a:p>
          <a:p>
            <a:pPr>
              <a:lnSpc>
                <a:spcPct val="100000"/>
              </a:lnSpc>
            </a:pPr>
            <a:endParaRPr lang="en-US" sz="1200"/>
          </a:p>
          <a:p>
            <a:pPr>
              <a:lnSpc>
                <a:spcPct val="100000"/>
              </a:lnSpc>
            </a:pPr>
            <a:r>
              <a:rPr lang="en-US" b="1"/>
              <a:t>Fastest-Growing Defense Contractor</a:t>
            </a:r>
          </a:p>
          <a:p>
            <a:pPr>
              <a:lnSpc>
                <a:spcPct val="100000"/>
              </a:lnSpc>
            </a:pPr>
            <a:r>
              <a:rPr lang="en-US" sz="1200"/>
              <a:t>— Defense News Top 100, 2015, Organic Growth</a:t>
            </a:r>
          </a:p>
        </p:txBody>
      </p:sp>
      <p:pic>
        <p:nvPicPr>
          <p:cNvPr id="32" name="Picture Placeholder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68DB7EF-25C4-A845-BB39-78BCED8BC4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640"/>
          <a:stretch>
            <a:fillRect/>
          </a:stretch>
        </p:blipFill>
        <p:spPr>
          <a:xfrm>
            <a:off x="0" y="3635375"/>
            <a:ext cx="4068763" cy="1985963"/>
          </a:xfrm>
        </p:spPr>
      </p:pic>
      <p:pic>
        <p:nvPicPr>
          <p:cNvPr id="34" name="Picture Placeholder 17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C499072-AB93-FE4C-85BD-80F426788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31274"/>
          <a:stretch>
            <a:fillRect/>
          </a:stretch>
        </p:blipFill>
        <p:spPr>
          <a:xfrm>
            <a:off x="4052888" y="3635375"/>
            <a:ext cx="4093624" cy="1985963"/>
          </a:xfrm>
        </p:spPr>
      </p:pic>
      <p:pic>
        <p:nvPicPr>
          <p:cNvPr id="37" name="Picture Placeholder 18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307A12C6-9D73-6345-8AF7-CB250A40B24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69" b="22797"/>
          <a:stretch>
            <a:fillRect/>
          </a:stretch>
        </p:blipFill>
        <p:spPr>
          <a:xfrm>
            <a:off x="8129588" y="3635375"/>
            <a:ext cx="4059237" cy="1985963"/>
          </a:xfrm>
        </p:spPr>
      </p:pic>
    </p:spTree>
    <p:extLst>
      <p:ext uri="{BB962C8B-B14F-4D97-AF65-F5344CB8AC3E}">
        <p14:creationId xmlns:p14="http://schemas.microsoft.com/office/powerpoint/2010/main" val="248388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460D417-D2B9-1F45-8BEB-082DAC8B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48856"/>
            <a:ext cx="10184610" cy="792037"/>
          </a:xfrm>
        </p:spPr>
        <p:txBody>
          <a:bodyPr/>
          <a:lstStyle/>
          <a:p>
            <a:r>
              <a:rPr lang="en-US" dirty="0" smtClean="0"/>
              <a:t>Coverage </a:t>
            </a:r>
            <a:r>
              <a:rPr lang="en-US" dirty="0"/>
              <a:t>Evolution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Entire </a:t>
            </a:r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-Band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128" y="1402196"/>
            <a:ext cx="6191590" cy="3885795"/>
            <a:chOff x="373891" y="1574691"/>
            <a:chExt cx="5411782" cy="32870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D4C2C136-676D-CF44-9F84-61C256055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891" y="1890063"/>
              <a:ext cx="5411782" cy="297164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EDEF9F1C-2BBD-9C42-A854-0C5139F431AF}"/>
                </a:ext>
              </a:extLst>
            </p:cNvPr>
            <p:cNvSpPr txBox="1"/>
            <p:nvPr/>
          </p:nvSpPr>
          <p:spPr>
            <a:xfrm>
              <a:off x="2460448" y="1574691"/>
              <a:ext cx="1631092" cy="22970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>
                  <a:solidFill>
                    <a:schemeClr val="tx2"/>
                  </a:solidFill>
                </a:rPr>
                <a:t>ViaSat-1 &amp; 2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AC69EFE-313E-D944-8CB3-9C3BFB5E9F0E}"/>
              </a:ext>
            </a:extLst>
          </p:cNvPr>
          <p:cNvSpPr/>
          <p:nvPr/>
        </p:nvSpPr>
        <p:spPr>
          <a:xfrm>
            <a:off x="7467601" y="6437870"/>
            <a:ext cx="2471351" cy="296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95802" y="1402196"/>
            <a:ext cx="5188101" cy="4138158"/>
            <a:chOff x="6008976" y="1221676"/>
            <a:chExt cx="5658733" cy="49803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5948A32-4A35-9142-B9F4-C0F7F065641C}"/>
                </a:ext>
              </a:extLst>
            </p:cNvPr>
            <p:cNvSpPr txBox="1"/>
            <p:nvPr/>
          </p:nvSpPr>
          <p:spPr>
            <a:xfrm>
              <a:off x="8394051" y="1221676"/>
              <a:ext cx="1309816" cy="57824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</a:pPr>
              <a:r>
                <a:rPr lang="en-US">
                  <a:solidFill>
                    <a:schemeClr val="tx2"/>
                  </a:solidFill>
                </a:rPr>
                <a:t>ViaSat-3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4D6E179-FCAB-8743-B883-64AC729CF365}"/>
                </a:ext>
              </a:extLst>
            </p:cNvPr>
            <p:cNvGrpSpPr/>
            <p:nvPr/>
          </p:nvGrpSpPr>
          <p:grpSpPr>
            <a:xfrm>
              <a:off x="6008976" y="1526001"/>
              <a:ext cx="5658733" cy="4676027"/>
              <a:chOff x="5304907" y="1720967"/>
              <a:chExt cx="6241123" cy="526949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3B3DBA7-A523-2841-936D-E4AFE14D9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4907" y="2166913"/>
                <a:ext cx="6241123" cy="4823545"/>
              </a:xfrm>
              <a:prstGeom prst="rect">
                <a:avLst/>
              </a:prstGeom>
            </p:spPr>
          </p:pic>
          <p:sp>
            <p:nvSpPr>
              <p:cNvPr id="10" name="Triangle 2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03FBEEC-976C-2445-B0C8-38F677875A66}"/>
                  </a:ext>
                </a:extLst>
              </p:cNvPr>
              <p:cNvSpPr/>
              <p:nvPr/>
            </p:nvSpPr>
            <p:spPr>
              <a:xfrm>
                <a:off x="5618756" y="2426203"/>
                <a:ext cx="1827530" cy="1221434"/>
              </a:xfrm>
              <a:custGeom>
                <a:avLst/>
                <a:gdLst>
                  <a:gd name="connsiteX0" fmla="*/ 0 w 1868899"/>
                  <a:gd name="connsiteY0" fmla="*/ 1249083 h 1249083"/>
                  <a:gd name="connsiteX1" fmla="*/ 934450 w 1868899"/>
                  <a:gd name="connsiteY1" fmla="*/ 0 h 1249083"/>
                  <a:gd name="connsiteX2" fmla="*/ 1868899 w 1868899"/>
                  <a:gd name="connsiteY2" fmla="*/ 1249083 h 1249083"/>
                  <a:gd name="connsiteX3" fmla="*/ 973520 w 1868899"/>
                  <a:gd name="connsiteY3" fmla="*/ 973045 h 1249083"/>
                  <a:gd name="connsiteX4" fmla="*/ 0 w 1868899"/>
                  <a:gd name="connsiteY4" fmla="*/ 1249083 h 124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899" h="1249083">
                    <a:moveTo>
                      <a:pt x="0" y="1249083"/>
                    </a:moveTo>
                    <a:lnTo>
                      <a:pt x="934450" y="0"/>
                    </a:lnTo>
                    <a:lnTo>
                      <a:pt x="1868899" y="1249083"/>
                    </a:lnTo>
                    <a:cubicBezTo>
                      <a:pt x="1778044" y="1138207"/>
                      <a:pt x="1675528" y="985745"/>
                      <a:pt x="973520" y="973045"/>
                    </a:cubicBezTo>
                    <a:cubicBezTo>
                      <a:pt x="271512" y="960345"/>
                      <a:pt x="102820" y="1147732"/>
                      <a:pt x="0" y="1249083"/>
                    </a:cubicBez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Triangle 2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3BA5DA06-8A89-3641-82B8-7C187F22D20C}"/>
                  </a:ext>
                </a:extLst>
              </p:cNvPr>
              <p:cNvSpPr/>
              <p:nvPr/>
            </p:nvSpPr>
            <p:spPr>
              <a:xfrm>
                <a:off x="7495685" y="2426203"/>
                <a:ext cx="1827530" cy="1221434"/>
              </a:xfrm>
              <a:custGeom>
                <a:avLst/>
                <a:gdLst>
                  <a:gd name="connsiteX0" fmla="*/ 0 w 1868899"/>
                  <a:gd name="connsiteY0" fmla="*/ 1249083 h 1249083"/>
                  <a:gd name="connsiteX1" fmla="*/ 934450 w 1868899"/>
                  <a:gd name="connsiteY1" fmla="*/ 0 h 1249083"/>
                  <a:gd name="connsiteX2" fmla="*/ 1868899 w 1868899"/>
                  <a:gd name="connsiteY2" fmla="*/ 1249083 h 1249083"/>
                  <a:gd name="connsiteX3" fmla="*/ 973520 w 1868899"/>
                  <a:gd name="connsiteY3" fmla="*/ 973045 h 1249083"/>
                  <a:gd name="connsiteX4" fmla="*/ 0 w 1868899"/>
                  <a:gd name="connsiteY4" fmla="*/ 1249083 h 124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899" h="1249083">
                    <a:moveTo>
                      <a:pt x="0" y="1249083"/>
                    </a:moveTo>
                    <a:lnTo>
                      <a:pt x="934450" y="0"/>
                    </a:lnTo>
                    <a:lnTo>
                      <a:pt x="1868899" y="1249083"/>
                    </a:lnTo>
                    <a:cubicBezTo>
                      <a:pt x="1778044" y="1138207"/>
                      <a:pt x="1675528" y="985745"/>
                      <a:pt x="973520" y="973045"/>
                    </a:cubicBezTo>
                    <a:cubicBezTo>
                      <a:pt x="271512" y="960345"/>
                      <a:pt x="102820" y="1147732"/>
                      <a:pt x="0" y="1249083"/>
                    </a:cubicBez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2" name="Triangle 2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EBB3DE0C-7162-6C46-ACE8-164246C4BC4B}"/>
                  </a:ext>
                </a:extLst>
              </p:cNvPr>
              <p:cNvSpPr/>
              <p:nvPr/>
            </p:nvSpPr>
            <p:spPr>
              <a:xfrm>
                <a:off x="9380669" y="2426203"/>
                <a:ext cx="1827530" cy="1221434"/>
              </a:xfrm>
              <a:custGeom>
                <a:avLst/>
                <a:gdLst>
                  <a:gd name="connsiteX0" fmla="*/ 0 w 1868899"/>
                  <a:gd name="connsiteY0" fmla="*/ 1249083 h 1249083"/>
                  <a:gd name="connsiteX1" fmla="*/ 934450 w 1868899"/>
                  <a:gd name="connsiteY1" fmla="*/ 0 h 1249083"/>
                  <a:gd name="connsiteX2" fmla="*/ 1868899 w 1868899"/>
                  <a:gd name="connsiteY2" fmla="*/ 1249083 h 1249083"/>
                  <a:gd name="connsiteX3" fmla="*/ 973520 w 1868899"/>
                  <a:gd name="connsiteY3" fmla="*/ 973045 h 1249083"/>
                  <a:gd name="connsiteX4" fmla="*/ 0 w 1868899"/>
                  <a:gd name="connsiteY4" fmla="*/ 1249083 h 124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8899" h="1249083">
                    <a:moveTo>
                      <a:pt x="0" y="1249083"/>
                    </a:moveTo>
                    <a:lnTo>
                      <a:pt x="934450" y="0"/>
                    </a:lnTo>
                    <a:lnTo>
                      <a:pt x="1868899" y="1249083"/>
                    </a:lnTo>
                    <a:cubicBezTo>
                      <a:pt x="1778044" y="1138207"/>
                      <a:pt x="1675528" y="985745"/>
                      <a:pt x="973520" y="973045"/>
                    </a:cubicBezTo>
                    <a:cubicBezTo>
                      <a:pt x="271512" y="960345"/>
                      <a:pt x="102820" y="1147732"/>
                      <a:pt x="0" y="1249083"/>
                    </a:cubicBezTo>
                    <a:close/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b="1">
                  <a:solidFill>
                    <a:schemeClr val="bg1"/>
                  </a:solidFill>
                  <a:latin typeface="+mj-lt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D49498D-86ED-9246-847B-F83FAB58D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3088" y="1720967"/>
                <a:ext cx="857034" cy="857034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F19FEB14-C803-0A4B-A24E-F562632A8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4353" y="1720967"/>
                <a:ext cx="857034" cy="85703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6535C30C-226B-4E4E-95D0-279D31990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65618" y="1720967"/>
                <a:ext cx="857034" cy="8570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7989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A09ED4D-6574-674A-B170-759DF1ED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3" y="1082994"/>
            <a:ext cx="11204498" cy="8001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Spectrum is Key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41A9247C-0408-4447-B06A-9496F7AC70C2}"/>
              </a:ext>
            </a:extLst>
          </p:cNvPr>
          <p:cNvSpPr txBox="1"/>
          <p:nvPr/>
        </p:nvSpPr>
        <p:spPr>
          <a:xfrm>
            <a:off x="7669229" y="5250652"/>
            <a:ext cx="2335078" cy="762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2000">
                <a:solidFill>
                  <a:srgbClr val="009FE3"/>
                </a:solidFill>
                <a:latin typeface="Arial"/>
              </a:rPr>
              <a:t>29.5 GHz</a:t>
            </a:r>
            <a:endParaRPr lang="en-US" sz="1600">
              <a:solidFill>
                <a:prstClr val="white"/>
              </a:solidFill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1600">
                <a:solidFill>
                  <a:srgbClr val="202E39"/>
                </a:solidFill>
                <a:latin typeface="Arial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21C9E7F2-0260-3D44-9321-344B215A01BF}"/>
              </a:ext>
            </a:extLst>
          </p:cNvPr>
          <p:cNvSpPr txBox="1"/>
          <p:nvPr/>
        </p:nvSpPr>
        <p:spPr>
          <a:xfrm>
            <a:off x="857886" y="5187820"/>
            <a:ext cx="2335078" cy="762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2000" dirty="0">
                <a:solidFill>
                  <a:srgbClr val="009FE3"/>
                </a:solidFill>
                <a:latin typeface="Arial"/>
              </a:rPr>
              <a:t>27.5 GHz</a:t>
            </a:r>
            <a:endParaRPr lang="en-US" sz="1600" dirty="0">
              <a:solidFill>
                <a:prstClr val="white"/>
              </a:solidFill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1600" dirty="0">
                <a:solidFill>
                  <a:srgbClr val="202E39"/>
                </a:solidFill>
                <a:latin typeface="Arial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E6E5BD2F-AF75-6643-9F6B-3B54FDC1E314}"/>
              </a:ext>
            </a:extLst>
          </p:cNvPr>
          <p:cNvSpPr txBox="1"/>
          <p:nvPr/>
        </p:nvSpPr>
        <p:spPr>
          <a:xfrm>
            <a:off x="2562239" y="3187412"/>
            <a:ext cx="7475685" cy="53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2.5GHz of </a:t>
            </a:r>
            <a:r>
              <a:rPr lang="en-US" sz="1600" dirty="0" err="1"/>
              <a:t>Ka</a:t>
            </a:r>
            <a:r>
              <a:rPr lang="en-US" sz="1600" dirty="0"/>
              <a:t>-Band spectrum used today to deliver satellite broadband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BB8F7F2-8FBD-1549-BC62-4858CB171F77}"/>
              </a:ext>
            </a:extLst>
          </p:cNvPr>
          <p:cNvCxnSpPr/>
          <p:nvPr/>
        </p:nvCxnSpPr>
        <p:spPr>
          <a:xfrm flipH="1">
            <a:off x="1575696" y="3351934"/>
            <a:ext cx="986543" cy="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8C50E6F-C4E0-9243-B032-4762165ED726}"/>
              </a:ext>
            </a:extLst>
          </p:cNvPr>
          <p:cNvCxnSpPr/>
          <p:nvPr/>
        </p:nvCxnSpPr>
        <p:spPr>
          <a:xfrm>
            <a:off x="9182100" y="3351934"/>
            <a:ext cx="1219750" cy="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857886" y="3825210"/>
            <a:ext cx="10111856" cy="1332319"/>
            <a:chOff x="1494891" y="4692602"/>
            <a:chExt cx="8697980" cy="84314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2E19427-0517-F740-A43D-33209A43134B}"/>
                </a:ext>
              </a:extLst>
            </p:cNvPr>
            <p:cNvCxnSpPr/>
            <p:nvPr/>
          </p:nvCxnSpPr>
          <p:spPr>
            <a:xfrm flipH="1">
              <a:off x="8469292" y="4773742"/>
              <a:ext cx="0" cy="76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88A5BC5-050E-8B4D-932C-6BF7D84E8A1F}"/>
                </a:ext>
              </a:extLst>
            </p:cNvPr>
            <p:cNvCxnSpPr/>
            <p:nvPr/>
          </p:nvCxnSpPr>
          <p:spPr>
            <a:xfrm flipH="1">
              <a:off x="9719235" y="4773742"/>
              <a:ext cx="0" cy="7620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494891" y="4692602"/>
              <a:ext cx="8697980" cy="762000"/>
              <a:chOff x="1494891" y="4692602"/>
              <a:chExt cx="8697980" cy="762000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D5361C23-EA85-BA4C-8CAA-3D2A89F09FBE}"/>
                  </a:ext>
                </a:extLst>
              </p:cNvPr>
              <p:cNvSpPr txBox="1"/>
              <p:nvPr/>
            </p:nvSpPr>
            <p:spPr>
              <a:xfrm>
                <a:off x="4123273" y="4692602"/>
                <a:ext cx="2335078" cy="762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noAutofit/>
              </a:bodyPr>
              <a:lstStyle/>
              <a:p>
                <a:pPr algn="ctr" defTabSz="685800">
                  <a:lnSpc>
                    <a:spcPct val="80000"/>
                  </a:lnSpc>
                  <a:spcBef>
                    <a:spcPts val="450"/>
                  </a:spcBef>
                </a:pPr>
                <a:r>
                  <a:rPr lang="en-US" sz="3600">
                    <a:solidFill>
                      <a:srgbClr val="009FE3"/>
                    </a:solidFill>
                    <a:latin typeface="Arial"/>
                  </a:rPr>
                  <a:t>28 GHz</a:t>
                </a:r>
                <a:endParaRPr lang="en-US" sz="2800">
                  <a:solidFill>
                    <a:prstClr val="white"/>
                  </a:solidFill>
                  <a:latin typeface="Arial"/>
                </a:endParaRPr>
              </a:p>
              <a:p>
                <a:pPr algn="ctr" defTabSz="685800">
                  <a:lnSpc>
                    <a:spcPct val="80000"/>
                  </a:lnSpc>
                  <a:spcBef>
                    <a:spcPts val="450"/>
                  </a:spcBef>
                </a:pPr>
                <a:r>
                  <a:rPr lang="en-US" sz="1600">
                    <a:solidFill>
                      <a:srgbClr val="202E39"/>
                    </a:solidFill>
                    <a:latin typeface="Arial"/>
                  </a:rPr>
                  <a:t> </a:t>
                </a:r>
                <a:endParaRPr lang="en-US" sz="1400">
                  <a:solidFill>
                    <a:srgbClr val="202E39"/>
                  </a:solidFill>
                  <a:latin typeface="Arial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93625EF-F0A4-4C42-B0E4-69FE6AE108C8}"/>
                  </a:ext>
                </a:extLst>
              </p:cNvPr>
              <p:cNvCxnSpPr/>
              <p:nvPr/>
            </p:nvCxnSpPr>
            <p:spPr>
              <a:xfrm>
                <a:off x="1494891" y="5154778"/>
                <a:ext cx="8697980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A74B5CEB-20DD-4A46-9B22-153F7BFEC0F5}"/>
                  </a:ext>
                </a:extLst>
              </p:cNvPr>
              <p:cNvCxnSpPr/>
              <p:nvPr/>
            </p:nvCxnSpPr>
            <p:spPr>
              <a:xfrm flipH="1">
                <a:off x="2112332" y="4692602"/>
                <a:ext cx="0" cy="76200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:p15="http://schemas.microsoft.com/office/powerpoint/2012/main" xmlns:p14="http://schemas.microsoft.com/office/powerpoint/2010/main" xmlns="" id="{7B4FE989-FFF2-9841-A1A1-FCE9B36BA2B0}"/>
                  </a:ext>
                </a:extLst>
              </p:cNvPr>
              <p:cNvSpPr/>
              <p:nvPr/>
            </p:nvSpPr>
            <p:spPr>
              <a:xfrm>
                <a:off x="1987329" y="5035074"/>
                <a:ext cx="250005" cy="2393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58B4A85E-B5B6-A244-8DAA-96EA15E8D586}"/>
                </a:ext>
              </a:extLst>
            </p:cNvPr>
            <p:cNvSpPr/>
            <p:nvPr/>
          </p:nvSpPr>
          <p:spPr>
            <a:xfrm>
              <a:off x="8345646" y="5038103"/>
              <a:ext cx="250005" cy="239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A539EC62-935E-0542-A102-F975B57D1382}"/>
                </a:ext>
              </a:extLst>
            </p:cNvPr>
            <p:cNvSpPr/>
            <p:nvPr/>
          </p:nvSpPr>
          <p:spPr>
            <a:xfrm>
              <a:off x="9594232" y="5035074"/>
              <a:ext cx="250005" cy="2393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56947105-9A13-974B-9835-EEFB08B17188}"/>
              </a:ext>
            </a:extLst>
          </p:cNvPr>
          <p:cNvSpPr txBox="1"/>
          <p:nvPr/>
        </p:nvSpPr>
        <p:spPr>
          <a:xfrm>
            <a:off x="9015040" y="5237723"/>
            <a:ext cx="2335078" cy="762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2000">
                <a:solidFill>
                  <a:srgbClr val="009FE3"/>
                </a:solidFill>
                <a:latin typeface="Arial"/>
              </a:rPr>
              <a:t>30 GHz</a:t>
            </a:r>
            <a:endParaRPr lang="en-US" sz="1600">
              <a:solidFill>
                <a:prstClr val="white"/>
              </a:solidFill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450"/>
              </a:spcBef>
            </a:pPr>
            <a:r>
              <a:rPr lang="en-US" sz="1600">
                <a:solidFill>
                  <a:srgbClr val="202E39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20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FA9E37D9-425F-0443-90CD-86F0C28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28" y="468313"/>
            <a:ext cx="11462408" cy="8001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-Band </a:t>
            </a:r>
            <a:r>
              <a:rPr lang="en-US" dirty="0">
                <a:solidFill>
                  <a:schemeClr val="tx1"/>
                </a:solidFill>
              </a:rPr>
              <a:t>Broadband Satellite Evolution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129F128-3F1B-F248-B618-FA6AF9A1B819}"/>
              </a:ext>
            </a:extLst>
          </p:cNvPr>
          <p:cNvSpPr/>
          <p:nvPr/>
        </p:nvSpPr>
        <p:spPr>
          <a:xfrm>
            <a:off x="7467600" y="6405564"/>
            <a:ext cx="2446638" cy="328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7359EEF-9D9F-C94E-A59B-465E7B1E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3469" y="1102483"/>
            <a:ext cx="8315325" cy="513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6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8EAE2575-3805-6B42-9FE8-12B4D651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22" y="653174"/>
            <a:ext cx="11668027" cy="8001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-Band </a:t>
            </a:r>
            <a:r>
              <a:rPr lang="en-US" dirty="0"/>
              <a:t>Gateway and Capacity Evolution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7D1FBCCC-4687-C343-B221-13CE55970445}"/>
              </a:ext>
            </a:extLst>
          </p:cNvPr>
          <p:cNvGrpSpPr/>
          <p:nvPr/>
        </p:nvGrpSpPr>
        <p:grpSpPr>
          <a:xfrm>
            <a:off x="727722" y="1489651"/>
            <a:ext cx="3191134" cy="3140090"/>
            <a:chOff x="325438" y="1773238"/>
            <a:chExt cx="2057400" cy="1946163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379E010F-D88D-C446-9C34-BCB56F9F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188" y="1983745"/>
              <a:ext cx="1446758" cy="107115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2FD09095-34ED-5C45-958E-D90FEE51F58E}"/>
                </a:ext>
              </a:extLst>
            </p:cNvPr>
            <p:cNvSpPr txBox="1"/>
            <p:nvPr/>
          </p:nvSpPr>
          <p:spPr>
            <a:xfrm>
              <a:off x="496888" y="3156678"/>
              <a:ext cx="1885950" cy="5627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At least 140 Gbit/s of total capacity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17 sites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7.3 m antennas 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Mostly located outside urban areas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47585E19-7A22-6A4B-9062-239C1CE6D444}"/>
                </a:ext>
              </a:extLst>
            </p:cNvPr>
            <p:cNvSpPr txBox="1"/>
            <p:nvPr/>
          </p:nvSpPr>
          <p:spPr>
            <a:xfrm>
              <a:off x="325438" y="1773238"/>
              <a:ext cx="2057400" cy="258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75"/>
                </a:spcBef>
                <a:buClr>
                  <a:srgbClr val="309EDC"/>
                </a:buClr>
                <a:buSzTx/>
                <a:defRPr/>
              </a:pPr>
              <a:r>
                <a:rPr lang="en-AU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charset="0"/>
                </a:rPr>
                <a:t>ViaSat-1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01279E31-FD3B-0440-B1D0-5F0ADF9D1D5B}"/>
              </a:ext>
            </a:extLst>
          </p:cNvPr>
          <p:cNvGrpSpPr/>
          <p:nvPr/>
        </p:nvGrpSpPr>
        <p:grpSpPr>
          <a:xfrm>
            <a:off x="4176938" y="1495452"/>
            <a:ext cx="3537516" cy="2914345"/>
            <a:chOff x="3268663" y="1773238"/>
            <a:chExt cx="2243137" cy="224502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F20D795E-92A7-394C-B8C0-EB175585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6675" y="2030413"/>
              <a:ext cx="747780" cy="90438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6F39005-50C3-9A49-860D-D5C9E4BD2E68}"/>
                </a:ext>
              </a:extLst>
            </p:cNvPr>
            <p:cNvSpPr txBox="1"/>
            <p:nvPr/>
          </p:nvSpPr>
          <p:spPr>
            <a:xfrm>
              <a:off x="3268663" y="1773238"/>
              <a:ext cx="2057400" cy="258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75"/>
                </a:spcBef>
                <a:buClr>
                  <a:srgbClr val="309EDC"/>
                </a:buClr>
                <a:buSzTx/>
                <a:defRPr/>
              </a:pPr>
              <a:r>
                <a:rPr lang="en-AU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charset="0"/>
                </a:rPr>
                <a:t>ViaSat-2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932CF801-255A-6B49-8C68-337AC5D64042}"/>
                </a:ext>
              </a:extLst>
            </p:cNvPr>
            <p:cNvSpPr txBox="1"/>
            <p:nvPr/>
          </p:nvSpPr>
          <p:spPr>
            <a:xfrm>
              <a:off x="3340100" y="3176588"/>
              <a:ext cx="2171700" cy="841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Max potential capacity of approx. 260 Gbit/s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More than 40 sites 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4.1 m antennas</a:t>
              </a:r>
            </a:p>
            <a:p>
              <a:pPr marL="126206" indent="-126206">
                <a:spcBef>
                  <a:spcPts val="225"/>
                </a:spcBef>
                <a:buClr>
                  <a:srgbClr val="309EDC"/>
                </a:buClr>
                <a:buSzTx/>
                <a:buFont typeface="Lucida Grande" charset="0"/>
                <a:buChar char="»"/>
                <a:defRPr/>
              </a:pPr>
              <a:r>
                <a:rPr lang="en-AU" sz="1200">
                  <a:latin typeface="Arial"/>
                  <a:ea typeface="ＭＳ Ｐゴシック" charset="0"/>
                </a:rPr>
                <a:t>Many located in urban/suburban areas to access cost-effective</a:t>
              </a:r>
              <a:r>
                <a:rPr lang="en-AU" sz="1200">
                  <a:solidFill>
                    <a:srgbClr val="FF0000"/>
                  </a:solidFill>
                  <a:latin typeface="Arial"/>
                  <a:ea typeface="ＭＳ Ｐゴシック" charset="0"/>
                </a:rPr>
                <a:t> </a:t>
              </a:r>
              <a:r>
                <a:rPr lang="en-AU" sz="1200" err="1">
                  <a:latin typeface="Arial"/>
                  <a:ea typeface="ＭＳ Ｐゴシック" charset="0"/>
                </a:rPr>
                <a:t>fiber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BB8CAF80-7F6C-3B4E-963D-5F736715BFBD}"/>
              </a:ext>
            </a:extLst>
          </p:cNvPr>
          <p:cNvGrpSpPr/>
          <p:nvPr/>
        </p:nvGrpSpPr>
        <p:grpSpPr>
          <a:xfrm>
            <a:off x="8235493" y="1659336"/>
            <a:ext cx="3102214" cy="2275295"/>
            <a:chOff x="6084888" y="1695450"/>
            <a:chExt cx="3102214" cy="2275295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8F5C52CA-F14E-B54B-8F35-8E2BEE78F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9063" y="2878138"/>
              <a:ext cx="2718039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68275" indent="-168275">
                <a:spcBef>
                  <a:spcPct val="20000"/>
                </a:spcBef>
                <a:buClr>
                  <a:srgbClr val="309EDC"/>
                </a:buClr>
                <a:buSzTx/>
                <a:buFont typeface="Lucida Grande" panose="020B0600040502020204" pitchFamily="34" charset="0"/>
                <a:buChar char="»"/>
                <a:defRPr sz="2400">
                  <a:solidFill>
                    <a:srgbClr val="595A5A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Tx/>
                <a:buFont typeface="Arial" panose="020B0604020202020204" pitchFamily="34" charset="0"/>
                <a:buChar char="›"/>
                <a:defRPr sz="2000">
                  <a:solidFill>
                    <a:srgbClr val="595959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spcBef>
                  <a:spcPct val="20000"/>
                </a:spcBef>
                <a:buSzTx/>
                <a:buFont typeface="Lucida Grande" panose="020B0600040502020204" pitchFamily="34" charset="0"/>
                <a:buChar char="›"/>
                <a:defRPr>
                  <a:solidFill>
                    <a:srgbClr val="309EDC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Tx/>
                <a:buFont typeface="Wingdings" panose="05000000000000000000" pitchFamily="2" charset="2"/>
                <a:buChar char="§"/>
                <a:defRPr sz="1600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Tx/>
                <a:buFont typeface="Arial" panose="020B0604020202020204" pitchFamily="34" charset="0"/>
                <a:buChar char="‒"/>
                <a:defRPr sz="1600" i="1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‒"/>
                <a:defRPr sz="1600" i="1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‒"/>
                <a:defRPr sz="1600" i="1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‒"/>
                <a:defRPr sz="1600" i="1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Font typeface="Arial" panose="020B0604020202020204" pitchFamily="34" charset="0"/>
                <a:buChar char="‒"/>
                <a:defRPr sz="1600" i="1">
                  <a:solidFill>
                    <a:srgbClr val="595959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ts val="225"/>
                </a:spcBef>
                <a:buSzTx/>
              </a:pPr>
              <a:r>
                <a:rPr lang="en-AU" altLang="en-US" sz="1200">
                  <a:solidFill>
                    <a:schemeClr val="tx1"/>
                  </a:solidFill>
                  <a:cs typeface="ヒラギノ角ゴ Pro W3" panose="020B0300000000000000" pitchFamily="34" charset="-128"/>
                </a:rPr>
                <a:t>1+ Tbps capacity</a:t>
              </a:r>
            </a:p>
            <a:p>
              <a:pPr>
                <a:spcBef>
                  <a:spcPts val="225"/>
                </a:spcBef>
                <a:buSzTx/>
              </a:pPr>
              <a:r>
                <a:rPr lang="en-AU" altLang="en-US" sz="1200">
                  <a:solidFill>
                    <a:schemeClr val="tx1"/>
                  </a:solidFill>
                  <a:cs typeface="ヒラギノ角ゴ Pro W3" panose="020B0300000000000000" pitchFamily="34" charset="-128"/>
                </a:rPr>
                <a:t>Hundreds of sites</a:t>
              </a:r>
            </a:p>
            <a:p>
              <a:pPr>
                <a:spcBef>
                  <a:spcPts val="225"/>
                </a:spcBef>
                <a:buSzTx/>
              </a:pPr>
              <a:r>
                <a:rPr lang="en-AU" altLang="en-US" sz="1200">
                  <a:solidFill>
                    <a:schemeClr val="tx1"/>
                  </a:solidFill>
                  <a:cs typeface="ヒラギノ角ゴ Pro W3" panose="020B0300000000000000" pitchFamily="34" charset="-128"/>
                </a:rPr>
                <a:t>Even smaller antennas</a:t>
              </a:r>
            </a:p>
            <a:p>
              <a:pPr>
                <a:spcBef>
                  <a:spcPts val="225"/>
                </a:spcBef>
                <a:buSzTx/>
              </a:pPr>
              <a:r>
                <a:rPr lang="en-AU" altLang="en-US" sz="1200">
                  <a:solidFill>
                    <a:schemeClr val="tx1"/>
                  </a:solidFill>
                  <a:cs typeface="ヒラギノ角ゴ Pro W3" panose="020B0300000000000000" pitchFamily="34" charset="-128"/>
                </a:rPr>
                <a:t>Many located in urban/suburban areas to access cost-effective fiber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CC4FEA07-6E21-4842-856B-4AA4A3145684}"/>
                </a:ext>
              </a:extLst>
            </p:cNvPr>
            <p:cNvSpPr txBox="1"/>
            <p:nvPr/>
          </p:nvSpPr>
          <p:spPr>
            <a:xfrm>
              <a:off x="6084888" y="1695450"/>
              <a:ext cx="2057400" cy="2778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ts val="675"/>
                </a:spcBef>
                <a:buClr>
                  <a:srgbClr val="309EDC"/>
                </a:buClr>
                <a:buSzTx/>
                <a:defRPr/>
              </a:pPr>
              <a:r>
                <a:rPr lang="en-AU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charset="0"/>
                </a:rPr>
                <a:t>ViaSat-3 </a:t>
              </a:r>
            </a:p>
          </p:txBody>
        </p:sp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xmlns:p15="http://schemas.microsoft.com/office/powerpoint/2012/main" xmlns:p14="http://schemas.microsoft.com/office/powerpoint/2010/main" xmlns="" id="{7F34BD5B-F1FB-E848-BAFE-B7049703E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1013" y="2030414"/>
              <a:ext cx="696263" cy="6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2C995EF-B87D-2842-A3DD-65AB5D7AE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33" y="4723667"/>
            <a:ext cx="3681986" cy="17783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1F21434A-633B-2149-82C3-CAB2C3043541}"/>
              </a:ext>
            </a:extLst>
          </p:cNvPr>
          <p:cNvSpPr/>
          <p:nvPr/>
        </p:nvSpPr>
        <p:spPr>
          <a:xfrm>
            <a:off x="7455244" y="6479003"/>
            <a:ext cx="2469807" cy="23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195" y="4375732"/>
            <a:ext cx="2999492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8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6299.0"/>
  <p:tag name="AS_RELEASE_DATE" val="2017.03.22"/>
  <p:tag name="AS_TITLE" val="Aspose.Slides for .NET 4.0"/>
  <p:tag name="AS_VERSION" val="17.3"/>
</p:tagLst>
</file>

<file path=ppt/theme/theme1.xml><?xml version="1.0" encoding="utf-8"?>
<a:theme xmlns:a="http://schemas.openxmlformats.org/drawingml/2006/main" name="Light Theme">
  <a:themeElements>
    <a:clrScheme name="Viasat">
      <a:dk1>
        <a:sysClr val="windowText" lastClr="000000"/>
      </a:dk1>
      <a:lt1>
        <a:sysClr val="window" lastClr="FFFFFF"/>
      </a:lt1>
      <a:dk2>
        <a:srgbClr val="202E39"/>
      </a:dk2>
      <a:lt2>
        <a:srgbClr val="C8C8C8"/>
      </a:lt2>
      <a:accent1>
        <a:srgbClr val="013064"/>
      </a:accent1>
      <a:accent2>
        <a:srgbClr val="009FE3"/>
      </a:accent2>
      <a:accent3>
        <a:srgbClr val="BFD733"/>
      </a:accent3>
      <a:accent4>
        <a:srgbClr val="EF8201"/>
      </a:accent4>
      <a:accent5>
        <a:srgbClr val="CF4520"/>
      </a:accent5>
      <a:accent6>
        <a:srgbClr val="014656"/>
      </a:accent6>
      <a:hlink>
        <a:srgbClr val="009FE3"/>
      </a:hlink>
      <a:folHlink>
        <a:srgbClr val="999999"/>
      </a:folHlink>
    </a:clrScheme>
    <a:fontScheme name="Custom 10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defTabSz="685800">
          <a:defRPr b="1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228600" indent="-228600" algn="l" defTabSz="685800" rtl="0" eaLnBrk="1" latinLnBrk="0" hangingPunct="1">
          <a:lnSpc>
            <a:spcPct val="100000"/>
          </a:lnSpc>
          <a:spcBef>
            <a:spcPts val="600"/>
          </a:spcBef>
          <a:spcAft>
            <a:spcPts val="600"/>
          </a:spcAft>
          <a:buClr>
            <a:schemeClr val="accent2"/>
          </a:buClr>
          <a:buSzPct val="120000"/>
          <a:buFont typeface="Verdana" panose="020B0604030504040204" pitchFamily="34" charset="0"/>
          <a:buChar char="›"/>
          <a:defRPr sz="1800" b="0" kern="1200" dirty="0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734</Words>
  <Application>Microsoft Office PowerPoint</Application>
  <PresentationFormat>Widescreen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Arial</vt:lpstr>
      <vt:lpstr>Baghdad</vt:lpstr>
      <vt:lpstr>Calibri</vt:lpstr>
      <vt:lpstr>Lucida Grande</vt:lpstr>
      <vt:lpstr>Verdana</vt:lpstr>
      <vt:lpstr>Wingdings</vt:lpstr>
      <vt:lpstr>ヒラギノ角ゴ Pro W3</vt:lpstr>
      <vt:lpstr>Light Theme</vt:lpstr>
      <vt:lpstr>ViaSat-3: Ultra High Capacity Ka-Band Satellite Platform</vt:lpstr>
      <vt:lpstr>Viasat is a global communications company that believes everyone and everything can be connected</vt:lpstr>
      <vt:lpstr>Viasat: Trusted Around The World</vt:lpstr>
      <vt:lpstr>Satellite Broadband Applications Powered By Entire Ka-Band</vt:lpstr>
      <vt:lpstr>Fast, Reliable and Secure Military Communications</vt:lpstr>
      <vt:lpstr>Coverage Evolution with Entire Ka-Band</vt:lpstr>
      <vt:lpstr>Spectrum is Key</vt:lpstr>
      <vt:lpstr>Ka-Band Broadband Satellite Evolution</vt:lpstr>
      <vt:lpstr>Ka-Band Gateway and Capacity Evolution </vt:lpstr>
      <vt:lpstr>Ka-Band Service Evolution: Connecting Everyone Everywhere</vt:lpstr>
      <vt:lpstr>Ka-Band Satellite-Powered Community Wi-Fi  </vt:lpstr>
      <vt:lpstr>28 GHz Band for Earth Stations in Motion (ESIMs)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ViaSat-3: Ultra High Capacity Ka-Band Satellite Platform</dc:title>
  <dc:creator>Hofer, Chris</dc:creator>
  <cp:lastModifiedBy>Viasat</cp:lastModifiedBy>
  <cp:revision>13</cp:revision>
  <cp:lastPrinted>1601-01-01T00:00:00Z</cp:lastPrinted>
  <dcterms:created xsi:type="dcterms:W3CDTF">1601-01-01T00:00:00Z</dcterms:created>
  <dcterms:modified xsi:type="dcterms:W3CDTF">2018-10-30T01:42:07Z</dcterms:modified>
</cp:coreProperties>
</file>