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63" r:id="rId2"/>
  </p:sldMasterIdLst>
  <p:notesMasterIdLst>
    <p:notesMasterId r:id="rId22"/>
  </p:notesMasterIdLst>
  <p:handoutMasterIdLst>
    <p:handoutMasterId r:id="rId23"/>
  </p:handoutMasterIdLst>
  <p:sldIdLst>
    <p:sldId id="542" r:id="rId3"/>
    <p:sldId id="582" r:id="rId4"/>
    <p:sldId id="583" r:id="rId5"/>
    <p:sldId id="605" r:id="rId6"/>
    <p:sldId id="601" r:id="rId7"/>
    <p:sldId id="606" r:id="rId8"/>
    <p:sldId id="586" r:id="rId9"/>
    <p:sldId id="587" r:id="rId10"/>
    <p:sldId id="589" r:id="rId11"/>
    <p:sldId id="607" r:id="rId12"/>
    <p:sldId id="590" r:id="rId13"/>
    <p:sldId id="592" r:id="rId14"/>
    <p:sldId id="593" r:id="rId15"/>
    <p:sldId id="608" r:id="rId16"/>
    <p:sldId id="595" r:id="rId17"/>
    <p:sldId id="596" r:id="rId18"/>
    <p:sldId id="598" r:id="rId19"/>
    <p:sldId id="599" r:id="rId20"/>
    <p:sldId id="600" r:id="rId21"/>
  </p:sldIdLst>
  <p:sldSz cx="12192000" cy="6858000"/>
  <p:notesSz cx="7315200" cy="9601200"/>
  <p:defaultTextStyle>
    <a:defPPr>
      <a:defRPr lang="fr-FR"/>
    </a:defPPr>
    <a:lvl1pPr algn="l" rtl="0" eaLnBrk="0" fontAlgn="base" hangingPunct="0">
      <a:spcBef>
        <a:spcPct val="0"/>
      </a:spcBef>
      <a:spcAft>
        <a:spcPct val="0"/>
      </a:spcAft>
      <a:defRPr sz="700" kern="1200">
        <a:solidFill>
          <a:srgbClr val="3A94D5"/>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700" kern="1200">
        <a:solidFill>
          <a:srgbClr val="3A94D5"/>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700" kern="1200">
        <a:solidFill>
          <a:srgbClr val="3A94D5"/>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700" kern="1200">
        <a:solidFill>
          <a:srgbClr val="3A94D5"/>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700" kern="1200">
        <a:solidFill>
          <a:srgbClr val="3A94D5"/>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700" kern="1200">
        <a:solidFill>
          <a:srgbClr val="3A94D5"/>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700" kern="1200">
        <a:solidFill>
          <a:srgbClr val="3A94D5"/>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700" kern="1200">
        <a:solidFill>
          <a:srgbClr val="3A94D5"/>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700" kern="1200">
        <a:solidFill>
          <a:srgbClr val="3A94D5"/>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9AC2"/>
    <a:srgbClr val="FFFFFF"/>
    <a:srgbClr val="004080"/>
    <a:srgbClr val="66CCFF"/>
    <a:srgbClr val="00001E"/>
    <a:srgbClr val="008000"/>
    <a:srgbClr val="FF9900"/>
    <a:srgbClr val="22FB0B"/>
    <a:srgbClr val="F7FF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9" autoAdjust="0"/>
    <p:restoredTop sz="51706" autoAdjust="0"/>
  </p:normalViewPr>
  <p:slideViewPr>
    <p:cSldViewPr>
      <p:cViewPr varScale="1">
        <p:scale>
          <a:sx n="38" d="100"/>
          <a:sy n="38" d="100"/>
        </p:scale>
        <p:origin x="1956"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1" d="100"/>
        <a:sy n="81" d="100"/>
      </p:scale>
      <p:origin x="0" y="0"/>
    </p:cViewPr>
  </p:sorterViewPr>
  <p:notesViewPr>
    <p:cSldViewPr>
      <p:cViewPr varScale="1">
        <p:scale>
          <a:sx n="89" d="100"/>
          <a:sy n="89" d="100"/>
        </p:scale>
        <p:origin x="-2736" y="-10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 xmlns:a16="http://schemas.microsoft.com/office/drawing/2014/main" id="{A7CCBD9B-3D50-4843-8E9E-51B30D982D60}"/>
              </a:ext>
            </a:extLst>
          </p:cNvPr>
          <p:cNvSpPr>
            <a:spLocks noGrp="1" noChangeArrowheads="1"/>
          </p:cNvSpPr>
          <p:nvPr>
            <p:ph type="hdr" sz="quarter"/>
          </p:nvPr>
        </p:nvSpPr>
        <p:spPr bwMode="auto">
          <a:xfrm>
            <a:off x="1" y="0"/>
            <a:ext cx="3170490" cy="478832"/>
          </a:xfrm>
          <a:prstGeom prst="rect">
            <a:avLst/>
          </a:prstGeom>
          <a:noFill/>
          <a:ln>
            <a:noFill/>
          </a:ln>
          <a:effectLst/>
          <a:extLst/>
        </p:spPr>
        <p:txBody>
          <a:bodyPr vert="horz" wrap="square" lIns="95571" tIns="47786" rIns="95571" bIns="47786" numCol="1" anchor="t" anchorCtr="0" compatLnSpc="1">
            <a:prstTxWarp prst="textNoShape">
              <a:avLst/>
            </a:prstTxWarp>
          </a:bodyPr>
          <a:lstStyle>
            <a:lvl1pPr defTabSz="955675">
              <a:defRPr sz="1300">
                <a:solidFill>
                  <a:schemeClr val="tx1"/>
                </a:solidFill>
                <a:latin typeface="Calibri" panose="020F0502020204030204" pitchFamily="34" charset="0"/>
              </a:defRPr>
            </a:lvl1pPr>
          </a:lstStyle>
          <a:p>
            <a:endParaRPr lang="en-GB" altLang="en-US"/>
          </a:p>
        </p:txBody>
      </p:sp>
      <p:sp>
        <p:nvSpPr>
          <p:cNvPr id="20483" name="Rectangle 3">
            <a:extLst>
              <a:ext uri="{FF2B5EF4-FFF2-40B4-BE49-F238E27FC236}">
                <a16:creationId xmlns="" xmlns:a16="http://schemas.microsoft.com/office/drawing/2014/main" id="{6821F469-5EF3-4158-B490-5258E47115E5}"/>
              </a:ext>
            </a:extLst>
          </p:cNvPr>
          <p:cNvSpPr>
            <a:spLocks noGrp="1" noChangeArrowheads="1"/>
          </p:cNvSpPr>
          <p:nvPr>
            <p:ph type="dt" sz="quarter" idx="1"/>
          </p:nvPr>
        </p:nvSpPr>
        <p:spPr bwMode="auto">
          <a:xfrm>
            <a:off x="4143002" y="0"/>
            <a:ext cx="3170490" cy="478832"/>
          </a:xfrm>
          <a:prstGeom prst="rect">
            <a:avLst/>
          </a:prstGeom>
          <a:noFill/>
          <a:ln>
            <a:noFill/>
          </a:ln>
          <a:effectLst/>
          <a:extLst/>
        </p:spPr>
        <p:txBody>
          <a:bodyPr vert="horz" wrap="square" lIns="95571" tIns="47786" rIns="95571" bIns="47786" numCol="1" anchor="t" anchorCtr="0" compatLnSpc="1">
            <a:prstTxWarp prst="textNoShape">
              <a:avLst/>
            </a:prstTxWarp>
          </a:bodyPr>
          <a:lstStyle>
            <a:lvl1pPr algn="r" defTabSz="955675">
              <a:defRPr sz="1300" smtClean="0">
                <a:solidFill>
                  <a:schemeClr val="tx1"/>
                </a:solidFill>
                <a:latin typeface="Calibri" charset="0"/>
                <a:ea typeface="MS PGothic" charset="-128"/>
              </a:defRPr>
            </a:lvl1pPr>
          </a:lstStyle>
          <a:p>
            <a:pPr>
              <a:defRPr/>
            </a:pPr>
            <a:fld id="{928DF421-59D5-41A5-A036-800005D9446C}" type="datetime1">
              <a:rPr lang="en-GB" altLang="x-none"/>
              <a:pPr>
                <a:defRPr/>
              </a:pPr>
              <a:t>30/10/2018</a:t>
            </a:fld>
            <a:endParaRPr lang="en-GB" altLang="x-none"/>
          </a:p>
        </p:txBody>
      </p:sp>
      <p:sp>
        <p:nvSpPr>
          <p:cNvPr id="20484" name="Rectangle 4">
            <a:extLst>
              <a:ext uri="{FF2B5EF4-FFF2-40B4-BE49-F238E27FC236}">
                <a16:creationId xmlns="" xmlns:a16="http://schemas.microsoft.com/office/drawing/2014/main" id="{E1C883DE-7525-47FE-9513-1507BF850CC5}"/>
              </a:ext>
            </a:extLst>
          </p:cNvPr>
          <p:cNvSpPr>
            <a:spLocks noGrp="1" noChangeArrowheads="1"/>
          </p:cNvSpPr>
          <p:nvPr>
            <p:ph type="ftr" sz="quarter" idx="2"/>
          </p:nvPr>
        </p:nvSpPr>
        <p:spPr bwMode="auto">
          <a:xfrm>
            <a:off x="1" y="9120834"/>
            <a:ext cx="3170490" cy="478832"/>
          </a:xfrm>
          <a:prstGeom prst="rect">
            <a:avLst/>
          </a:prstGeom>
          <a:noFill/>
          <a:ln>
            <a:noFill/>
          </a:ln>
          <a:effectLst/>
          <a:extLst/>
        </p:spPr>
        <p:txBody>
          <a:bodyPr vert="horz" wrap="square" lIns="95571" tIns="47786" rIns="95571" bIns="47786" numCol="1" anchor="b" anchorCtr="0" compatLnSpc="1">
            <a:prstTxWarp prst="textNoShape">
              <a:avLst/>
            </a:prstTxWarp>
          </a:bodyPr>
          <a:lstStyle>
            <a:lvl1pPr defTabSz="955675">
              <a:defRPr sz="1300">
                <a:solidFill>
                  <a:schemeClr val="tx1"/>
                </a:solidFill>
                <a:latin typeface="Calibri" panose="020F0502020204030204" pitchFamily="34" charset="0"/>
              </a:defRPr>
            </a:lvl1pPr>
          </a:lstStyle>
          <a:p>
            <a:endParaRPr lang="en-GB" altLang="en-US"/>
          </a:p>
        </p:txBody>
      </p:sp>
      <p:sp>
        <p:nvSpPr>
          <p:cNvPr id="20485" name="Rectangle 5">
            <a:extLst>
              <a:ext uri="{FF2B5EF4-FFF2-40B4-BE49-F238E27FC236}">
                <a16:creationId xmlns="" xmlns:a16="http://schemas.microsoft.com/office/drawing/2014/main" id="{440DD43D-1EF5-4839-9693-1E3631F0DF84}"/>
              </a:ext>
            </a:extLst>
          </p:cNvPr>
          <p:cNvSpPr>
            <a:spLocks noGrp="1" noChangeArrowheads="1"/>
          </p:cNvSpPr>
          <p:nvPr>
            <p:ph type="sldNum" sz="quarter" idx="3"/>
          </p:nvPr>
        </p:nvSpPr>
        <p:spPr bwMode="auto">
          <a:xfrm>
            <a:off x="4143002" y="9120834"/>
            <a:ext cx="3170490" cy="478832"/>
          </a:xfrm>
          <a:prstGeom prst="rect">
            <a:avLst/>
          </a:prstGeom>
          <a:noFill/>
          <a:ln>
            <a:noFill/>
          </a:ln>
          <a:effectLst/>
          <a:extLst/>
        </p:spPr>
        <p:txBody>
          <a:bodyPr vert="horz" wrap="square" lIns="95571" tIns="47786" rIns="95571" bIns="47786" numCol="1" anchor="b" anchorCtr="0" compatLnSpc="1">
            <a:prstTxWarp prst="textNoShape">
              <a:avLst/>
            </a:prstTxWarp>
          </a:bodyPr>
          <a:lstStyle>
            <a:lvl1pPr algn="r" defTabSz="955675">
              <a:defRPr sz="1300" smtClean="0">
                <a:solidFill>
                  <a:schemeClr val="tx1"/>
                </a:solidFill>
                <a:latin typeface="Calibri" charset="0"/>
                <a:ea typeface="MS PGothic" charset="-128"/>
              </a:defRPr>
            </a:lvl1pPr>
          </a:lstStyle>
          <a:p>
            <a:pPr>
              <a:defRPr/>
            </a:pPr>
            <a:fld id="{70DCA761-49BA-4D0F-B4F8-5C56AB942EC5}" type="slidenum">
              <a:rPr lang="en-GB" altLang="x-none"/>
              <a:pPr>
                <a:defRPr/>
              </a:pPr>
              <a:t>‹#›</a:t>
            </a:fld>
            <a:endParaRPr lang="en-GB" altLang="x-none"/>
          </a:p>
        </p:txBody>
      </p:sp>
    </p:spTree>
    <p:extLst>
      <p:ext uri="{BB962C8B-B14F-4D97-AF65-F5344CB8AC3E}">
        <p14:creationId xmlns:p14="http://schemas.microsoft.com/office/powerpoint/2010/main" val="23475196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 xmlns:a16="http://schemas.microsoft.com/office/drawing/2014/main" id="{93D9CBDE-E8EB-4E06-A1F7-3AF911AD7DC3}"/>
              </a:ext>
            </a:extLst>
          </p:cNvPr>
          <p:cNvSpPr>
            <a:spLocks noGrp="1" noChangeArrowheads="1"/>
          </p:cNvSpPr>
          <p:nvPr>
            <p:ph type="hdr" sz="quarter"/>
          </p:nvPr>
        </p:nvSpPr>
        <p:spPr bwMode="auto">
          <a:xfrm>
            <a:off x="1" y="0"/>
            <a:ext cx="3170490" cy="478832"/>
          </a:xfrm>
          <a:prstGeom prst="rect">
            <a:avLst/>
          </a:prstGeom>
          <a:noFill/>
          <a:ln>
            <a:noFill/>
          </a:ln>
          <a:extLst/>
        </p:spPr>
        <p:txBody>
          <a:bodyPr vert="horz" wrap="square" lIns="95571" tIns="47786" rIns="95571" bIns="47786" numCol="1" anchor="t" anchorCtr="0" compatLnSpc="1">
            <a:prstTxWarp prst="textNoShape">
              <a:avLst/>
            </a:prstTxWarp>
          </a:bodyPr>
          <a:lstStyle>
            <a:lvl1pPr defTabSz="955675">
              <a:defRPr sz="1300">
                <a:solidFill>
                  <a:schemeClr val="tx1"/>
                </a:solidFill>
                <a:latin typeface="Calibri" panose="020F0502020204030204" pitchFamily="34" charset="0"/>
              </a:defRPr>
            </a:lvl1pPr>
          </a:lstStyle>
          <a:p>
            <a:endParaRPr lang="en-GB" altLang="en-US"/>
          </a:p>
        </p:txBody>
      </p:sp>
      <p:sp>
        <p:nvSpPr>
          <p:cNvPr id="13315" name="Rectangle 3">
            <a:extLst>
              <a:ext uri="{FF2B5EF4-FFF2-40B4-BE49-F238E27FC236}">
                <a16:creationId xmlns="" xmlns:a16="http://schemas.microsoft.com/office/drawing/2014/main" id="{96942BE6-C264-40EF-BD89-041C4CE1649D}"/>
              </a:ext>
            </a:extLst>
          </p:cNvPr>
          <p:cNvSpPr>
            <a:spLocks noGrp="1" noChangeArrowheads="1"/>
          </p:cNvSpPr>
          <p:nvPr>
            <p:ph type="dt" idx="1"/>
          </p:nvPr>
        </p:nvSpPr>
        <p:spPr bwMode="auto">
          <a:xfrm>
            <a:off x="4144711" y="0"/>
            <a:ext cx="3170489" cy="478832"/>
          </a:xfrm>
          <a:prstGeom prst="rect">
            <a:avLst/>
          </a:prstGeom>
          <a:noFill/>
          <a:ln>
            <a:noFill/>
          </a:ln>
          <a:extLst/>
        </p:spPr>
        <p:txBody>
          <a:bodyPr vert="horz" wrap="square" lIns="95571" tIns="47786" rIns="95571" bIns="47786" numCol="1" anchor="t" anchorCtr="0" compatLnSpc="1">
            <a:prstTxWarp prst="textNoShape">
              <a:avLst/>
            </a:prstTxWarp>
          </a:bodyPr>
          <a:lstStyle>
            <a:lvl1pPr algn="r" defTabSz="955675">
              <a:defRPr sz="1300" smtClean="0">
                <a:solidFill>
                  <a:schemeClr val="tx1"/>
                </a:solidFill>
                <a:latin typeface="Calibri" charset="0"/>
                <a:ea typeface="MS PGothic" charset="-128"/>
              </a:defRPr>
            </a:lvl1pPr>
          </a:lstStyle>
          <a:p>
            <a:pPr>
              <a:defRPr/>
            </a:pPr>
            <a:fld id="{84370C0E-C345-42FF-85CE-4BA52BD24335}" type="datetime1">
              <a:rPr lang="en-GB" altLang="x-none"/>
              <a:pPr>
                <a:defRPr/>
              </a:pPr>
              <a:t>30/10/2018</a:t>
            </a:fld>
            <a:endParaRPr lang="en-GB" altLang="x-none"/>
          </a:p>
        </p:txBody>
      </p:sp>
      <p:sp>
        <p:nvSpPr>
          <p:cNvPr id="2052" name="Rectangle 4">
            <a:extLst>
              <a:ext uri="{FF2B5EF4-FFF2-40B4-BE49-F238E27FC236}">
                <a16:creationId xmlns="" xmlns:a16="http://schemas.microsoft.com/office/drawing/2014/main" id="{D9205C8A-056B-45DB-9324-4A29AC74A9CD}"/>
              </a:ext>
            </a:extLst>
          </p:cNvPr>
          <p:cNvSpPr>
            <a:spLocks noGrp="1" noRot="1" noChangeAspect="1" noChangeArrowheads="1" noTextEdit="1"/>
          </p:cNvSpPr>
          <p:nvPr>
            <p:ph type="sldImg" idx="2"/>
          </p:nvPr>
        </p:nvSpPr>
        <p:spPr bwMode="auto">
          <a:xfrm>
            <a:off x="460375" y="720725"/>
            <a:ext cx="6396038" cy="359886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3317" name="Rectangle 5">
            <a:extLst>
              <a:ext uri="{FF2B5EF4-FFF2-40B4-BE49-F238E27FC236}">
                <a16:creationId xmlns="" xmlns:a16="http://schemas.microsoft.com/office/drawing/2014/main" id="{2D7033D3-D6B8-41FC-AFB8-BB67792A79BA}"/>
              </a:ext>
            </a:extLst>
          </p:cNvPr>
          <p:cNvSpPr>
            <a:spLocks noGrp="1" noChangeArrowheads="1"/>
          </p:cNvSpPr>
          <p:nvPr>
            <p:ph type="body" sz="quarter" idx="3"/>
          </p:nvPr>
        </p:nvSpPr>
        <p:spPr bwMode="auto">
          <a:xfrm>
            <a:off x="974221" y="4559649"/>
            <a:ext cx="5366759" cy="4320233"/>
          </a:xfrm>
          <a:prstGeom prst="rect">
            <a:avLst/>
          </a:prstGeom>
          <a:noFill/>
          <a:ln>
            <a:noFill/>
          </a:ln>
          <a:extLst/>
        </p:spPr>
        <p:txBody>
          <a:bodyPr vert="horz" wrap="square" lIns="95571" tIns="47786" rIns="95571" bIns="47786" numCol="1" anchor="t" anchorCtr="0" compatLnSpc="1">
            <a:prstTxWarp prst="textNoShape">
              <a:avLst/>
            </a:prstTxWarp>
          </a:bodyPr>
          <a:lstStyle/>
          <a:p>
            <a:pPr lvl="0"/>
            <a:r>
              <a:rPr lang="en-GB" altLang="x-none" noProof="0"/>
              <a:t>Cliquez pour modifier les styles du texte du masque</a:t>
            </a:r>
          </a:p>
          <a:p>
            <a:pPr lvl="1"/>
            <a:r>
              <a:rPr lang="en-GB" altLang="x-none" noProof="0"/>
              <a:t>Deuxième niveau</a:t>
            </a:r>
          </a:p>
          <a:p>
            <a:pPr lvl="2"/>
            <a:r>
              <a:rPr lang="en-GB" altLang="x-none" noProof="0"/>
              <a:t>Troisième niveau</a:t>
            </a:r>
          </a:p>
          <a:p>
            <a:pPr lvl="3"/>
            <a:r>
              <a:rPr lang="en-GB" altLang="x-none" noProof="0"/>
              <a:t>Quatrième niveau</a:t>
            </a:r>
          </a:p>
          <a:p>
            <a:pPr lvl="4"/>
            <a:r>
              <a:rPr lang="en-GB" altLang="x-none" noProof="0"/>
              <a:t>Cinquième niveau</a:t>
            </a:r>
          </a:p>
        </p:txBody>
      </p:sp>
      <p:sp>
        <p:nvSpPr>
          <p:cNvPr id="13318" name="Rectangle 6">
            <a:extLst>
              <a:ext uri="{FF2B5EF4-FFF2-40B4-BE49-F238E27FC236}">
                <a16:creationId xmlns="" xmlns:a16="http://schemas.microsoft.com/office/drawing/2014/main" id="{49D27703-4C09-4E9A-BFE9-6229FC17F3CC}"/>
              </a:ext>
            </a:extLst>
          </p:cNvPr>
          <p:cNvSpPr>
            <a:spLocks noGrp="1" noChangeArrowheads="1"/>
          </p:cNvSpPr>
          <p:nvPr>
            <p:ph type="ftr" sz="quarter" idx="4"/>
          </p:nvPr>
        </p:nvSpPr>
        <p:spPr bwMode="auto">
          <a:xfrm>
            <a:off x="1" y="9122368"/>
            <a:ext cx="3170490" cy="478832"/>
          </a:xfrm>
          <a:prstGeom prst="rect">
            <a:avLst/>
          </a:prstGeom>
          <a:noFill/>
          <a:ln>
            <a:noFill/>
          </a:ln>
          <a:extLst/>
        </p:spPr>
        <p:txBody>
          <a:bodyPr vert="horz" wrap="square" lIns="95571" tIns="47786" rIns="95571" bIns="47786" numCol="1" anchor="b" anchorCtr="0" compatLnSpc="1">
            <a:prstTxWarp prst="textNoShape">
              <a:avLst/>
            </a:prstTxWarp>
          </a:bodyPr>
          <a:lstStyle>
            <a:lvl1pPr defTabSz="955675">
              <a:defRPr sz="1300">
                <a:solidFill>
                  <a:schemeClr val="tx1"/>
                </a:solidFill>
                <a:latin typeface="Calibri" panose="020F0502020204030204" pitchFamily="34" charset="0"/>
              </a:defRPr>
            </a:lvl1pPr>
          </a:lstStyle>
          <a:p>
            <a:endParaRPr lang="en-GB" altLang="en-US"/>
          </a:p>
        </p:txBody>
      </p:sp>
      <p:sp>
        <p:nvSpPr>
          <p:cNvPr id="13319" name="Rectangle 7">
            <a:extLst>
              <a:ext uri="{FF2B5EF4-FFF2-40B4-BE49-F238E27FC236}">
                <a16:creationId xmlns="" xmlns:a16="http://schemas.microsoft.com/office/drawing/2014/main" id="{311FE2B6-7ABA-48AD-8B81-8DD106A37218}"/>
              </a:ext>
            </a:extLst>
          </p:cNvPr>
          <p:cNvSpPr>
            <a:spLocks noGrp="1" noChangeArrowheads="1"/>
          </p:cNvSpPr>
          <p:nvPr>
            <p:ph type="sldNum" sz="quarter" idx="5"/>
          </p:nvPr>
        </p:nvSpPr>
        <p:spPr bwMode="auto">
          <a:xfrm>
            <a:off x="4144711" y="9122368"/>
            <a:ext cx="3170489" cy="478832"/>
          </a:xfrm>
          <a:prstGeom prst="rect">
            <a:avLst/>
          </a:prstGeom>
          <a:noFill/>
          <a:ln>
            <a:noFill/>
          </a:ln>
          <a:extLst/>
        </p:spPr>
        <p:txBody>
          <a:bodyPr vert="horz" wrap="square" lIns="95571" tIns="47786" rIns="95571" bIns="47786" numCol="1" anchor="b" anchorCtr="0" compatLnSpc="1">
            <a:prstTxWarp prst="textNoShape">
              <a:avLst/>
            </a:prstTxWarp>
          </a:bodyPr>
          <a:lstStyle>
            <a:lvl1pPr algn="r" defTabSz="955675">
              <a:defRPr sz="1300" smtClean="0">
                <a:solidFill>
                  <a:schemeClr val="tx1"/>
                </a:solidFill>
                <a:latin typeface="Calibri" charset="0"/>
                <a:ea typeface="MS PGothic" charset="-128"/>
              </a:defRPr>
            </a:lvl1pPr>
          </a:lstStyle>
          <a:p>
            <a:pPr>
              <a:defRPr/>
            </a:pPr>
            <a:fld id="{83C7DEBA-4C19-4F4A-A52D-60FCA6B1E587}" type="slidenum">
              <a:rPr lang="en-GB" altLang="x-none"/>
              <a:pPr>
                <a:defRPr/>
              </a:pPr>
              <a:t>‹#›</a:t>
            </a:fld>
            <a:endParaRPr lang="en-GB" altLang="x-none"/>
          </a:p>
        </p:txBody>
      </p:sp>
    </p:spTree>
    <p:extLst>
      <p:ext uri="{BB962C8B-B14F-4D97-AF65-F5344CB8AC3E}">
        <p14:creationId xmlns:p14="http://schemas.microsoft.com/office/powerpoint/2010/main" val="3906959055"/>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Calibri"/>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a:extLst>
              <a:ext uri="{FF2B5EF4-FFF2-40B4-BE49-F238E27FC236}">
                <a16:creationId xmlns="" xmlns:a16="http://schemas.microsoft.com/office/drawing/2014/main" id="{382B1045-7244-4BEA-8F86-08C41E41CA12}"/>
              </a:ext>
            </a:extLst>
          </p:cNvPr>
          <p:cNvSpPr>
            <a:spLocks noGrp="1" noRot="1" noChangeAspect="1" noTextEdit="1"/>
          </p:cNvSpPr>
          <p:nvPr>
            <p:ph type="sldImg"/>
          </p:nvPr>
        </p:nvSpPr>
        <p:spPr>
          <a:xfrm>
            <a:off x="460375" y="720725"/>
            <a:ext cx="6396038" cy="3598863"/>
          </a:xfrm>
          <a:ln/>
        </p:spPr>
      </p:sp>
      <p:sp>
        <p:nvSpPr>
          <p:cNvPr id="5122" name="Notes Placeholder 2">
            <a:extLst>
              <a:ext uri="{FF2B5EF4-FFF2-40B4-BE49-F238E27FC236}">
                <a16:creationId xmlns="" xmlns:a16="http://schemas.microsoft.com/office/drawing/2014/main" id="{0910AF4B-39AB-408F-9236-2A3B84060820}"/>
              </a:ext>
            </a:extLst>
          </p:cNvPr>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altLang="en-US" dirty="0" smtClean="0">
                <a:latin typeface="Calibri" panose="020F0502020204030204" pitchFamily="34" charset="0"/>
              </a:rPr>
              <a:t>Thank you for Mr Chairman, </a:t>
            </a:r>
          </a:p>
          <a:p>
            <a:endParaRPr lang="en-GB" altLang="en-US" dirty="0" smtClean="0">
              <a:latin typeface="Calibri" panose="020F0502020204030204" pitchFamily="34" charset="0"/>
            </a:endParaRPr>
          </a:p>
          <a:p>
            <a:r>
              <a:rPr lang="en-GB" altLang="en-US" dirty="0" smtClean="0">
                <a:latin typeface="Calibri" panose="020F0502020204030204" pitchFamily="34" charset="0"/>
              </a:rPr>
              <a:t>Good </a:t>
            </a:r>
            <a:r>
              <a:rPr lang="en-GB" altLang="en-US" dirty="0">
                <a:latin typeface="Calibri" panose="020F0502020204030204" pitchFamily="34" charset="0"/>
              </a:rPr>
              <a:t>morning, </a:t>
            </a:r>
            <a:r>
              <a:rPr lang="en-GB" altLang="en-US" dirty="0" smtClean="0">
                <a:latin typeface="Calibri" panose="020F0502020204030204" pitchFamily="34" charset="0"/>
              </a:rPr>
              <a:t>Distinguished Delegates, Friends and Colleagues </a:t>
            </a:r>
          </a:p>
          <a:p>
            <a:endParaRPr lang="en-GB" altLang="en-US" dirty="0" smtClean="0">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dirty="0" smtClean="0">
                <a:latin typeface="Calibri" panose="020F0502020204030204" pitchFamily="34" charset="0"/>
              </a:rPr>
              <a:t>Before I begin, </a:t>
            </a:r>
            <a:r>
              <a:rPr lang="en-GB" altLang="en-US" baseline="0" dirty="0" smtClean="0">
                <a:latin typeface="Calibri" panose="020F0502020204030204" pitchFamily="34" charset="0"/>
              </a:rPr>
              <a:t>let me thank the organisers of RADCOMM 2018 for their kind invitation o</a:t>
            </a:r>
            <a:r>
              <a:rPr lang="en-GB" altLang="en-US" dirty="0" smtClean="0">
                <a:latin typeface="Calibri" panose="020F0502020204030204" pitchFamily="34" charset="0"/>
              </a:rPr>
              <a:t>n behalf of </a:t>
            </a:r>
            <a:r>
              <a:rPr lang="en-GB" altLang="en-US" dirty="0" err="1" smtClean="0">
                <a:latin typeface="Calibri" panose="020F0502020204030204" pitchFamily="34" charset="0"/>
              </a:rPr>
              <a:t>Aarti</a:t>
            </a:r>
            <a:r>
              <a:rPr lang="en-GB" altLang="en-US" dirty="0" smtClean="0">
                <a:latin typeface="Calibri" panose="020F0502020204030204" pitchFamily="34" charset="0"/>
              </a:rPr>
              <a:t> Holla,</a:t>
            </a:r>
            <a:r>
              <a:rPr lang="en-GB" altLang="en-US" baseline="0" dirty="0" smtClean="0">
                <a:latin typeface="Calibri" panose="020F0502020204030204" pitchFamily="34" charset="0"/>
              </a:rPr>
              <a:t> Secretary General of Europe, Middle East &amp; African Satellite Operators Association. Unfortunately, she was unable to make it,  so,  i</a:t>
            </a:r>
            <a:r>
              <a:rPr lang="en-GB" altLang="en-US" dirty="0" smtClean="0">
                <a:latin typeface="Calibri" panose="020F0502020204030204" pitchFamily="34" charset="0"/>
              </a:rPr>
              <a:t>t is my pleasure to be here today in Sydney to speak on behalf of ESOA. </a:t>
            </a:r>
          </a:p>
          <a:p>
            <a:endParaRPr lang="en-GB" altLang="en-US" dirty="0" smtClean="0">
              <a:latin typeface="Calibri" panose="020F0502020204030204" pitchFamily="34" charset="0"/>
            </a:endParaRPr>
          </a:p>
          <a:p>
            <a:r>
              <a:rPr lang="en-GB" altLang="en-US" dirty="0" smtClean="0">
                <a:latin typeface="Calibri" panose="020F0502020204030204" pitchFamily="34" charset="0"/>
              </a:rPr>
              <a:t>I</a:t>
            </a:r>
            <a:r>
              <a:rPr lang="en-GB" altLang="en-US" baseline="0" dirty="0" smtClean="0">
                <a:latin typeface="Calibri" panose="020F0502020204030204" pitchFamily="34" charset="0"/>
              </a:rPr>
              <a:t> </a:t>
            </a:r>
            <a:r>
              <a:rPr lang="en-GB" altLang="en-US" baseline="0" dirty="0" smtClean="0">
                <a:latin typeface="Calibri" panose="020F0502020204030204" pitchFamily="34" charset="0"/>
              </a:rPr>
              <a:t>know many of you will not have heard of ESOA: it is a </a:t>
            </a:r>
            <a:r>
              <a:rPr lang="en-GB" altLang="en-US" dirty="0" smtClean="0">
                <a:latin typeface="Calibri" panose="020F0502020204030204" pitchFamily="34" charset="0"/>
              </a:rPr>
              <a:t>trade </a:t>
            </a:r>
            <a:r>
              <a:rPr lang="en-GB" altLang="en-US" dirty="0">
                <a:latin typeface="Calibri" panose="020F0502020204030204" pitchFamily="34" charset="0"/>
              </a:rPr>
              <a:t>association that represents </a:t>
            </a:r>
            <a:r>
              <a:rPr lang="en-GB" altLang="en-US" dirty="0" smtClean="0">
                <a:latin typeface="Calibri" panose="020F0502020204030204" pitchFamily="34" charset="0"/>
              </a:rPr>
              <a:t>20 plus </a:t>
            </a:r>
            <a:r>
              <a:rPr lang="en-GB" altLang="en-US" dirty="0" smtClean="0">
                <a:latin typeface="Calibri" panose="020F0502020204030204" pitchFamily="34" charset="0"/>
              </a:rPr>
              <a:t>satellite </a:t>
            </a:r>
            <a:r>
              <a:rPr lang="en-GB" altLang="en-US" dirty="0">
                <a:latin typeface="Calibri" panose="020F0502020204030204" pitchFamily="34" charset="0"/>
              </a:rPr>
              <a:t>operators providing broadcasting, voice and broadband services around the world</a:t>
            </a:r>
            <a:r>
              <a:rPr lang="en-GB" altLang="en-US" dirty="0" smtClean="0">
                <a:latin typeface="Calibri" panose="020F0502020204030204" pitchFamily="34" charset="0"/>
              </a:rPr>
              <a:t>.</a:t>
            </a:r>
            <a:endParaRPr lang="en-GB" altLang="en-US" dirty="0">
              <a:latin typeface="Calibri" panose="020F0502020204030204" pitchFamily="34" charset="0"/>
            </a:endParaRPr>
          </a:p>
        </p:txBody>
      </p:sp>
      <p:sp>
        <p:nvSpPr>
          <p:cNvPr id="5123" name="Date Placeholder 3">
            <a:extLst>
              <a:ext uri="{FF2B5EF4-FFF2-40B4-BE49-F238E27FC236}">
                <a16:creationId xmlns="" xmlns:a16="http://schemas.microsoft.com/office/drawing/2014/main" id="{98BF9090-D6A9-49A5-94D5-DA88C9E35AD7}"/>
              </a:ext>
            </a:extLst>
          </p:cNvPr>
          <p:cNvSpPr>
            <a:spLocks noGrp="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5675">
              <a:defRPr sz="700">
                <a:solidFill>
                  <a:srgbClr val="3A94D5"/>
                </a:solidFill>
                <a:latin typeface="Arial" panose="020B0604020202020204" pitchFamily="34" charset="0"/>
                <a:ea typeface="MS PGothic" panose="020B0600070205080204" pitchFamily="34" charset="-128"/>
              </a:defRPr>
            </a:lvl1pPr>
            <a:lvl2pPr marL="742950" indent="-285750" defTabSz="955675">
              <a:defRPr sz="700">
                <a:solidFill>
                  <a:srgbClr val="3A94D5"/>
                </a:solidFill>
                <a:latin typeface="Arial" panose="020B0604020202020204" pitchFamily="34" charset="0"/>
                <a:ea typeface="MS PGothic" panose="020B0600070205080204" pitchFamily="34" charset="-128"/>
              </a:defRPr>
            </a:lvl2pPr>
            <a:lvl3pPr marL="1143000" indent="-228600" defTabSz="955675">
              <a:defRPr sz="700">
                <a:solidFill>
                  <a:srgbClr val="3A94D5"/>
                </a:solidFill>
                <a:latin typeface="Arial" panose="020B0604020202020204" pitchFamily="34" charset="0"/>
                <a:ea typeface="MS PGothic" panose="020B0600070205080204" pitchFamily="34" charset="-128"/>
              </a:defRPr>
            </a:lvl3pPr>
            <a:lvl4pPr marL="1600200" indent="-228600" defTabSz="955675">
              <a:defRPr sz="700">
                <a:solidFill>
                  <a:srgbClr val="3A94D5"/>
                </a:solidFill>
                <a:latin typeface="Arial" panose="020B0604020202020204" pitchFamily="34" charset="0"/>
                <a:ea typeface="MS PGothic" panose="020B0600070205080204" pitchFamily="34" charset="-128"/>
              </a:defRPr>
            </a:lvl4pPr>
            <a:lvl5pPr marL="2057400" indent="-228600" defTabSz="955675">
              <a:defRPr sz="700">
                <a:solidFill>
                  <a:srgbClr val="3A94D5"/>
                </a:solidFill>
                <a:latin typeface="Arial" panose="020B0604020202020204" pitchFamily="34" charset="0"/>
                <a:ea typeface="MS PGothic" panose="020B0600070205080204" pitchFamily="34" charset="-128"/>
              </a:defRPr>
            </a:lvl5pPr>
            <a:lvl6pPr marL="2514600" indent="-228600" defTabSz="955675"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955675"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955675"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955675"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fld id="{18ECF78F-EC3D-4E67-8936-4D93D096841D}" type="datetime1">
              <a:rPr lang="en-GB" altLang="en-US" sz="1300">
                <a:solidFill>
                  <a:schemeClr val="tx1"/>
                </a:solidFill>
                <a:latin typeface="Calibri" panose="020F0502020204030204" pitchFamily="34" charset="0"/>
              </a:rPr>
              <a:pPr/>
              <a:t>30/10/2018</a:t>
            </a:fld>
            <a:endParaRPr lang="en-GB" altLang="en-US" sz="1300">
              <a:solidFill>
                <a:schemeClr val="tx1"/>
              </a:solidFill>
              <a:latin typeface="Calibri" panose="020F0502020204030204" pitchFamily="34" charset="0"/>
            </a:endParaRPr>
          </a:p>
        </p:txBody>
      </p:sp>
      <p:sp>
        <p:nvSpPr>
          <p:cNvPr id="5124" name="Slide Number Placeholder 4">
            <a:extLst>
              <a:ext uri="{FF2B5EF4-FFF2-40B4-BE49-F238E27FC236}">
                <a16:creationId xmlns="" xmlns:a16="http://schemas.microsoft.com/office/drawing/2014/main" id="{2048061D-504F-443E-B3DB-02DE41B8432D}"/>
              </a:ext>
            </a:extLst>
          </p:cNvPr>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5675">
              <a:defRPr sz="700">
                <a:solidFill>
                  <a:srgbClr val="3A94D5"/>
                </a:solidFill>
                <a:latin typeface="Arial" panose="020B0604020202020204" pitchFamily="34" charset="0"/>
                <a:ea typeface="MS PGothic" panose="020B0600070205080204" pitchFamily="34" charset="-128"/>
              </a:defRPr>
            </a:lvl1pPr>
            <a:lvl2pPr marL="742950" indent="-285750" defTabSz="955675">
              <a:defRPr sz="700">
                <a:solidFill>
                  <a:srgbClr val="3A94D5"/>
                </a:solidFill>
                <a:latin typeface="Arial" panose="020B0604020202020204" pitchFamily="34" charset="0"/>
                <a:ea typeface="MS PGothic" panose="020B0600070205080204" pitchFamily="34" charset="-128"/>
              </a:defRPr>
            </a:lvl2pPr>
            <a:lvl3pPr marL="1143000" indent="-228600" defTabSz="955675">
              <a:defRPr sz="700">
                <a:solidFill>
                  <a:srgbClr val="3A94D5"/>
                </a:solidFill>
                <a:latin typeface="Arial" panose="020B0604020202020204" pitchFamily="34" charset="0"/>
                <a:ea typeface="MS PGothic" panose="020B0600070205080204" pitchFamily="34" charset="-128"/>
              </a:defRPr>
            </a:lvl3pPr>
            <a:lvl4pPr marL="1600200" indent="-228600" defTabSz="955675">
              <a:defRPr sz="700">
                <a:solidFill>
                  <a:srgbClr val="3A94D5"/>
                </a:solidFill>
                <a:latin typeface="Arial" panose="020B0604020202020204" pitchFamily="34" charset="0"/>
                <a:ea typeface="MS PGothic" panose="020B0600070205080204" pitchFamily="34" charset="-128"/>
              </a:defRPr>
            </a:lvl4pPr>
            <a:lvl5pPr marL="2057400" indent="-228600" defTabSz="955675">
              <a:defRPr sz="700">
                <a:solidFill>
                  <a:srgbClr val="3A94D5"/>
                </a:solidFill>
                <a:latin typeface="Arial" panose="020B0604020202020204" pitchFamily="34" charset="0"/>
                <a:ea typeface="MS PGothic" panose="020B0600070205080204" pitchFamily="34" charset="-128"/>
              </a:defRPr>
            </a:lvl5pPr>
            <a:lvl6pPr marL="2514600" indent="-228600" defTabSz="955675"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955675"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955675"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955675"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fld id="{E1CD8AB6-8148-4649-967A-C37D6B721442}" type="slidenum">
              <a:rPr lang="en-GB" altLang="en-US" sz="1300">
                <a:solidFill>
                  <a:schemeClr val="tx1"/>
                </a:solidFill>
                <a:latin typeface="Calibri" panose="020F0502020204030204" pitchFamily="34" charset="0"/>
              </a:rPr>
              <a:pPr/>
              <a:t>1</a:t>
            </a:fld>
            <a:endParaRPr lang="en-GB" altLang="en-US" sz="1300">
              <a:solidFill>
                <a:schemeClr val="tx1"/>
              </a:solidFill>
              <a:latin typeface="Calibri" panose="020F0502020204030204" pitchFamily="34" charset="0"/>
            </a:endParaRPr>
          </a:p>
        </p:txBody>
      </p:sp>
    </p:spTree>
    <p:extLst>
      <p:ext uri="{BB962C8B-B14F-4D97-AF65-F5344CB8AC3E}">
        <p14:creationId xmlns:p14="http://schemas.microsoft.com/office/powerpoint/2010/main" val="542905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We are able to think about such future services because of the enormous investment that is going into new innovative satellite </a:t>
            </a:r>
            <a:r>
              <a:rPr lang="en-GB" dirty="0" smtClean="0"/>
              <a:t>systems</a:t>
            </a:r>
            <a:r>
              <a:rPr lang="en-GB" baseline="0" dirty="0" smtClean="0"/>
              <a:t> we now have a constellation of High throughput satellites </a:t>
            </a:r>
            <a:endParaRPr lang="en-GB" dirty="0" smtClean="0"/>
          </a:p>
          <a:p>
            <a:pPr marL="171450" indent="-171450">
              <a:buFont typeface="Arial"/>
              <a:buChar char="•"/>
            </a:pPr>
            <a:r>
              <a:rPr lang="en-GB" dirty="0" smtClean="0"/>
              <a:t>There has been a huge evolution in satellite systems in recent years and this is continuing.</a:t>
            </a:r>
          </a:p>
          <a:p>
            <a:pPr marL="171450" indent="-171450">
              <a:buFont typeface="Arial"/>
              <a:buChar char="•"/>
            </a:pPr>
            <a:r>
              <a:rPr lang="en-GB" dirty="0" smtClean="0"/>
              <a:t>There are hundreds of traditional satellites still providing significant throughput globally</a:t>
            </a:r>
            <a:endParaRPr lang="en-GB" baseline="0" dirty="0" smtClean="0"/>
          </a:p>
          <a:p>
            <a:pPr marL="171450" indent="-171450">
              <a:buFont typeface="Arial"/>
              <a:buChar char="•"/>
            </a:pPr>
            <a:r>
              <a:rPr lang="en-GB" baseline="0" dirty="0" smtClean="0"/>
              <a:t>Now we</a:t>
            </a:r>
            <a:r>
              <a:rPr lang="mr-IN" baseline="0" dirty="0" smtClean="0"/>
              <a:t>’</a:t>
            </a:r>
            <a:r>
              <a:rPr lang="en-GB" baseline="0" dirty="0" err="1" smtClean="0"/>
              <a:t>ve</a:t>
            </a:r>
            <a:r>
              <a:rPr lang="en-GB" baseline="0" dirty="0" smtClean="0"/>
              <a:t> entered the era of HTS satellites and each one of those is delivering 100s of Gigabits per second</a:t>
            </a:r>
          </a:p>
          <a:p>
            <a:pPr marL="171450" indent="-171450">
              <a:buFont typeface="Arial"/>
              <a:buChar char="•"/>
            </a:pPr>
            <a:r>
              <a:rPr lang="en-GB" baseline="0" dirty="0" smtClean="0"/>
              <a:t>Existing and planned NGSO constellations are each talking about bringing terabits per second of connectivity</a:t>
            </a:r>
          </a:p>
          <a:p>
            <a:pPr marL="171450" indent="-171450">
              <a:buFont typeface="Arial"/>
              <a:buChar char="•"/>
            </a:pPr>
            <a:r>
              <a:rPr lang="en-GB" baseline="0" dirty="0" smtClean="0"/>
              <a:t>So you can see (</a:t>
            </a:r>
            <a:r>
              <a:rPr lang="en-GB" i="1" baseline="0" dirty="0" smtClean="0"/>
              <a:t>besides coverage</a:t>
            </a:r>
            <a:r>
              <a:rPr lang="en-GB" baseline="0" dirty="0" smtClean="0"/>
              <a:t>) the overall satellite offering is growing dramatically to meet the diverse </a:t>
            </a:r>
            <a:r>
              <a:rPr lang="en-GB" baseline="0" dirty="0" smtClean="0"/>
              <a:t>user / 5G </a:t>
            </a:r>
            <a:r>
              <a:rPr lang="en-GB" baseline="0" dirty="0" smtClean="0"/>
              <a:t>service requirements</a:t>
            </a:r>
          </a:p>
        </p:txBody>
      </p:sp>
      <p:sp>
        <p:nvSpPr>
          <p:cNvPr id="4" name="Date Placeholder 3"/>
          <p:cNvSpPr>
            <a:spLocks noGrp="1"/>
          </p:cNvSpPr>
          <p:nvPr>
            <p:ph type="dt" idx="10"/>
          </p:nvPr>
        </p:nvSpPr>
        <p:spPr/>
        <p:txBody>
          <a:bodyPr/>
          <a:lstStyle/>
          <a:p>
            <a:pPr>
              <a:defRPr/>
            </a:pPr>
            <a:fld id="{3B15E2F2-F868-4788-B16F-A3F76129F81F}" type="datetime1">
              <a:rPr lang="en-GB" altLang="en-US" smtClean="0"/>
              <a:pPr>
                <a:defRPr/>
              </a:pPr>
              <a:t>30/10/2018</a:t>
            </a:fld>
            <a:endParaRPr lang="en-GB" altLang="en-US"/>
          </a:p>
        </p:txBody>
      </p:sp>
      <p:sp>
        <p:nvSpPr>
          <p:cNvPr id="5" name="Slide Number Placeholder 4"/>
          <p:cNvSpPr>
            <a:spLocks noGrp="1"/>
          </p:cNvSpPr>
          <p:nvPr>
            <p:ph type="sldNum" sz="quarter" idx="11"/>
          </p:nvPr>
        </p:nvSpPr>
        <p:spPr/>
        <p:txBody>
          <a:bodyPr/>
          <a:lstStyle/>
          <a:p>
            <a:pPr>
              <a:defRPr/>
            </a:pPr>
            <a:fld id="{E6ED4235-5F6F-43F9-98D6-362031914A08}" type="slidenum">
              <a:rPr lang="en-GB" altLang="en-US" smtClean="0"/>
              <a:pPr>
                <a:defRPr/>
              </a:pPr>
              <a:t>10</a:t>
            </a:fld>
            <a:endParaRPr lang="en-GB" altLang="en-US"/>
          </a:p>
        </p:txBody>
      </p:sp>
    </p:spTree>
    <p:extLst>
      <p:ext uri="{BB962C8B-B14F-4D97-AF65-F5344CB8AC3E}">
        <p14:creationId xmlns:p14="http://schemas.microsoft.com/office/powerpoint/2010/main" val="563534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a:t>
            </a:r>
            <a:r>
              <a:rPr lang="en-GB" baseline="0" dirty="0" smtClean="0"/>
              <a:t> the slide – </a:t>
            </a:r>
          </a:p>
          <a:p>
            <a:endParaRPr lang="en-GB" baseline="0" dirty="0" smtClean="0"/>
          </a:p>
          <a:p>
            <a:pPr marL="228600" indent="-228600">
              <a:buAutoNum type="arabicPeriod"/>
            </a:pPr>
            <a:r>
              <a:rPr lang="en-GB" baseline="0" dirty="0" smtClean="0"/>
              <a:t>more launch providers, cheaper, re-usable rockets </a:t>
            </a:r>
            <a:r>
              <a:rPr lang="en-GB" baseline="0" dirty="0" err="1" smtClean="0"/>
              <a:t>etc</a:t>
            </a:r>
            <a:r>
              <a:rPr lang="en-GB" baseline="0" dirty="0" smtClean="0"/>
              <a:t> </a:t>
            </a:r>
          </a:p>
          <a:p>
            <a:pPr marL="228600" indent="-228600">
              <a:buAutoNum type="arabicPeriod"/>
            </a:pPr>
            <a:endParaRPr lang="en-GB" baseline="0" dirty="0" smtClean="0"/>
          </a:p>
          <a:p>
            <a:pPr marL="228600" indent="-228600">
              <a:buAutoNum type="arabicPeriod"/>
            </a:pPr>
            <a:r>
              <a:rPr lang="en-GB" baseline="0" dirty="0" smtClean="0"/>
              <a:t>Satellite technology have </a:t>
            </a:r>
            <a:r>
              <a:rPr lang="en-GB" baseline="0" dirty="0" err="1" smtClean="0"/>
              <a:t>dramtically</a:t>
            </a:r>
            <a:r>
              <a:rPr lang="en-GB" baseline="0" dirty="0" smtClean="0"/>
              <a:t> changed from simple bent pipe to a more complex, dynamic </a:t>
            </a:r>
            <a:r>
              <a:rPr lang="en-GB" baseline="0" dirty="0" err="1" smtClean="0"/>
              <a:t>channellisation</a:t>
            </a:r>
            <a:r>
              <a:rPr lang="en-GB" baseline="0" dirty="0" smtClean="0"/>
              <a:t>, </a:t>
            </a:r>
            <a:r>
              <a:rPr lang="en-GB" baseline="0" dirty="0" err="1" smtClean="0"/>
              <a:t>freq</a:t>
            </a:r>
            <a:r>
              <a:rPr lang="en-GB" baseline="0" dirty="0" smtClean="0"/>
              <a:t> re-use, narrow and steerable beams </a:t>
            </a:r>
            <a:r>
              <a:rPr lang="en-GB" baseline="0" dirty="0" err="1" smtClean="0"/>
              <a:t>etc</a:t>
            </a:r>
            <a:r>
              <a:rPr lang="en-GB" baseline="0" dirty="0" smtClean="0"/>
              <a:t> </a:t>
            </a:r>
          </a:p>
          <a:p>
            <a:pPr marL="228600" indent="-228600">
              <a:buAutoNum type="arabicPeriod"/>
            </a:pPr>
            <a:endParaRPr lang="en-GB" baseline="0" dirty="0" smtClean="0"/>
          </a:p>
          <a:p>
            <a:pPr marL="228600" indent="-228600">
              <a:buAutoNum type="arabicPeriod"/>
            </a:pPr>
            <a:r>
              <a:rPr lang="en-GB" baseline="0" dirty="0" smtClean="0"/>
              <a:t>Antennas – technology has advanced so much with electronic driven phased array patch antenna – cheaper to manufacture </a:t>
            </a:r>
          </a:p>
          <a:p>
            <a:pPr marL="228600" indent="-228600">
              <a:buAutoNum type="arabicPeriod"/>
            </a:pPr>
            <a:endParaRPr lang="en-GB" baseline="0" dirty="0" smtClean="0"/>
          </a:p>
          <a:p>
            <a:pPr marL="228600" indent="-228600">
              <a:buAutoNum type="arabicPeriod"/>
            </a:pPr>
            <a:r>
              <a:rPr lang="en-GB" baseline="0" dirty="0" smtClean="0"/>
              <a:t>Finally, on the baseband front with far greater efficiency in data traffic management with adaptive coding, mpeg 4 encoders, multi-demodulator </a:t>
            </a:r>
            <a:r>
              <a:rPr lang="en-GB" baseline="0" dirty="0" err="1" smtClean="0"/>
              <a:t>etc</a:t>
            </a:r>
            <a:r>
              <a:rPr lang="en-GB" baseline="0" dirty="0" smtClean="0"/>
              <a:t> </a:t>
            </a:r>
          </a:p>
          <a:p>
            <a:pPr marL="228600" indent="-228600">
              <a:buAutoNum type="arabicPeriod"/>
            </a:pPr>
            <a:endParaRPr lang="en-GB" baseline="0" dirty="0" smtClean="0"/>
          </a:p>
          <a:p>
            <a:pPr marL="0" indent="0">
              <a:buNone/>
            </a:pPr>
            <a:r>
              <a:rPr lang="en-GB" baseline="0" dirty="0" smtClean="0"/>
              <a:t> </a:t>
            </a:r>
          </a:p>
          <a:p>
            <a:endParaRPr lang="en-GB" dirty="0"/>
          </a:p>
        </p:txBody>
      </p:sp>
      <p:sp>
        <p:nvSpPr>
          <p:cNvPr id="4" name="Date Placeholder 3"/>
          <p:cNvSpPr>
            <a:spLocks noGrp="1"/>
          </p:cNvSpPr>
          <p:nvPr>
            <p:ph type="dt" idx="10"/>
          </p:nvPr>
        </p:nvSpPr>
        <p:spPr/>
        <p:txBody>
          <a:bodyPr/>
          <a:lstStyle/>
          <a:p>
            <a:pPr>
              <a:defRPr/>
            </a:pPr>
            <a:fld id="{84370C0E-C345-42FF-85CE-4BA52BD24335}" type="datetime1">
              <a:rPr lang="en-GB" altLang="x-none" smtClean="0"/>
              <a:pPr>
                <a:defRPr/>
              </a:pPr>
              <a:t>30/10/2018</a:t>
            </a:fld>
            <a:endParaRPr lang="en-GB" altLang="x-none"/>
          </a:p>
        </p:txBody>
      </p:sp>
      <p:sp>
        <p:nvSpPr>
          <p:cNvPr id="5" name="Slide Number Placeholder 4"/>
          <p:cNvSpPr>
            <a:spLocks noGrp="1"/>
          </p:cNvSpPr>
          <p:nvPr>
            <p:ph type="sldNum" sz="quarter" idx="11"/>
          </p:nvPr>
        </p:nvSpPr>
        <p:spPr/>
        <p:txBody>
          <a:bodyPr/>
          <a:lstStyle/>
          <a:p>
            <a:pPr>
              <a:defRPr/>
            </a:pPr>
            <a:fld id="{83C7DEBA-4C19-4F4A-A52D-60FCA6B1E587}" type="slidenum">
              <a:rPr lang="en-GB" altLang="x-none" smtClean="0"/>
              <a:pPr>
                <a:defRPr/>
              </a:pPr>
              <a:t>11</a:t>
            </a:fld>
            <a:endParaRPr lang="en-GB" altLang="x-none"/>
          </a:p>
        </p:txBody>
      </p:sp>
    </p:spTree>
    <p:extLst>
      <p:ext uri="{BB962C8B-B14F-4D97-AF65-F5344CB8AC3E}">
        <p14:creationId xmlns:p14="http://schemas.microsoft.com/office/powerpoint/2010/main" val="295542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a:t>
            </a:r>
            <a:r>
              <a:rPr lang="en-GB" baseline="0" dirty="0" smtClean="0"/>
              <a:t> much more powerful satellite and narrow beams the user equipment has come down in size and costs for a variety of application, on the move for aero, maritime or on land to fixed applications with L, Ku and now </a:t>
            </a:r>
            <a:r>
              <a:rPr lang="en-GB" baseline="0" dirty="0" err="1" smtClean="0"/>
              <a:t>Ka</a:t>
            </a:r>
            <a:r>
              <a:rPr lang="en-GB" baseline="0" dirty="0" smtClean="0"/>
              <a:t> band solutions </a:t>
            </a:r>
            <a:endParaRPr lang="en-GB" dirty="0"/>
          </a:p>
        </p:txBody>
      </p:sp>
      <p:sp>
        <p:nvSpPr>
          <p:cNvPr id="4" name="Date Placeholder 3"/>
          <p:cNvSpPr>
            <a:spLocks noGrp="1"/>
          </p:cNvSpPr>
          <p:nvPr>
            <p:ph type="dt" idx="10"/>
          </p:nvPr>
        </p:nvSpPr>
        <p:spPr/>
        <p:txBody>
          <a:bodyPr/>
          <a:lstStyle/>
          <a:p>
            <a:pPr>
              <a:defRPr/>
            </a:pPr>
            <a:fld id="{84370C0E-C345-42FF-85CE-4BA52BD24335}" type="datetime1">
              <a:rPr lang="en-GB" altLang="x-none" smtClean="0"/>
              <a:pPr>
                <a:defRPr/>
              </a:pPr>
              <a:t>30/10/2018</a:t>
            </a:fld>
            <a:endParaRPr lang="en-GB" altLang="x-none"/>
          </a:p>
        </p:txBody>
      </p:sp>
      <p:sp>
        <p:nvSpPr>
          <p:cNvPr id="5" name="Slide Number Placeholder 4"/>
          <p:cNvSpPr>
            <a:spLocks noGrp="1"/>
          </p:cNvSpPr>
          <p:nvPr>
            <p:ph type="sldNum" sz="quarter" idx="11"/>
          </p:nvPr>
        </p:nvSpPr>
        <p:spPr/>
        <p:txBody>
          <a:bodyPr/>
          <a:lstStyle/>
          <a:p>
            <a:pPr>
              <a:defRPr/>
            </a:pPr>
            <a:fld id="{83C7DEBA-4C19-4F4A-A52D-60FCA6B1E587}" type="slidenum">
              <a:rPr lang="en-GB" altLang="x-none" smtClean="0"/>
              <a:pPr>
                <a:defRPr/>
              </a:pPr>
              <a:t>12</a:t>
            </a:fld>
            <a:endParaRPr lang="en-GB" altLang="x-none"/>
          </a:p>
        </p:txBody>
      </p:sp>
    </p:spTree>
    <p:extLst>
      <p:ext uri="{BB962C8B-B14F-4D97-AF65-F5344CB8AC3E}">
        <p14:creationId xmlns:p14="http://schemas.microsoft.com/office/powerpoint/2010/main" val="3022945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based on technology evolution, the role of satellite operators is also evolving..  </a:t>
            </a:r>
          </a:p>
          <a:p>
            <a:endParaRPr lang="en-GB" dirty="0" smtClean="0"/>
          </a:p>
          <a:p>
            <a:r>
              <a:rPr lang="en-GB" altLang="en-US" dirty="0" smtClean="0">
                <a:latin typeface="Calibri" panose="020F0502020204030204" pitchFamily="34" charset="0"/>
              </a:rPr>
              <a:t>Satellites have undeniable strengths vital to next generation eco-systems: reach, resilience, quality, cost (point to multipoint delivery mechanism)</a:t>
            </a:r>
          </a:p>
          <a:p>
            <a:endParaRPr lang="en-GB" altLang="en-US" dirty="0" smtClean="0">
              <a:latin typeface="Calibri" panose="020F0502020204030204" pitchFamily="34" charset="0"/>
            </a:endParaRPr>
          </a:p>
          <a:p>
            <a:r>
              <a:rPr lang="en-GB" altLang="en-US" dirty="0" smtClean="0">
                <a:latin typeface="Calibri" panose="020F0502020204030204" pitchFamily="34" charset="0"/>
              </a:rPr>
              <a:t>The </a:t>
            </a:r>
            <a:r>
              <a:rPr lang="en-GB" altLang="en-US" dirty="0" smtClean="0">
                <a:latin typeface="Calibri" panose="020F0502020204030204" pitchFamily="34" charset="0"/>
              </a:rPr>
              <a:t>satellite sector is evolving as demand for connectivity increases and doing it with private investment</a:t>
            </a:r>
          </a:p>
          <a:p>
            <a:endParaRPr lang="en-GB" altLang="en-US" dirty="0" smtClean="0">
              <a:latin typeface="Calibri" panose="020F0502020204030204" pitchFamily="34" charset="0"/>
            </a:endParaRPr>
          </a:p>
          <a:p>
            <a:r>
              <a:rPr lang="en-GB" altLang="en-US" dirty="0" smtClean="0">
                <a:latin typeface="Calibri" panose="020F0502020204030204" pitchFamily="34" charset="0"/>
              </a:rPr>
              <a:t>The </a:t>
            </a:r>
            <a:r>
              <a:rPr lang="en-GB" altLang="en-US" dirty="0" smtClean="0">
                <a:latin typeface="Calibri" panose="020F0502020204030204" pitchFamily="34" charset="0"/>
              </a:rPr>
              <a:t>combination of GEO / MEO / LEO satellite systems that are all coming into play means that satellites are already providing next generation connectivity such </a:t>
            </a:r>
            <a:r>
              <a:rPr lang="mr-IN" altLang="en-US" dirty="0" smtClean="0">
                <a:latin typeface="Calibri" panose="020F0502020204030204" pitchFamily="34" charset="0"/>
              </a:rPr>
              <a:t>–</a:t>
            </a:r>
            <a:r>
              <a:rPr lang="en-GB" altLang="en-US" dirty="0" smtClean="0">
                <a:latin typeface="Calibri" panose="020F0502020204030204" pitchFamily="34" charset="0"/>
              </a:rPr>
              <a:t> aero is one example but they will also be directly relevant to numerous 5G use cases </a:t>
            </a:r>
            <a:endParaRPr lang="en-GB" dirty="0"/>
          </a:p>
        </p:txBody>
      </p:sp>
      <p:sp>
        <p:nvSpPr>
          <p:cNvPr id="4" name="Date Placeholder 3"/>
          <p:cNvSpPr>
            <a:spLocks noGrp="1"/>
          </p:cNvSpPr>
          <p:nvPr>
            <p:ph type="dt" idx="10"/>
          </p:nvPr>
        </p:nvSpPr>
        <p:spPr/>
        <p:txBody>
          <a:bodyPr/>
          <a:lstStyle/>
          <a:p>
            <a:pPr>
              <a:defRPr/>
            </a:pPr>
            <a:fld id="{84370C0E-C345-42FF-85CE-4BA52BD24335}" type="datetime1">
              <a:rPr lang="en-GB" altLang="x-none" smtClean="0"/>
              <a:pPr>
                <a:defRPr/>
              </a:pPr>
              <a:t>30/10/2018</a:t>
            </a:fld>
            <a:endParaRPr lang="en-GB" altLang="x-none"/>
          </a:p>
        </p:txBody>
      </p:sp>
      <p:sp>
        <p:nvSpPr>
          <p:cNvPr id="5" name="Slide Number Placeholder 4"/>
          <p:cNvSpPr>
            <a:spLocks noGrp="1"/>
          </p:cNvSpPr>
          <p:nvPr>
            <p:ph type="sldNum" sz="quarter" idx="11"/>
          </p:nvPr>
        </p:nvSpPr>
        <p:spPr/>
        <p:txBody>
          <a:bodyPr/>
          <a:lstStyle/>
          <a:p>
            <a:pPr>
              <a:defRPr/>
            </a:pPr>
            <a:fld id="{83C7DEBA-4C19-4F4A-A52D-60FCA6B1E587}" type="slidenum">
              <a:rPr lang="en-GB" altLang="x-none" smtClean="0"/>
              <a:pPr>
                <a:defRPr/>
              </a:pPr>
              <a:t>14</a:t>
            </a:fld>
            <a:endParaRPr lang="en-GB" altLang="x-none"/>
          </a:p>
        </p:txBody>
      </p:sp>
    </p:spTree>
    <p:extLst>
      <p:ext uri="{BB962C8B-B14F-4D97-AF65-F5344CB8AC3E}">
        <p14:creationId xmlns:p14="http://schemas.microsoft.com/office/powerpoint/2010/main" val="2907599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ChangeArrowheads="1" noTextEdit="1"/>
          </p:cNvSpPr>
          <p:nvPr>
            <p:ph type="sldImg"/>
          </p:nvPr>
        </p:nvSpPr>
        <p:spPr>
          <a:xfrm>
            <a:off x="460375" y="720725"/>
            <a:ext cx="6396038" cy="3598863"/>
          </a:xfrm>
          <a:ln/>
        </p:spPr>
      </p:sp>
      <p:sp>
        <p:nvSpPr>
          <p:cNvPr id="27651" name="Notes Placeholder 2"/>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s-ES" dirty="0" smtClean="0">
                <a:latin typeface="Calibri" charset="0"/>
                <a:ea typeface="MS PGothic" charset="0"/>
              </a:rPr>
              <a:t>On </a:t>
            </a:r>
            <a:r>
              <a:rPr lang="es-ES" dirty="0" err="1" smtClean="0">
                <a:latin typeface="Calibri" charset="0"/>
                <a:ea typeface="MS PGothic" charset="0"/>
              </a:rPr>
              <a:t>the</a:t>
            </a:r>
            <a:r>
              <a:rPr lang="es-ES" dirty="0" smtClean="0">
                <a:latin typeface="Calibri" charset="0"/>
                <a:ea typeface="MS PGothic" charset="0"/>
              </a:rPr>
              <a:t> </a:t>
            </a:r>
            <a:r>
              <a:rPr lang="es-ES" dirty="0" err="1" smtClean="0">
                <a:latin typeface="Calibri" charset="0"/>
                <a:ea typeface="MS PGothic" charset="0"/>
              </a:rPr>
              <a:t>question</a:t>
            </a:r>
            <a:r>
              <a:rPr lang="es-ES" dirty="0" smtClean="0">
                <a:latin typeface="Calibri" charset="0"/>
                <a:ea typeface="MS PGothic" charset="0"/>
              </a:rPr>
              <a:t> of </a:t>
            </a:r>
            <a:r>
              <a:rPr lang="es-ES" dirty="0" err="1" smtClean="0">
                <a:latin typeface="Calibri" charset="0"/>
                <a:ea typeface="MS PGothic" charset="0"/>
              </a:rPr>
              <a:t>Spectrum</a:t>
            </a:r>
            <a:r>
              <a:rPr lang="es-ES" dirty="0" smtClean="0">
                <a:latin typeface="Calibri" charset="0"/>
                <a:ea typeface="MS PGothic" charset="0"/>
              </a:rPr>
              <a:t>, </a:t>
            </a:r>
            <a:r>
              <a:rPr lang="es-ES" dirty="0" err="1" smtClean="0">
                <a:latin typeface="Calibri" charset="0"/>
                <a:ea typeface="MS PGothic" charset="0"/>
              </a:rPr>
              <a:t>the</a:t>
            </a:r>
            <a:r>
              <a:rPr lang="es-ES" dirty="0" smtClean="0">
                <a:latin typeface="Calibri" charset="0"/>
                <a:ea typeface="MS PGothic" charset="0"/>
              </a:rPr>
              <a:t> </a:t>
            </a:r>
            <a:r>
              <a:rPr lang="es-ES" dirty="0" err="1">
                <a:latin typeface="Calibri" charset="0"/>
                <a:ea typeface="MS PGothic" charset="0"/>
              </a:rPr>
              <a:t>satellite</a:t>
            </a:r>
            <a:r>
              <a:rPr lang="es-ES" dirty="0">
                <a:latin typeface="Calibri" charset="0"/>
                <a:ea typeface="MS PGothic" charset="0"/>
              </a:rPr>
              <a:t> </a:t>
            </a:r>
            <a:r>
              <a:rPr lang="es-ES" dirty="0" err="1">
                <a:latin typeface="Calibri" charset="0"/>
                <a:ea typeface="MS PGothic" charset="0"/>
              </a:rPr>
              <a:t>industry’s</a:t>
            </a:r>
            <a:r>
              <a:rPr lang="es-ES" dirty="0">
                <a:latin typeface="Calibri" charset="0"/>
                <a:ea typeface="MS PGothic" charset="0"/>
              </a:rPr>
              <a:t> </a:t>
            </a:r>
            <a:r>
              <a:rPr lang="es-ES" dirty="0" err="1">
                <a:latin typeface="Calibri" charset="0"/>
                <a:ea typeface="MS PGothic" charset="0"/>
              </a:rPr>
              <a:t>approach</a:t>
            </a:r>
            <a:r>
              <a:rPr lang="es-ES" dirty="0">
                <a:latin typeface="Calibri" charset="0"/>
                <a:ea typeface="MS PGothic" charset="0"/>
              </a:rPr>
              <a:t> </a:t>
            </a:r>
            <a:r>
              <a:rPr lang="es-ES" dirty="0" err="1">
                <a:latin typeface="Calibri" charset="0"/>
                <a:ea typeface="MS PGothic" charset="0"/>
              </a:rPr>
              <a:t>is</a:t>
            </a:r>
            <a:r>
              <a:rPr lang="es-ES" dirty="0">
                <a:latin typeface="Calibri" charset="0"/>
                <a:ea typeface="MS PGothic" charset="0"/>
              </a:rPr>
              <a:t> </a:t>
            </a:r>
            <a:r>
              <a:rPr lang="es-ES" dirty="0" err="1">
                <a:latin typeface="Calibri" charset="0"/>
                <a:ea typeface="MS PGothic" charset="0"/>
              </a:rPr>
              <a:t>maybe</a:t>
            </a:r>
            <a:r>
              <a:rPr lang="es-ES" dirty="0">
                <a:latin typeface="Calibri" charset="0"/>
                <a:ea typeface="MS PGothic" charset="0"/>
              </a:rPr>
              <a:t> </a:t>
            </a:r>
            <a:r>
              <a:rPr lang="es-ES" dirty="0" err="1">
                <a:latin typeface="Calibri" charset="0"/>
                <a:ea typeface="MS PGothic" charset="0"/>
              </a:rPr>
              <a:t>too</a:t>
            </a:r>
            <a:r>
              <a:rPr lang="es-ES" dirty="0">
                <a:latin typeface="Calibri" charset="0"/>
                <a:ea typeface="MS PGothic" charset="0"/>
              </a:rPr>
              <a:t> </a:t>
            </a:r>
            <a:r>
              <a:rPr lang="es-ES" dirty="0" err="1">
                <a:latin typeface="Calibri" charset="0"/>
                <a:ea typeface="MS PGothic" charset="0"/>
              </a:rPr>
              <a:t>fair</a:t>
            </a:r>
            <a:r>
              <a:rPr lang="es-ES" dirty="0">
                <a:latin typeface="Calibri" charset="0"/>
                <a:ea typeface="MS PGothic" charset="0"/>
              </a:rPr>
              <a:t>. WE are </a:t>
            </a:r>
            <a:r>
              <a:rPr lang="es-ES" dirty="0" err="1">
                <a:latin typeface="Calibri" charset="0"/>
                <a:ea typeface="MS PGothic" charset="0"/>
              </a:rPr>
              <a:t>willing</a:t>
            </a:r>
            <a:r>
              <a:rPr lang="es-ES" dirty="0">
                <a:latin typeface="Calibri" charset="0"/>
                <a:ea typeface="MS PGothic" charset="0"/>
              </a:rPr>
              <a:t> to share </a:t>
            </a:r>
            <a:r>
              <a:rPr lang="es-ES" dirty="0" err="1">
                <a:latin typeface="Calibri" charset="0"/>
                <a:ea typeface="MS PGothic" charset="0"/>
              </a:rPr>
              <a:t>spectrum</a:t>
            </a:r>
            <a:r>
              <a:rPr lang="es-ES" dirty="0">
                <a:latin typeface="Calibri" charset="0"/>
                <a:ea typeface="MS PGothic" charset="0"/>
              </a:rPr>
              <a:t> </a:t>
            </a:r>
            <a:r>
              <a:rPr lang="es-ES" dirty="0" err="1">
                <a:latin typeface="Calibri" charset="0"/>
                <a:ea typeface="MS PGothic" charset="0"/>
              </a:rPr>
              <a:t>where</a:t>
            </a:r>
            <a:r>
              <a:rPr lang="es-ES" dirty="0">
                <a:latin typeface="Calibri" charset="0"/>
                <a:ea typeface="MS PGothic" charset="0"/>
              </a:rPr>
              <a:t> </a:t>
            </a:r>
            <a:r>
              <a:rPr lang="es-ES" dirty="0" err="1">
                <a:latin typeface="Calibri" charset="0"/>
                <a:ea typeface="MS PGothic" charset="0"/>
              </a:rPr>
              <a:t>possible</a:t>
            </a:r>
            <a:r>
              <a:rPr lang="es-ES" dirty="0">
                <a:latin typeface="Calibri" charset="0"/>
                <a:ea typeface="MS PGothic" charset="0"/>
              </a:rPr>
              <a:t> as </a:t>
            </a:r>
            <a:r>
              <a:rPr lang="es-ES" dirty="0" err="1">
                <a:latin typeface="Calibri" charset="0"/>
                <a:ea typeface="MS PGothic" charset="0"/>
              </a:rPr>
              <a:t>long</a:t>
            </a:r>
            <a:r>
              <a:rPr lang="es-ES" dirty="0">
                <a:latin typeface="Calibri" charset="0"/>
                <a:ea typeface="MS PGothic" charset="0"/>
              </a:rPr>
              <a:t> as </a:t>
            </a:r>
            <a:r>
              <a:rPr lang="es-ES" dirty="0" err="1">
                <a:latin typeface="Calibri" charset="0"/>
                <a:ea typeface="MS PGothic" charset="0"/>
              </a:rPr>
              <a:t>certain</a:t>
            </a:r>
            <a:r>
              <a:rPr lang="es-ES" dirty="0">
                <a:latin typeface="Calibri" charset="0"/>
                <a:ea typeface="MS PGothic" charset="0"/>
              </a:rPr>
              <a:t> </a:t>
            </a:r>
            <a:r>
              <a:rPr lang="es-ES" dirty="0" err="1">
                <a:latin typeface="Calibri" charset="0"/>
                <a:ea typeface="MS PGothic" charset="0"/>
              </a:rPr>
              <a:t>principles</a:t>
            </a:r>
            <a:r>
              <a:rPr lang="es-ES" dirty="0">
                <a:latin typeface="Calibri" charset="0"/>
                <a:ea typeface="MS PGothic" charset="0"/>
              </a:rPr>
              <a:t> are </a:t>
            </a:r>
            <a:r>
              <a:rPr lang="es-ES" dirty="0" err="1">
                <a:latin typeface="Calibri" charset="0"/>
                <a:ea typeface="MS PGothic" charset="0"/>
              </a:rPr>
              <a:t>respected</a:t>
            </a:r>
            <a:r>
              <a:rPr lang="es-ES" dirty="0">
                <a:latin typeface="Calibri" charset="0"/>
                <a:ea typeface="MS PGothic" charset="0"/>
              </a:rPr>
              <a:t> to </a:t>
            </a:r>
            <a:r>
              <a:rPr lang="es-ES" dirty="0" err="1">
                <a:latin typeface="Calibri" charset="0"/>
                <a:ea typeface="MS PGothic" charset="0"/>
              </a:rPr>
              <a:t>allow</a:t>
            </a:r>
            <a:r>
              <a:rPr lang="es-ES" dirty="0">
                <a:latin typeface="Calibri" charset="0"/>
                <a:ea typeface="MS PGothic" charset="0"/>
              </a:rPr>
              <a:t> </a:t>
            </a:r>
            <a:r>
              <a:rPr lang="es-ES" dirty="0" err="1">
                <a:latin typeface="Calibri" charset="0"/>
                <a:ea typeface="MS PGothic" charset="0"/>
              </a:rPr>
              <a:t>continuity</a:t>
            </a:r>
            <a:r>
              <a:rPr lang="es-ES" dirty="0">
                <a:latin typeface="Calibri" charset="0"/>
                <a:ea typeface="MS PGothic" charset="0"/>
              </a:rPr>
              <a:t> of </a:t>
            </a:r>
            <a:r>
              <a:rPr lang="es-ES" dirty="0" err="1">
                <a:latin typeface="Calibri" charset="0"/>
                <a:ea typeface="MS PGothic" charset="0"/>
              </a:rPr>
              <a:t>services</a:t>
            </a:r>
            <a:r>
              <a:rPr lang="es-ES" dirty="0">
                <a:latin typeface="Calibri" charset="0"/>
                <a:ea typeface="MS PGothic" charset="0"/>
              </a:rPr>
              <a:t> and </a:t>
            </a:r>
            <a:r>
              <a:rPr lang="es-ES" dirty="0" err="1">
                <a:latin typeface="Calibri" charset="0"/>
                <a:ea typeface="MS PGothic" charset="0"/>
              </a:rPr>
              <a:t>future</a:t>
            </a:r>
            <a:r>
              <a:rPr lang="es-ES" dirty="0">
                <a:latin typeface="Calibri" charset="0"/>
                <a:ea typeface="MS PGothic" charset="0"/>
              </a:rPr>
              <a:t> </a:t>
            </a:r>
            <a:r>
              <a:rPr lang="es-ES" dirty="0" err="1" smtClean="0">
                <a:latin typeface="Calibri" charset="0"/>
                <a:ea typeface="MS PGothic" charset="0"/>
              </a:rPr>
              <a:t>grow</a:t>
            </a:r>
            <a:r>
              <a:rPr lang="es-ES" baseline="0" dirty="0" smtClean="0">
                <a:latin typeface="Calibri" charset="0"/>
                <a:ea typeface="MS PGothic" charset="0"/>
              </a:rPr>
              <a:t> of </a:t>
            </a:r>
            <a:r>
              <a:rPr lang="es-ES" baseline="0" dirty="0" err="1" smtClean="0">
                <a:latin typeface="Calibri" charset="0"/>
                <a:ea typeface="MS PGothic" charset="0"/>
              </a:rPr>
              <a:t>satellite</a:t>
            </a:r>
            <a:r>
              <a:rPr lang="es-ES" baseline="0" dirty="0" smtClean="0">
                <a:latin typeface="Calibri" charset="0"/>
                <a:ea typeface="MS PGothic" charset="0"/>
              </a:rPr>
              <a:t> </a:t>
            </a:r>
            <a:r>
              <a:rPr lang="es-ES" baseline="0" dirty="0" err="1" smtClean="0">
                <a:latin typeface="Calibri" charset="0"/>
                <a:ea typeface="MS PGothic" charset="0"/>
              </a:rPr>
              <a:t>services</a:t>
            </a:r>
            <a:r>
              <a:rPr lang="es-ES" dirty="0" smtClean="0">
                <a:latin typeface="Calibri" charset="0"/>
                <a:ea typeface="MS PGothic" charset="0"/>
              </a:rPr>
              <a:t>.</a:t>
            </a:r>
            <a:endParaRPr lang="en-GB" dirty="0">
              <a:latin typeface="Calibri" charset="0"/>
              <a:ea typeface="MS PGothic" charset="0"/>
            </a:endParaRPr>
          </a:p>
        </p:txBody>
      </p:sp>
      <p:sp>
        <p:nvSpPr>
          <p:cNvPr id="27652" name="Date Placeholder 3"/>
          <p:cNvSpPr>
            <a:spLocks noGrp="1" noChangeArrowheads="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2025">
              <a:defRPr sz="700">
                <a:solidFill>
                  <a:srgbClr val="3A94D5"/>
                </a:solidFill>
                <a:latin typeface="Arial" charset="0"/>
                <a:ea typeface="MS PGothic" charset="0"/>
                <a:cs typeface="MS PGothic" charset="0"/>
              </a:defRPr>
            </a:lvl1pPr>
            <a:lvl2pPr marL="747713" indent="-287338" defTabSz="962025">
              <a:defRPr sz="700">
                <a:solidFill>
                  <a:srgbClr val="3A94D5"/>
                </a:solidFill>
                <a:latin typeface="Arial" charset="0"/>
                <a:ea typeface="MS PGothic" charset="0"/>
                <a:cs typeface="MS PGothic" charset="0"/>
              </a:defRPr>
            </a:lvl2pPr>
            <a:lvl3pPr marL="1150938" indent="-230188" defTabSz="962025">
              <a:defRPr sz="700">
                <a:solidFill>
                  <a:srgbClr val="3A94D5"/>
                </a:solidFill>
                <a:latin typeface="Arial" charset="0"/>
                <a:ea typeface="MS PGothic" charset="0"/>
                <a:cs typeface="MS PGothic" charset="0"/>
              </a:defRPr>
            </a:lvl3pPr>
            <a:lvl4pPr marL="1612900" indent="-230188" defTabSz="962025">
              <a:defRPr sz="700">
                <a:solidFill>
                  <a:srgbClr val="3A94D5"/>
                </a:solidFill>
                <a:latin typeface="Arial" charset="0"/>
                <a:ea typeface="MS PGothic" charset="0"/>
                <a:cs typeface="MS PGothic" charset="0"/>
              </a:defRPr>
            </a:lvl4pPr>
            <a:lvl5pPr marL="2073275" indent="-230188" defTabSz="962025">
              <a:defRPr sz="700">
                <a:solidFill>
                  <a:srgbClr val="3A94D5"/>
                </a:solidFill>
                <a:latin typeface="Arial" charset="0"/>
                <a:ea typeface="MS PGothic" charset="0"/>
                <a:cs typeface="MS PGothic" charset="0"/>
              </a:defRPr>
            </a:lvl5pPr>
            <a:lvl6pPr marL="25304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6pPr>
            <a:lvl7pPr marL="29876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7pPr>
            <a:lvl8pPr marL="34448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8pPr>
            <a:lvl9pPr marL="39020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9pPr>
          </a:lstStyle>
          <a:p>
            <a:fld id="{9D309A11-DC10-C44E-BB52-230D99372EF4}" type="datetime1">
              <a:rPr lang="en-GB" sz="1300">
                <a:solidFill>
                  <a:schemeClr val="tx1"/>
                </a:solidFill>
                <a:latin typeface="Calibri" charset="0"/>
              </a:rPr>
              <a:pPr/>
              <a:t>30/10/2018</a:t>
            </a:fld>
            <a:endParaRPr lang="en-GB" sz="1300">
              <a:solidFill>
                <a:schemeClr val="tx1"/>
              </a:solidFill>
              <a:latin typeface="Calibri" charset="0"/>
            </a:endParaRPr>
          </a:p>
        </p:txBody>
      </p:sp>
      <p:sp>
        <p:nvSpPr>
          <p:cNvPr id="27653" name="Slide Number Placeholder 4"/>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2025">
              <a:defRPr sz="700">
                <a:solidFill>
                  <a:srgbClr val="3A94D5"/>
                </a:solidFill>
                <a:latin typeface="Arial" charset="0"/>
                <a:ea typeface="MS PGothic" charset="0"/>
                <a:cs typeface="MS PGothic" charset="0"/>
              </a:defRPr>
            </a:lvl1pPr>
            <a:lvl2pPr marL="747713" indent="-287338" defTabSz="962025">
              <a:defRPr sz="700">
                <a:solidFill>
                  <a:srgbClr val="3A94D5"/>
                </a:solidFill>
                <a:latin typeface="Arial" charset="0"/>
                <a:ea typeface="MS PGothic" charset="0"/>
                <a:cs typeface="MS PGothic" charset="0"/>
              </a:defRPr>
            </a:lvl2pPr>
            <a:lvl3pPr marL="1150938" indent="-230188" defTabSz="962025">
              <a:defRPr sz="700">
                <a:solidFill>
                  <a:srgbClr val="3A94D5"/>
                </a:solidFill>
                <a:latin typeface="Arial" charset="0"/>
                <a:ea typeface="MS PGothic" charset="0"/>
                <a:cs typeface="MS PGothic" charset="0"/>
              </a:defRPr>
            </a:lvl3pPr>
            <a:lvl4pPr marL="1612900" indent="-230188" defTabSz="962025">
              <a:defRPr sz="700">
                <a:solidFill>
                  <a:srgbClr val="3A94D5"/>
                </a:solidFill>
                <a:latin typeface="Arial" charset="0"/>
                <a:ea typeface="MS PGothic" charset="0"/>
                <a:cs typeface="MS PGothic" charset="0"/>
              </a:defRPr>
            </a:lvl4pPr>
            <a:lvl5pPr marL="2073275" indent="-230188" defTabSz="962025">
              <a:defRPr sz="700">
                <a:solidFill>
                  <a:srgbClr val="3A94D5"/>
                </a:solidFill>
                <a:latin typeface="Arial" charset="0"/>
                <a:ea typeface="MS PGothic" charset="0"/>
                <a:cs typeface="MS PGothic" charset="0"/>
              </a:defRPr>
            </a:lvl5pPr>
            <a:lvl6pPr marL="25304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6pPr>
            <a:lvl7pPr marL="29876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7pPr>
            <a:lvl8pPr marL="34448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8pPr>
            <a:lvl9pPr marL="39020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9pPr>
          </a:lstStyle>
          <a:p>
            <a:fld id="{FFA2E017-0D8F-C14A-86F6-11A9025EDF61}" type="slidenum">
              <a:rPr lang="en-GB" sz="1300">
                <a:solidFill>
                  <a:schemeClr val="tx1"/>
                </a:solidFill>
                <a:latin typeface="Calibri" charset="0"/>
              </a:rPr>
              <a:pPr/>
              <a:t>15</a:t>
            </a:fld>
            <a:endParaRPr lang="en-GB" sz="1300">
              <a:solidFill>
                <a:schemeClr val="tx1"/>
              </a:solidFill>
              <a:latin typeface="Calibri" charset="0"/>
            </a:endParaRPr>
          </a:p>
        </p:txBody>
      </p:sp>
    </p:spTree>
    <p:extLst>
      <p:ext uri="{BB962C8B-B14F-4D97-AF65-F5344CB8AC3E}">
        <p14:creationId xmlns:p14="http://schemas.microsoft.com/office/powerpoint/2010/main" val="2591776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ChangeArrowheads="1" noTextEdit="1"/>
          </p:cNvSpPr>
          <p:nvPr>
            <p:ph type="sldImg"/>
          </p:nvPr>
        </p:nvSpPr>
        <p:spPr>
          <a:xfrm>
            <a:off x="460375" y="720725"/>
            <a:ext cx="6396038" cy="3598863"/>
          </a:xfrm>
          <a:ln/>
        </p:spPr>
      </p:sp>
      <p:sp>
        <p:nvSpPr>
          <p:cNvPr id="29699"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Calibri" charset="0"/>
                <a:ea typeface="MS PGothic" charset="0"/>
              </a:rPr>
              <a:t>In terms of mm wave frequency bands for 5G what that means is: </a:t>
            </a:r>
            <a:endParaRPr lang="en-US" dirty="0" smtClean="0">
              <a:latin typeface="Calibri" charset="0"/>
              <a:ea typeface="MS PGothic" charset="0"/>
            </a:endParaRPr>
          </a:p>
          <a:p>
            <a:endParaRPr lang="en-US" dirty="0">
              <a:latin typeface="Calibri" charset="0"/>
              <a:ea typeface="MS PGothic" charset="0"/>
            </a:endParaRPr>
          </a:p>
          <a:p>
            <a:pPr>
              <a:buFont typeface="Calibri" charset="0"/>
              <a:buAutoNum type="arabicPeriod"/>
            </a:pPr>
            <a:r>
              <a:rPr lang="en-US" dirty="0">
                <a:latin typeface="Calibri" charset="0"/>
                <a:ea typeface="MS PGothic" charset="0"/>
              </a:rPr>
              <a:t>Stick to bands identified by WRC-15 </a:t>
            </a:r>
            <a:r>
              <a:rPr lang="mr-IN" dirty="0">
                <a:latin typeface="Calibri" charset="0"/>
                <a:ea typeface="MS PGothic" charset="0"/>
              </a:rPr>
              <a:t>–</a:t>
            </a:r>
            <a:r>
              <a:rPr lang="en-US" dirty="0">
                <a:latin typeface="Calibri" charset="0"/>
                <a:ea typeface="MS PGothic" charset="0"/>
              </a:rPr>
              <a:t> there are plenty of them!</a:t>
            </a:r>
          </a:p>
          <a:p>
            <a:pPr>
              <a:buFont typeface="Calibri" charset="0"/>
              <a:buAutoNum type="arabicPeriod"/>
            </a:pPr>
            <a:endParaRPr lang="en-US" dirty="0" smtClean="0">
              <a:latin typeface="Calibri" charset="0"/>
              <a:ea typeface="MS PGothic" charset="0"/>
            </a:endParaRPr>
          </a:p>
          <a:p>
            <a:pPr>
              <a:buFont typeface="Calibri" charset="0"/>
              <a:buAutoNum type="arabicPeriod"/>
            </a:pPr>
            <a:r>
              <a:rPr lang="en-US" dirty="0" smtClean="0">
                <a:latin typeface="Calibri" charset="0"/>
                <a:ea typeface="MS PGothic" charset="0"/>
              </a:rPr>
              <a:t>Recognize </a:t>
            </a:r>
            <a:r>
              <a:rPr lang="en-US" dirty="0">
                <a:latin typeface="Calibri" charset="0"/>
                <a:ea typeface="MS PGothic" charset="0"/>
              </a:rPr>
              <a:t>that 26GHz is a priority band in all other world regions and is likely to be identified for 5G while protecting existing and planned satellite and space services</a:t>
            </a:r>
          </a:p>
          <a:p>
            <a:pPr>
              <a:buFont typeface="Calibri" charset="0"/>
              <a:buAutoNum type="arabicPeriod"/>
            </a:pPr>
            <a:endParaRPr lang="en-US" dirty="0" smtClean="0">
              <a:latin typeface="Calibri" charset="0"/>
              <a:ea typeface="MS PGothic" charset="0"/>
            </a:endParaRPr>
          </a:p>
          <a:p>
            <a:pPr>
              <a:buFont typeface="Calibri" charset="0"/>
              <a:buAutoNum type="arabicPeriod"/>
            </a:pPr>
            <a:r>
              <a:rPr lang="en-US" dirty="0" smtClean="0">
                <a:latin typeface="Calibri" charset="0"/>
                <a:ea typeface="MS PGothic" charset="0"/>
              </a:rPr>
              <a:t>Avoid </a:t>
            </a:r>
            <a:r>
              <a:rPr lang="en-US" dirty="0">
                <a:latin typeface="Calibri" charset="0"/>
                <a:ea typeface="MS PGothic" charset="0"/>
              </a:rPr>
              <a:t>28GHz </a:t>
            </a:r>
            <a:r>
              <a:rPr lang="mr-IN" dirty="0">
                <a:latin typeface="Calibri" charset="0"/>
                <a:ea typeface="MS PGothic" charset="0"/>
              </a:rPr>
              <a:t>–</a:t>
            </a:r>
            <a:r>
              <a:rPr lang="en-US" dirty="0">
                <a:latin typeface="Calibri" charset="0"/>
                <a:ea typeface="MS PGothic" charset="0"/>
              </a:rPr>
              <a:t> the US has a historically different approach which does not justify its exporting its position around the world given huge satellite investments that have happened here</a:t>
            </a:r>
          </a:p>
          <a:p>
            <a:pPr>
              <a:buFont typeface="Calibri" charset="0"/>
              <a:buAutoNum type="arabicPeriod"/>
            </a:pPr>
            <a:endParaRPr lang="en-US" dirty="0" smtClean="0">
              <a:latin typeface="Calibri" charset="0"/>
              <a:ea typeface="MS PGothic" charset="0"/>
            </a:endParaRPr>
          </a:p>
          <a:p>
            <a:pPr>
              <a:buFont typeface="Calibri" charset="0"/>
              <a:buAutoNum type="arabicPeriod"/>
            </a:pPr>
            <a:r>
              <a:rPr lang="en-US" dirty="0" smtClean="0">
                <a:latin typeface="Calibri" charset="0"/>
                <a:ea typeface="MS PGothic" charset="0"/>
              </a:rPr>
              <a:t>Recognize </a:t>
            </a:r>
            <a:r>
              <a:rPr lang="en-US" dirty="0">
                <a:latin typeface="Calibri" charset="0"/>
                <a:ea typeface="MS PGothic" charset="0"/>
              </a:rPr>
              <a:t>that what works for one region with respect to the 40GHz band will not work for other regions and note need for coordinating with FSS which is deploying HDFSS user terminals in  different parts of the band in different world regions </a:t>
            </a:r>
            <a:r>
              <a:rPr lang="mr-IN" dirty="0">
                <a:latin typeface="Calibri" charset="0"/>
                <a:ea typeface="MS PGothic" charset="0"/>
              </a:rPr>
              <a:t>–</a:t>
            </a:r>
            <a:r>
              <a:rPr lang="en-US" dirty="0">
                <a:latin typeface="Calibri" charset="0"/>
                <a:ea typeface="MS PGothic" charset="0"/>
              </a:rPr>
              <a:t> this is therefore not a candidate band for global harmonization</a:t>
            </a:r>
          </a:p>
          <a:p>
            <a:pPr>
              <a:buFont typeface="Calibri" charset="0"/>
              <a:buAutoNum type="arabicPeriod"/>
            </a:pPr>
            <a:endParaRPr lang="en-US" dirty="0" smtClean="0">
              <a:latin typeface="Calibri" charset="0"/>
              <a:ea typeface="MS PGothic" charset="0"/>
            </a:endParaRPr>
          </a:p>
          <a:p>
            <a:pPr>
              <a:buFont typeface="Calibri" charset="0"/>
              <a:buAutoNum type="arabicPeriod"/>
            </a:pPr>
            <a:r>
              <a:rPr lang="en-US" dirty="0" smtClean="0">
                <a:latin typeface="Calibri" charset="0"/>
                <a:ea typeface="MS PGothic" charset="0"/>
              </a:rPr>
              <a:t>Recognize </a:t>
            </a:r>
            <a:r>
              <a:rPr lang="en-US" dirty="0">
                <a:latin typeface="Calibri" charset="0"/>
                <a:ea typeface="MS PGothic" charset="0"/>
              </a:rPr>
              <a:t>that the very high mm wave bands provide a lot of available spectrum for use by mobile operators on a contiguous basis &amp; so provide future-proofing for 5G</a:t>
            </a:r>
          </a:p>
        </p:txBody>
      </p:sp>
      <p:sp>
        <p:nvSpPr>
          <p:cNvPr id="29700" name="Date Placeholder 3"/>
          <p:cNvSpPr>
            <a:spLocks noGrp="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2025">
              <a:defRPr sz="700">
                <a:solidFill>
                  <a:srgbClr val="3A94D5"/>
                </a:solidFill>
                <a:latin typeface="Arial" charset="0"/>
                <a:ea typeface="MS PGothic" charset="0"/>
                <a:cs typeface="MS PGothic" charset="0"/>
              </a:defRPr>
            </a:lvl1pPr>
            <a:lvl2pPr marL="747713" indent="-287338" defTabSz="962025">
              <a:defRPr sz="700">
                <a:solidFill>
                  <a:srgbClr val="3A94D5"/>
                </a:solidFill>
                <a:latin typeface="Arial" charset="0"/>
                <a:ea typeface="MS PGothic" charset="0"/>
                <a:cs typeface="MS PGothic" charset="0"/>
              </a:defRPr>
            </a:lvl2pPr>
            <a:lvl3pPr marL="1150938" indent="-230188" defTabSz="962025">
              <a:defRPr sz="700">
                <a:solidFill>
                  <a:srgbClr val="3A94D5"/>
                </a:solidFill>
                <a:latin typeface="Arial" charset="0"/>
                <a:ea typeface="MS PGothic" charset="0"/>
                <a:cs typeface="MS PGothic" charset="0"/>
              </a:defRPr>
            </a:lvl3pPr>
            <a:lvl4pPr marL="1612900" indent="-230188" defTabSz="962025">
              <a:defRPr sz="700">
                <a:solidFill>
                  <a:srgbClr val="3A94D5"/>
                </a:solidFill>
                <a:latin typeface="Arial" charset="0"/>
                <a:ea typeface="MS PGothic" charset="0"/>
                <a:cs typeface="MS PGothic" charset="0"/>
              </a:defRPr>
            </a:lvl4pPr>
            <a:lvl5pPr marL="2073275" indent="-230188" defTabSz="962025">
              <a:defRPr sz="700">
                <a:solidFill>
                  <a:srgbClr val="3A94D5"/>
                </a:solidFill>
                <a:latin typeface="Arial" charset="0"/>
                <a:ea typeface="MS PGothic" charset="0"/>
                <a:cs typeface="MS PGothic" charset="0"/>
              </a:defRPr>
            </a:lvl5pPr>
            <a:lvl6pPr marL="25304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6pPr>
            <a:lvl7pPr marL="29876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7pPr>
            <a:lvl8pPr marL="34448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8pPr>
            <a:lvl9pPr marL="39020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9pPr>
          </a:lstStyle>
          <a:p>
            <a:fld id="{AD11E531-CA2B-C44E-B69E-9F01B514E1B5}" type="datetime1">
              <a:rPr lang="en-GB" sz="1300">
                <a:solidFill>
                  <a:schemeClr val="tx1"/>
                </a:solidFill>
                <a:latin typeface="Calibri" charset="0"/>
              </a:rPr>
              <a:pPr/>
              <a:t>30/10/2018</a:t>
            </a:fld>
            <a:endParaRPr lang="en-GB" sz="1300">
              <a:solidFill>
                <a:schemeClr val="tx1"/>
              </a:solidFill>
              <a:latin typeface="Calibri" charset="0"/>
            </a:endParaRPr>
          </a:p>
        </p:txBody>
      </p:sp>
      <p:sp>
        <p:nvSpPr>
          <p:cNvPr id="29701" name="Slide Number Placeholder 4"/>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62025">
              <a:defRPr sz="700">
                <a:solidFill>
                  <a:srgbClr val="3A94D5"/>
                </a:solidFill>
                <a:latin typeface="Arial" charset="0"/>
                <a:ea typeface="MS PGothic" charset="0"/>
                <a:cs typeface="MS PGothic" charset="0"/>
              </a:defRPr>
            </a:lvl1pPr>
            <a:lvl2pPr marL="747713" indent="-287338" defTabSz="962025">
              <a:defRPr sz="700">
                <a:solidFill>
                  <a:srgbClr val="3A94D5"/>
                </a:solidFill>
                <a:latin typeface="Arial" charset="0"/>
                <a:ea typeface="MS PGothic" charset="0"/>
                <a:cs typeface="MS PGothic" charset="0"/>
              </a:defRPr>
            </a:lvl2pPr>
            <a:lvl3pPr marL="1150938" indent="-230188" defTabSz="962025">
              <a:defRPr sz="700">
                <a:solidFill>
                  <a:srgbClr val="3A94D5"/>
                </a:solidFill>
                <a:latin typeface="Arial" charset="0"/>
                <a:ea typeface="MS PGothic" charset="0"/>
                <a:cs typeface="MS PGothic" charset="0"/>
              </a:defRPr>
            </a:lvl3pPr>
            <a:lvl4pPr marL="1612900" indent="-230188" defTabSz="962025">
              <a:defRPr sz="700">
                <a:solidFill>
                  <a:srgbClr val="3A94D5"/>
                </a:solidFill>
                <a:latin typeface="Arial" charset="0"/>
                <a:ea typeface="MS PGothic" charset="0"/>
                <a:cs typeface="MS PGothic" charset="0"/>
              </a:defRPr>
            </a:lvl4pPr>
            <a:lvl5pPr marL="2073275" indent="-230188" defTabSz="962025">
              <a:defRPr sz="700">
                <a:solidFill>
                  <a:srgbClr val="3A94D5"/>
                </a:solidFill>
                <a:latin typeface="Arial" charset="0"/>
                <a:ea typeface="MS PGothic" charset="0"/>
                <a:cs typeface="MS PGothic" charset="0"/>
              </a:defRPr>
            </a:lvl5pPr>
            <a:lvl6pPr marL="25304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6pPr>
            <a:lvl7pPr marL="29876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7pPr>
            <a:lvl8pPr marL="34448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8pPr>
            <a:lvl9pPr marL="3902075" indent="-230188" defTabSz="962025" eaLnBrk="0" fontAlgn="base" hangingPunct="0">
              <a:spcBef>
                <a:spcPct val="0"/>
              </a:spcBef>
              <a:spcAft>
                <a:spcPct val="0"/>
              </a:spcAft>
              <a:defRPr sz="700">
                <a:solidFill>
                  <a:srgbClr val="3A94D5"/>
                </a:solidFill>
                <a:latin typeface="Arial" charset="0"/>
                <a:ea typeface="MS PGothic" charset="0"/>
                <a:cs typeface="MS PGothic" charset="0"/>
              </a:defRPr>
            </a:lvl9pPr>
          </a:lstStyle>
          <a:p>
            <a:fld id="{AE8AD4FA-5C48-6D4C-9906-BD49145B7B7C}" type="slidenum">
              <a:rPr lang="en-GB" sz="1300">
                <a:solidFill>
                  <a:schemeClr val="tx1"/>
                </a:solidFill>
                <a:latin typeface="Calibri" charset="0"/>
              </a:rPr>
              <a:pPr/>
              <a:t>16</a:t>
            </a:fld>
            <a:endParaRPr lang="en-GB" sz="1300">
              <a:solidFill>
                <a:schemeClr val="tx1"/>
              </a:solidFill>
              <a:latin typeface="Calibri" charset="0"/>
            </a:endParaRPr>
          </a:p>
        </p:txBody>
      </p:sp>
    </p:spTree>
    <p:extLst>
      <p:ext uri="{BB962C8B-B14F-4D97-AF65-F5344CB8AC3E}">
        <p14:creationId xmlns:p14="http://schemas.microsoft.com/office/powerpoint/2010/main" val="2927664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xfrm>
            <a:off x="460375" y="720725"/>
            <a:ext cx="6396038" cy="3598863"/>
          </a:xfrm>
          <a:ln/>
        </p:spPr>
      </p:sp>
      <p:sp>
        <p:nvSpPr>
          <p:cNvPr id="32771"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GB" altLang="en-US" dirty="0" smtClean="0">
                <a:latin typeface="Calibri" panose="020F0502020204030204" pitchFamily="34" charset="0"/>
              </a:rPr>
              <a:t>But is not only about existing services, but also about future 5G services. </a:t>
            </a:r>
            <a:endParaRPr lang="en-GB" altLang="en-US" dirty="0" smtClean="0">
              <a:latin typeface="Calibri" panose="020F050202020403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en-GB" altLang="en-US" dirty="0" smtClean="0">
              <a:latin typeface="Calibri" panose="020F050202020403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GB" altLang="en-US" dirty="0" smtClean="0">
                <a:latin typeface="Calibri" panose="020F0502020204030204" pitchFamily="34" charset="0"/>
              </a:rPr>
              <a:t>Key </a:t>
            </a:r>
            <a:r>
              <a:rPr lang="en-GB" altLang="en-US" dirty="0" smtClean="0">
                <a:latin typeface="Calibri" panose="020F0502020204030204" pitchFamily="34" charset="0"/>
              </a:rPr>
              <a:t>5G use cases such as </a:t>
            </a:r>
            <a:r>
              <a:rPr lang="en-GB" altLang="en-US" dirty="0" err="1" smtClean="0">
                <a:latin typeface="Calibri" panose="020F0502020204030204" pitchFamily="34" charset="0"/>
              </a:rPr>
              <a:t>Comms</a:t>
            </a:r>
            <a:r>
              <a:rPr lang="en-GB" altLang="en-US" dirty="0" smtClean="0">
                <a:latin typeface="Calibri" panose="020F0502020204030204" pitchFamily="34" charset="0"/>
              </a:rPr>
              <a:t> on the Move 5G require service availability across the territory. </a:t>
            </a:r>
            <a:endParaRPr lang="en-GB" altLang="en-US" dirty="0" smtClean="0">
              <a:latin typeface="Calibri" panose="020F050202020403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en-GB" altLang="en-US" dirty="0" smtClean="0">
              <a:latin typeface="Calibri" panose="020F050202020403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GB" altLang="en-US" dirty="0" smtClean="0">
                <a:latin typeface="Calibri" panose="020F0502020204030204" pitchFamily="34" charset="0"/>
              </a:rPr>
              <a:t>Other </a:t>
            </a:r>
            <a:r>
              <a:rPr lang="en-GB" altLang="en-US" dirty="0" smtClean="0">
                <a:latin typeface="Calibri" panose="020F0502020204030204" pitchFamily="34" charset="0"/>
              </a:rPr>
              <a:t>5G use cases such as </a:t>
            </a:r>
            <a:r>
              <a:rPr lang="en-GB" altLang="en-US" dirty="0" err="1" smtClean="0">
                <a:latin typeface="Calibri" panose="020F0502020204030204" pitchFamily="34" charset="0"/>
              </a:rPr>
              <a:t>IoT</a:t>
            </a:r>
            <a:r>
              <a:rPr lang="en-GB" altLang="en-US" dirty="0" smtClean="0">
                <a:latin typeface="Calibri" panose="020F0502020204030204" pitchFamily="34" charset="0"/>
              </a:rPr>
              <a:t> or media &amp; entertainment solutions require backhauling or transmission of massive amounts of data and the best quality which only satellite can adequately provide. </a:t>
            </a:r>
            <a:endParaRPr lang="en-GB" altLang="en-US" dirty="0" smtClean="0">
              <a:latin typeface="Calibri" panose="020F050202020403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lang="en-GB" altLang="en-US" dirty="0" smtClean="0">
              <a:latin typeface="Calibri" panose="020F050202020403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GB" altLang="en-US" dirty="0" smtClean="0">
                <a:latin typeface="Calibri" panose="020F0502020204030204" pitchFamily="34" charset="0"/>
              </a:rPr>
              <a:t>These </a:t>
            </a:r>
            <a:r>
              <a:rPr lang="en-GB" altLang="en-US" dirty="0" smtClean="0">
                <a:latin typeface="Calibri" panose="020F0502020204030204" pitchFamily="34" charset="0"/>
              </a:rPr>
              <a:t>examples just highlight the need for all technologies to play a role. </a:t>
            </a:r>
            <a:r>
              <a:rPr lang="en-GB" altLang="en-US" dirty="0" smtClean="0">
                <a:latin typeface="Calibri" panose="020F0502020204030204" pitchFamily="34" charset="0"/>
              </a:rPr>
              <a:t/>
            </a:r>
            <a:br>
              <a:rPr lang="en-GB" altLang="en-US" dirty="0" smtClean="0">
                <a:latin typeface="Calibri" panose="020F0502020204030204" pitchFamily="34" charset="0"/>
              </a:rPr>
            </a:br>
            <a:endParaRPr lang="en-GB" altLang="en-US" dirty="0" smtClean="0">
              <a:latin typeface="Calibri" panose="020F050202020403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GB" altLang="en-US" dirty="0" smtClean="0">
                <a:latin typeface="Calibri" panose="020F0502020204030204" pitchFamily="34" charset="0"/>
              </a:rPr>
              <a:t>It</a:t>
            </a:r>
            <a:r>
              <a:rPr lang="en-GB" altLang="en-GB" dirty="0" smtClean="0">
                <a:latin typeface="Calibri" panose="020F0502020204030204" pitchFamily="34" charset="0"/>
              </a:rPr>
              <a:t>’</a:t>
            </a:r>
            <a:r>
              <a:rPr lang="en-GB" altLang="en-US" dirty="0" smtClean="0">
                <a:latin typeface="Calibri" panose="020F0502020204030204" pitchFamily="34" charset="0"/>
              </a:rPr>
              <a:t>s </a:t>
            </a:r>
            <a:r>
              <a:rPr lang="en-GB" altLang="en-US" dirty="0" smtClean="0">
                <a:latin typeface="Calibri" panose="020F0502020204030204" pitchFamily="34" charset="0"/>
              </a:rPr>
              <a:t>not just about giving more spectrum to one technology but finding solutions in terms of spectrum and standards that allow all technologies to work together to enable Smart Solutions for the benefit of a maximum of users.</a:t>
            </a:r>
          </a:p>
          <a:p>
            <a:pPr defTabSz="457200" eaLnBrk="1" hangingPunct="1">
              <a:spcBef>
                <a:spcPct val="0"/>
              </a:spcBef>
            </a:pPr>
            <a:endParaRPr lang="en-GB" dirty="0">
              <a:ea typeface="MS PGothic" charset="0"/>
            </a:endParaRPr>
          </a:p>
        </p:txBody>
      </p:sp>
      <p:sp>
        <p:nvSpPr>
          <p:cNvPr id="32772"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5675">
              <a:defRPr sz="700">
                <a:solidFill>
                  <a:srgbClr val="3A94D5"/>
                </a:solidFill>
                <a:latin typeface="Arial" charset="0"/>
                <a:ea typeface="MS PGothic" charset="0"/>
                <a:cs typeface="MS PGothic" charset="0"/>
              </a:defRPr>
            </a:lvl1pPr>
            <a:lvl2pPr marL="742950" indent="-285750" defTabSz="955675">
              <a:defRPr sz="700">
                <a:solidFill>
                  <a:srgbClr val="3A94D5"/>
                </a:solidFill>
                <a:latin typeface="Arial" charset="0"/>
                <a:ea typeface="MS PGothic" charset="0"/>
                <a:cs typeface="MS PGothic" charset="0"/>
              </a:defRPr>
            </a:lvl2pPr>
            <a:lvl3pPr marL="1143000" indent="-228600" defTabSz="955675">
              <a:defRPr sz="700">
                <a:solidFill>
                  <a:srgbClr val="3A94D5"/>
                </a:solidFill>
                <a:latin typeface="Arial" charset="0"/>
                <a:ea typeface="MS PGothic" charset="0"/>
                <a:cs typeface="MS PGothic" charset="0"/>
              </a:defRPr>
            </a:lvl3pPr>
            <a:lvl4pPr marL="1600200" indent="-228600" defTabSz="955675">
              <a:defRPr sz="700">
                <a:solidFill>
                  <a:srgbClr val="3A94D5"/>
                </a:solidFill>
                <a:latin typeface="Arial" charset="0"/>
                <a:ea typeface="MS PGothic" charset="0"/>
                <a:cs typeface="MS PGothic" charset="0"/>
              </a:defRPr>
            </a:lvl4pPr>
            <a:lvl5pPr marL="2057400" indent="-228600" defTabSz="955675">
              <a:defRPr sz="700">
                <a:solidFill>
                  <a:srgbClr val="3A94D5"/>
                </a:solidFill>
                <a:latin typeface="Arial" charset="0"/>
                <a:ea typeface="MS PGothic" charset="0"/>
                <a:cs typeface="MS PGothic" charset="0"/>
              </a:defRPr>
            </a:lvl5pPr>
            <a:lvl6pPr marL="25146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9pPr>
          </a:lstStyle>
          <a:p>
            <a:fld id="{D973961B-6415-AA4C-879A-589AC1B901EE}" type="slidenum">
              <a:rPr lang="en-US" sz="1300">
                <a:solidFill>
                  <a:schemeClr val="tx1"/>
                </a:solidFill>
              </a:rPr>
              <a:pPr/>
              <a:t>17</a:t>
            </a:fld>
            <a:endParaRPr lang="en-US" sz="1300">
              <a:solidFill>
                <a:schemeClr val="tx1"/>
              </a:solidFill>
            </a:endParaRPr>
          </a:p>
        </p:txBody>
      </p:sp>
    </p:spTree>
    <p:extLst>
      <p:ext uri="{BB962C8B-B14F-4D97-AF65-F5344CB8AC3E}">
        <p14:creationId xmlns:p14="http://schemas.microsoft.com/office/powerpoint/2010/main" val="3521205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460375" y="720725"/>
            <a:ext cx="6396038" cy="3598863"/>
          </a:xfrm>
          <a:ln/>
        </p:spPr>
      </p:sp>
      <p:sp>
        <p:nvSpPr>
          <p:cNvPr id="34819"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GB" dirty="0" smtClean="0">
                <a:latin typeface="Calibri" charset="0"/>
                <a:ea typeface="MS PGothic" charset="0"/>
              </a:rPr>
              <a:t>Finally, Mr</a:t>
            </a:r>
            <a:r>
              <a:rPr lang="en-GB" baseline="0" dirty="0" smtClean="0">
                <a:latin typeface="Calibri" charset="0"/>
                <a:ea typeface="MS PGothic" charset="0"/>
              </a:rPr>
              <a:t> Chairman, when we look at the ICT Eco-system as whole, then both terrestrial and satellite integration has to be way forward in order to provide more inclusive and robust future generation of 5G services………………………..</a:t>
            </a:r>
          </a:p>
          <a:p>
            <a:endParaRPr lang="en-GB" baseline="0" dirty="0" smtClean="0">
              <a:latin typeface="Calibri" charset="0"/>
              <a:ea typeface="MS PGothic" charset="0"/>
            </a:endParaRPr>
          </a:p>
          <a:p>
            <a:r>
              <a:rPr lang="en-GB" baseline="0" dirty="0" smtClean="0">
                <a:latin typeface="Calibri" charset="0"/>
                <a:ea typeface="MS PGothic" charset="0"/>
              </a:rPr>
              <a:t>Thank you.  </a:t>
            </a:r>
            <a:endParaRPr lang="en-GB" dirty="0">
              <a:latin typeface="Calibri" charset="0"/>
              <a:ea typeface="MS PGothic" charset="0"/>
            </a:endParaRPr>
          </a:p>
        </p:txBody>
      </p:sp>
      <p:sp>
        <p:nvSpPr>
          <p:cNvPr id="34820"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5675">
              <a:defRPr sz="700">
                <a:solidFill>
                  <a:srgbClr val="3A94D5"/>
                </a:solidFill>
                <a:latin typeface="Arial" charset="0"/>
                <a:ea typeface="MS PGothic" charset="0"/>
                <a:cs typeface="MS PGothic" charset="0"/>
              </a:defRPr>
            </a:lvl1pPr>
            <a:lvl2pPr marL="742950" indent="-285750" defTabSz="955675">
              <a:defRPr sz="700">
                <a:solidFill>
                  <a:srgbClr val="3A94D5"/>
                </a:solidFill>
                <a:latin typeface="Arial" charset="0"/>
                <a:ea typeface="MS PGothic" charset="0"/>
                <a:cs typeface="MS PGothic" charset="0"/>
              </a:defRPr>
            </a:lvl2pPr>
            <a:lvl3pPr marL="1143000" indent="-228600" defTabSz="955675">
              <a:defRPr sz="700">
                <a:solidFill>
                  <a:srgbClr val="3A94D5"/>
                </a:solidFill>
                <a:latin typeface="Arial" charset="0"/>
                <a:ea typeface="MS PGothic" charset="0"/>
                <a:cs typeface="MS PGothic" charset="0"/>
              </a:defRPr>
            </a:lvl3pPr>
            <a:lvl4pPr marL="1600200" indent="-228600" defTabSz="955675">
              <a:defRPr sz="700">
                <a:solidFill>
                  <a:srgbClr val="3A94D5"/>
                </a:solidFill>
                <a:latin typeface="Arial" charset="0"/>
                <a:ea typeface="MS PGothic" charset="0"/>
                <a:cs typeface="MS PGothic" charset="0"/>
              </a:defRPr>
            </a:lvl4pPr>
            <a:lvl5pPr marL="2057400" indent="-228600" defTabSz="955675">
              <a:defRPr sz="700">
                <a:solidFill>
                  <a:srgbClr val="3A94D5"/>
                </a:solidFill>
                <a:latin typeface="Arial" charset="0"/>
                <a:ea typeface="MS PGothic" charset="0"/>
                <a:cs typeface="MS PGothic" charset="0"/>
              </a:defRPr>
            </a:lvl5pPr>
            <a:lvl6pPr marL="25146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9pPr>
          </a:lstStyle>
          <a:p>
            <a:fld id="{4FFC6E7D-4B61-3541-8C8D-F329404B23C1}" type="slidenum">
              <a:rPr lang="en-US" sz="1300">
                <a:solidFill>
                  <a:schemeClr val="tx1"/>
                </a:solidFill>
              </a:rPr>
              <a:pPr/>
              <a:t>18</a:t>
            </a:fld>
            <a:endParaRPr lang="en-US" sz="1300">
              <a:solidFill>
                <a:schemeClr val="tx1"/>
              </a:solidFill>
            </a:endParaRPr>
          </a:p>
        </p:txBody>
      </p:sp>
    </p:spTree>
    <p:extLst>
      <p:ext uri="{BB962C8B-B14F-4D97-AF65-F5344CB8AC3E}">
        <p14:creationId xmlns:p14="http://schemas.microsoft.com/office/powerpoint/2010/main" val="3619898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0375" y="720725"/>
            <a:ext cx="6396038" cy="3598863"/>
          </a:xfrm>
        </p:spPr>
      </p:sp>
      <p:sp>
        <p:nvSpPr>
          <p:cNvPr id="3" name="Notes Placeholder 2"/>
          <p:cNvSpPr>
            <a:spLocks noGrp="1"/>
          </p:cNvSpPr>
          <p:nvPr>
            <p:ph type="body" idx="1"/>
          </p:nvPr>
        </p:nvSpPr>
        <p:spPr/>
        <p:txBody>
          <a:bodyPr/>
          <a:lstStyle/>
          <a:p>
            <a:pPr marL="171450" indent="-171450">
              <a:buFont typeface="Arial"/>
              <a:buChar char="•"/>
            </a:pPr>
            <a:r>
              <a:rPr lang="en-GB" dirty="0" smtClean="0"/>
              <a:t>These are the members of ESOA - </a:t>
            </a:r>
            <a:r>
              <a:rPr lang="en-GB" baseline="0" dirty="0" smtClean="0"/>
              <a:t>some operators are </a:t>
            </a:r>
            <a:r>
              <a:rPr lang="en-GB" baseline="0" dirty="0"/>
              <a:t>global </a:t>
            </a:r>
            <a:r>
              <a:rPr lang="en-GB" baseline="0" dirty="0" smtClean="0"/>
              <a:t>and </a:t>
            </a:r>
            <a:r>
              <a:rPr lang="en-GB" baseline="0" dirty="0"/>
              <a:t>others </a:t>
            </a:r>
            <a:r>
              <a:rPr lang="en-GB" baseline="0" dirty="0" smtClean="0"/>
              <a:t>are </a:t>
            </a:r>
            <a:r>
              <a:rPr lang="en-GB" baseline="0" dirty="0" smtClean="0"/>
              <a:t>regional or even national. </a:t>
            </a:r>
            <a:r>
              <a:rPr lang="en-GB" baseline="0" dirty="0"/>
              <a:t>We also collaborate with other satellite operators in other regions </a:t>
            </a:r>
            <a:r>
              <a:rPr lang="en-GB" baseline="0" dirty="0" smtClean="0"/>
              <a:t>and other </a:t>
            </a:r>
            <a:r>
              <a:rPr lang="en-GB" baseline="0" dirty="0" smtClean="0"/>
              <a:t>associations including Asia –Pacific region and Americas.</a:t>
            </a:r>
          </a:p>
          <a:p>
            <a:pPr marL="0" indent="0">
              <a:buFont typeface="Arial"/>
              <a:buNone/>
            </a:pPr>
            <a:endParaRPr lang="en-GB" baseline="0" dirty="0"/>
          </a:p>
          <a:p>
            <a:pPr marL="171450" indent="-171450">
              <a:buFont typeface="Arial"/>
              <a:buChar char="•"/>
            </a:pPr>
            <a:r>
              <a:rPr lang="en-GB" baseline="0" dirty="0" smtClean="0"/>
              <a:t>Most importantly </a:t>
            </a:r>
            <a:r>
              <a:rPr lang="en-GB" baseline="0" dirty="0"/>
              <a:t>ESOA is led by a CEO Board of Directors who set the strategy and goals of the </a:t>
            </a:r>
            <a:r>
              <a:rPr lang="en-GB" baseline="0" dirty="0" smtClean="0"/>
              <a:t>Association</a:t>
            </a:r>
            <a:endParaRPr lang="en-GB" baseline="0" dirty="0"/>
          </a:p>
        </p:txBody>
      </p:sp>
      <p:sp>
        <p:nvSpPr>
          <p:cNvPr id="4" name="Date Placeholder 3"/>
          <p:cNvSpPr>
            <a:spLocks noGrp="1"/>
          </p:cNvSpPr>
          <p:nvPr>
            <p:ph type="dt" idx="10"/>
          </p:nvPr>
        </p:nvSpPr>
        <p:spPr/>
        <p:txBody>
          <a:bodyPr/>
          <a:lstStyle/>
          <a:p>
            <a:pPr>
              <a:defRPr/>
            </a:pPr>
            <a:fld id="{3B15E2F2-F868-4788-B16F-A3F76129F81F}" type="datetime1">
              <a:rPr lang="en-GB" altLang="en-US" smtClean="0"/>
              <a:pPr>
                <a:defRPr/>
              </a:pPr>
              <a:t>30/10/2018</a:t>
            </a:fld>
            <a:endParaRPr lang="en-GB" altLang="en-US"/>
          </a:p>
        </p:txBody>
      </p:sp>
      <p:sp>
        <p:nvSpPr>
          <p:cNvPr id="5" name="Slide Number Placeholder 4"/>
          <p:cNvSpPr>
            <a:spLocks noGrp="1"/>
          </p:cNvSpPr>
          <p:nvPr>
            <p:ph type="sldNum" sz="quarter" idx="11"/>
          </p:nvPr>
        </p:nvSpPr>
        <p:spPr/>
        <p:txBody>
          <a:bodyPr/>
          <a:lstStyle/>
          <a:p>
            <a:pPr>
              <a:defRPr/>
            </a:pPr>
            <a:fld id="{E6ED4235-5F6F-43F9-98D6-362031914A08}" type="slidenum">
              <a:rPr lang="en-GB" altLang="en-US" smtClean="0"/>
              <a:pPr>
                <a:defRPr/>
              </a:pPr>
              <a:t>2</a:t>
            </a:fld>
            <a:endParaRPr lang="en-GB" altLang="en-US"/>
          </a:p>
        </p:txBody>
      </p:sp>
    </p:spTree>
    <p:extLst>
      <p:ext uri="{BB962C8B-B14F-4D97-AF65-F5344CB8AC3E}">
        <p14:creationId xmlns:p14="http://schemas.microsoft.com/office/powerpoint/2010/main" val="67052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dirty="0" smtClean="0"/>
              <a:t>Just</a:t>
            </a:r>
            <a:r>
              <a:rPr lang="en-GB" baseline="0" dirty="0" smtClean="0"/>
              <a:t> to put the satellite Industry in perspective – today it is still over $340bn industry globally, employing several million people all over the world and providing services across the globe to billions of people – it is not just in rural&amp; remote areas but also in suburban to urbans with DTH broadcasting millions of homes to telecommunication services and affordable connectivity, Earth observation and navigation </a:t>
            </a:r>
            <a:r>
              <a:rPr lang="en-GB" baseline="0" dirty="0" err="1" smtClean="0"/>
              <a:t>etc</a:t>
            </a:r>
            <a:r>
              <a:rPr lang="en-GB" baseline="0" dirty="0" smtClean="0"/>
              <a:t>    </a:t>
            </a:r>
            <a:endParaRPr lang="en-GB" dirty="0" smtClean="0"/>
          </a:p>
        </p:txBody>
      </p:sp>
      <p:sp>
        <p:nvSpPr>
          <p:cNvPr id="4" name="Date Placeholder 3"/>
          <p:cNvSpPr>
            <a:spLocks noGrp="1"/>
          </p:cNvSpPr>
          <p:nvPr>
            <p:ph type="dt" idx="10"/>
          </p:nvPr>
        </p:nvSpPr>
        <p:spPr/>
        <p:txBody>
          <a:bodyPr/>
          <a:lstStyle/>
          <a:p>
            <a:pPr>
              <a:defRPr/>
            </a:pPr>
            <a:fld id="{84370C0E-C345-42FF-85CE-4BA52BD24335}" type="datetime1">
              <a:rPr lang="en-GB" altLang="x-none" smtClean="0"/>
              <a:pPr>
                <a:defRPr/>
              </a:pPr>
              <a:t>30/10/2018</a:t>
            </a:fld>
            <a:endParaRPr lang="en-GB" altLang="x-none"/>
          </a:p>
        </p:txBody>
      </p:sp>
      <p:sp>
        <p:nvSpPr>
          <p:cNvPr id="5" name="Slide Number Placeholder 4"/>
          <p:cNvSpPr>
            <a:spLocks noGrp="1"/>
          </p:cNvSpPr>
          <p:nvPr>
            <p:ph type="sldNum" sz="quarter" idx="11"/>
          </p:nvPr>
        </p:nvSpPr>
        <p:spPr/>
        <p:txBody>
          <a:bodyPr/>
          <a:lstStyle/>
          <a:p>
            <a:pPr>
              <a:defRPr/>
            </a:pPr>
            <a:fld id="{83C7DEBA-4C19-4F4A-A52D-60FCA6B1E587}" type="slidenum">
              <a:rPr lang="en-GB" altLang="x-none" smtClean="0"/>
              <a:pPr>
                <a:defRPr/>
              </a:pPr>
              <a:t>3</a:t>
            </a:fld>
            <a:endParaRPr lang="en-GB" altLang="x-none"/>
          </a:p>
        </p:txBody>
      </p:sp>
    </p:spTree>
    <p:extLst>
      <p:ext uri="{BB962C8B-B14F-4D97-AF65-F5344CB8AC3E}">
        <p14:creationId xmlns:p14="http://schemas.microsoft.com/office/powerpoint/2010/main" val="1582223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GB" dirty="0" smtClean="0"/>
              <a:t>So what is driving advances </a:t>
            </a:r>
            <a:r>
              <a:rPr lang="en-GB" dirty="0" smtClean="0"/>
              <a:t>in </a:t>
            </a:r>
            <a:r>
              <a:rPr lang="en-GB" dirty="0" smtClean="0"/>
              <a:t>the satellite sector</a:t>
            </a:r>
            <a:r>
              <a:rPr lang="en-GB" dirty="0" smtClean="0"/>
              <a:t>? </a:t>
            </a:r>
            <a:endParaRPr lang="en-GB" dirty="0" smtClean="0"/>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endParaRPr lang="en-GB" dirty="0" smtClean="0"/>
          </a:p>
          <a:p>
            <a:pPr marL="171450" marR="0" indent="-171450" algn="l" defTabSz="914400" rtl="0" eaLnBrk="0" fontAlgn="base" latinLnBrk="0" hangingPunct="0">
              <a:lnSpc>
                <a:spcPct val="100000"/>
              </a:lnSpc>
              <a:spcBef>
                <a:spcPct val="30000"/>
              </a:spcBef>
              <a:spcAft>
                <a:spcPct val="0"/>
              </a:spcAft>
              <a:buClrTx/>
              <a:buSzTx/>
              <a:buFont typeface="Arial"/>
              <a:buChar char="•"/>
              <a:tabLst/>
              <a:defRPr/>
            </a:pPr>
            <a:r>
              <a:rPr lang="en-GB" dirty="0" smtClean="0"/>
              <a:t>O</a:t>
            </a:r>
            <a:r>
              <a:rPr lang="en-GB" baseline="0" dirty="0" smtClean="0"/>
              <a:t>n </a:t>
            </a:r>
            <a:r>
              <a:rPr lang="en-GB" baseline="0" dirty="0" smtClean="0"/>
              <a:t>this session we’ve got companies like </a:t>
            </a:r>
            <a:r>
              <a:rPr lang="en-GB" baseline="0" dirty="0" err="1" smtClean="0"/>
              <a:t>OneWeb</a:t>
            </a:r>
            <a:r>
              <a:rPr lang="en-GB" baseline="0" dirty="0" smtClean="0"/>
              <a:t>, </a:t>
            </a:r>
            <a:r>
              <a:rPr lang="en-GB" baseline="0" dirty="0" err="1" smtClean="0"/>
              <a:t>Viasat</a:t>
            </a:r>
            <a:r>
              <a:rPr lang="en-GB" baseline="0" dirty="0" smtClean="0"/>
              <a:t> &amp; there are others which </a:t>
            </a:r>
            <a:r>
              <a:rPr lang="en-GB" baseline="0" dirty="0" smtClean="0"/>
              <a:t>are testimony to the amount of investment and innovation that is actually happening in our industry</a:t>
            </a:r>
            <a:endParaRPr lang="en-GB" dirty="0" smtClean="0"/>
          </a:p>
          <a:p>
            <a:pPr marL="171450" indent="-171450">
              <a:buFont typeface="Arial"/>
              <a:buChar char="•"/>
            </a:pPr>
            <a:endParaRPr lang="en-GB" dirty="0" smtClean="0"/>
          </a:p>
          <a:p>
            <a:pPr marL="171450" indent="-171450">
              <a:buFont typeface="Arial"/>
              <a:buChar char="•"/>
            </a:pPr>
            <a:r>
              <a:rPr lang="en-GB" dirty="0" smtClean="0"/>
              <a:t>Well </a:t>
            </a:r>
            <a:r>
              <a:rPr lang="en-GB" dirty="0" smtClean="0"/>
              <a:t>there’s one thing that will always drive satellite systems </a:t>
            </a:r>
            <a:r>
              <a:rPr lang="mr-IN" dirty="0" smtClean="0"/>
              <a:t>–</a:t>
            </a:r>
            <a:r>
              <a:rPr lang="en-GB" dirty="0" smtClean="0"/>
              <a:t> and that’s the Digital Divide: even if we consider forecasts for future coverage, prospects are grim</a:t>
            </a:r>
          </a:p>
          <a:p>
            <a:pPr marL="171450" indent="-171450">
              <a:buFont typeface="Arial"/>
              <a:buChar char="•"/>
            </a:pPr>
            <a:endParaRPr lang="en-GB" dirty="0" smtClean="0"/>
          </a:p>
          <a:p>
            <a:pPr marL="171450" indent="-171450">
              <a:buFont typeface="Arial"/>
              <a:buChar char="•"/>
            </a:pPr>
            <a:r>
              <a:rPr lang="en-GB" dirty="0" smtClean="0"/>
              <a:t>Satellites</a:t>
            </a:r>
            <a:r>
              <a:rPr lang="en-GB" baseline="0" dirty="0" smtClean="0"/>
              <a:t> </a:t>
            </a:r>
            <a:r>
              <a:rPr lang="en-GB" baseline="0" dirty="0" smtClean="0"/>
              <a:t>will always </a:t>
            </a:r>
            <a:r>
              <a:rPr lang="en-GB" baseline="0" dirty="0" smtClean="0"/>
              <a:t>be better </a:t>
            </a:r>
            <a:r>
              <a:rPr lang="en-GB" baseline="0" dirty="0" smtClean="0"/>
              <a:t>on coverage</a:t>
            </a:r>
            <a:endParaRPr lang="en-GB" dirty="0" smtClean="0"/>
          </a:p>
        </p:txBody>
      </p:sp>
      <p:sp>
        <p:nvSpPr>
          <p:cNvPr id="4" name="Date Placeholder 3"/>
          <p:cNvSpPr>
            <a:spLocks noGrp="1"/>
          </p:cNvSpPr>
          <p:nvPr>
            <p:ph type="dt" idx="10"/>
          </p:nvPr>
        </p:nvSpPr>
        <p:spPr/>
        <p:txBody>
          <a:bodyPr/>
          <a:lstStyle/>
          <a:p>
            <a:pPr>
              <a:defRPr/>
            </a:pPr>
            <a:fld id="{84370C0E-C345-42FF-85CE-4BA52BD24335}" type="datetime1">
              <a:rPr lang="en-GB" altLang="x-none" smtClean="0"/>
              <a:pPr>
                <a:defRPr/>
              </a:pPr>
              <a:t>30/10/2018</a:t>
            </a:fld>
            <a:endParaRPr lang="en-GB" altLang="x-none"/>
          </a:p>
        </p:txBody>
      </p:sp>
      <p:sp>
        <p:nvSpPr>
          <p:cNvPr id="5" name="Slide Number Placeholder 4"/>
          <p:cNvSpPr>
            <a:spLocks noGrp="1"/>
          </p:cNvSpPr>
          <p:nvPr>
            <p:ph type="sldNum" sz="quarter" idx="11"/>
          </p:nvPr>
        </p:nvSpPr>
        <p:spPr/>
        <p:txBody>
          <a:bodyPr/>
          <a:lstStyle/>
          <a:p>
            <a:pPr>
              <a:defRPr/>
            </a:pPr>
            <a:fld id="{83C7DEBA-4C19-4F4A-A52D-60FCA6B1E587}" type="slidenum">
              <a:rPr lang="en-GB" altLang="x-none" smtClean="0"/>
              <a:pPr>
                <a:defRPr/>
              </a:pPr>
              <a:t>4</a:t>
            </a:fld>
            <a:endParaRPr lang="en-GB" altLang="x-none"/>
          </a:p>
        </p:txBody>
      </p:sp>
    </p:spTree>
    <p:extLst>
      <p:ext uri="{BB962C8B-B14F-4D97-AF65-F5344CB8AC3E}">
        <p14:creationId xmlns:p14="http://schemas.microsoft.com/office/powerpoint/2010/main" val="449100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marL="0" indent="0">
              <a:buFont typeface="Arial"/>
              <a:buNone/>
            </a:pPr>
            <a:endParaRPr lang="en-GB" dirty="0" smtClean="0"/>
          </a:p>
          <a:p>
            <a:pPr marL="171450" indent="-171450">
              <a:buFont typeface="Arial"/>
              <a:buChar char="•"/>
            </a:pPr>
            <a:r>
              <a:rPr lang="en-GB" dirty="0" smtClean="0"/>
              <a:t>But</a:t>
            </a:r>
            <a:r>
              <a:rPr lang="en-GB" baseline="0" dirty="0" smtClean="0"/>
              <a:t> there is another more urgent driver and that’s the global digital transformation we see thanks to the pace of technology advancement: it’s being called 5G but even before 5G arrives, we can already see the trend </a:t>
            </a:r>
            <a:r>
              <a:rPr lang="en-GB" baseline="0" dirty="0" smtClean="0"/>
              <a:t>happening</a:t>
            </a:r>
          </a:p>
          <a:p>
            <a:pPr marL="171450" indent="-171450">
              <a:buFont typeface="Arial"/>
              <a:buChar char="•"/>
            </a:pPr>
            <a:endParaRPr lang="en-GB" baseline="0" dirty="0" smtClean="0"/>
          </a:p>
          <a:p>
            <a:pPr marL="171450" indent="-171450">
              <a:buFont typeface="Arial"/>
              <a:buChar char="•"/>
            </a:pPr>
            <a:r>
              <a:rPr lang="en-GB" dirty="0" smtClean="0"/>
              <a:t>In the past, it was just about the “</a:t>
            </a:r>
            <a:r>
              <a:rPr lang="en-GB" dirty="0" err="1" smtClean="0"/>
              <a:t>Gs</a:t>
            </a:r>
            <a:r>
              <a:rPr lang="en-GB" dirty="0" smtClean="0"/>
              <a:t>” and we all know the </a:t>
            </a:r>
            <a:r>
              <a:rPr lang="en-GB" dirty="0"/>
              <a:t>evolution </a:t>
            </a:r>
            <a:r>
              <a:rPr lang="en-GB" dirty="0" smtClean="0"/>
              <a:t>that took place: </a:t>
            </a:r>
            <a:r>
              <a:rPr lang="en-GB" dirty="0"/>
              <a:t>2G was </a:t>
            </a:r>
            <a:r>
              <a:rPr lang="en-GB" dirty="0" smtClean="0"/>
              <a:t>just cellular </a:t>
            </a:r>
            <a:r>
              <a:rPr lang="en-GB" dirty="0"/>
              <a:t>telephony </a:t>
            </a:r>
            <a:r>
              <a:rPr lang="en-GB" dirty="0" smtClean="0"/>
              <a:t>but now </a:t>
            </a:r>
            <a:r>
              <a:rPr lang="en-GB" dirty="0"/>
              <a:t>we </a:t>
            </a:r>
            <a:r>
              <a:rPr lang="en-GB" dirty="0" smtClean="0"/>
              <a:t>basically have PC </a:t>
            </a:r>
            <a:r>
              <a:rPr lang="en-GB" dirty="0"/>
              <a:t>functionality </a:t>
            </a:r>
            <a:r>
              <a:rPr lang="en-GB" dirty="0" smtClean="0"/>
              <a:t>on a mobile device</a:t>
            </a:r>
            <a:r>
              <a:rPr lang="en-GB" baseline="0" dirty="0" smtClean="0"/>
              <a:t> with 4G: that already drove a </a:t>
            </a:r>
            <a:r>
              <a:rPr lang="en-GB" dirty="0" smtClean="0"/>
              <a:t>fundamental </a:t>
            </a:r>
            <a:r>
              <a:rPr lang="en-GB" dirty="0"/>
              <a:t>change</a:t>
            </a:r>
            <a:r>
              <a:rPr lang="en-GB" baseline="0" dirty="0"/>
              <a:t> in </a:t>
            </a:r>
            <a:r>
              <a:rPr lang="en-GB" baseline="0" dirty="0" smtClean="0"/>
              <a:t>our behaviour </a:t>
            </a:r>
            <a:r>
              <a:rPr lang="en-GB" baseline="0" dirty="0" smtClean="0"/>
              <a:t>but it</a:t>
            </a:r>
            <a:r>
              <a:rPr lang="mr-IN" baseline="0" dirty="0" smtClean="0"/>
              <a:t>’</a:t>
            </a:r>
            <a:r>
              <a:rPr lang="en-GB" baseline="0" dirty="0" smtClean="0"/>
              <a:t>s the promise of 5G connectivity that really makes it exciting for </a:t>
            </a:r>
            <a:r>
              <a:rPr lang="en-GB" baseline="0" dirty="0" smtClean="0"/>
              <a:t>satellite.</a:t>
            </a:r>
            <a:endParaRPr lang="en-GB" baseline="0" dirty="0" smtClean="0"/>
          </a:p>
          <a:p>
            <a:pPr marL="171450" indent="-171450">
              <a:buFont typeface="Arial"/>
              <a:buChar char="•"/>
            </a:pPr>
            <a:endParaRPr lang="en-GB" dirty="0" smtClean="0"/>
          </a:p>
          <a:p>
            <a:pPr marL="171450" indent="-171450">
              <a:buFont typeface="Arial"/>
              <a:buChar char="•"/>
            </a:pPr>
            <a:r>
              <a:rPr lang="en-GB" dirty="0" smtClean="0"/>
              <a:t>5G </a:t>
            </a:r>
            <a:r>
              <a:rPr lang="en-GB" dirty="0"/>
              <a:t>is meant to be a paradigm shift </a:t>
            </a:r>
            <a:r>
              <a:rPr lang="en-GB" dirty="0" smtClean="0"/>
              <a:t>compared </a:t>
            </a:r>
            <a:r>
              <a:rPr lang="en-GB" dirty="0"/>
              <a:t>to 4G </a:t>
            </a:r>
            <a:r>
              <a:rPr lang="en-GB" dirty="0" smtClean="0"/>
              <a:t>because it’s meant to connect </a:t>
            </a:r>
            <a:r>
              <a:rPr lang="en-GB" baseline="0" dirty="0"/>
              <a:t>people and things </a:t>
            </a:r>
            <a:r>
              <a:rPr lang="en-GB" baseline="0" dirty="0" smtClean="0"/>
              <a:t>across verticals and transform the way the world works</a:t>
            </a:r>
          </a:p>
          <a:p>
            <a:pPr marL="171450" indent="-171450">
              <a:buFont typeface="Arial"/>
              <a:buChar char="•"/>
            </a:pPr>
            <a:endParaRPr lang="en-GB" baseline="0" dirty="0" smtClean="0"/>
          </a:p>
          <a:p>
            <a:pPr marL="171450" indent="-171450">
              <a:buFont typeface="Arial"/>
              <a:buChar char="•"/>
            </a:pPr>
            <a:r>
              <a:rPr lang="en-GB" baseline="0" dirty="0" smtClean="0"/>
              <a:t>For </a:t>
            </a:r>
            <a:r>
              <a:rPr lang="en-GB" baseline="0" dirty="0" smtClean="0"/>
              <a:t>us that can only happen viably and sustainably with satellite and that is the true driver behind so much of the innovation we see happening in our sector today</a:t>
            </a:r>
            <a:endParaRPr lang="en-GB" dirty="0"/>
          </a:p>
        </p:txBody>
      </p:sp>
      <p:sp>
        <p:nvSpPr>
          <p:cNvPr id="4" name="Slide Number Placeholder 3"/>
          <p:cNvSpPr>
            <a:spLocks noGrp="1"/>
          </p:cNvSpPr>
          <p:nvPr>
            <p:ph type="sldNum" sz="quarter" idx="10"/>
          </p:nvPr>
        </p:nvSpPr>
        <p:spPr/>
        <p:txBody>
          <a:bodyPr/>
          <a:lstStyle/>
          <a:p>
            <a:fld id="{5DA71CE1-BE27-FF48-82F9-2C8F35677F14}" type="slidenum">
              <a:rPr lang="en-US" smtClean="0"/>
              <a:t>5</a:t>
            </a:fld>
            <a:endParaRPr lang="en-US" dirty="0"/>
          </a:p>
        </p:txBody>
      </p:sp>
    </p:spTree>
    <p:extLst>
      <p:ext uri="{BB962C8B-B14F-4D97-AF65-F5344CB8AC3E}">
        <p14:creationId xmlns:p14="http://schemas.microsoft.com/office/powerpoint/2010/main" val="589409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460375" y="720725"/>
            <a:ext cx="6396038" cy="3598863"/>
          </a:xfrm>
          <a:ln/>
        </p:spPr>
      </p:sp>
      <p:sp>
        <p:nvSpPr>
          <p:cNvPr id="13315"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GB" dirty="0" smtClean="0">
                <a:ea typeface="MS PGothic" charset="0"/>
              </a:rPr>
              <a:t>Read from the slide </a:t>
            </a:r>
            <a:endParaRPr lang="en-GB" dirty="0">
              <a:ea typeface="MS PGothic" charset="0"/>
            </a:endParaRPr>
          </a:p>
        </p:txBody>
      </p:sp>
      <p:sp>
        <p:nvSpPr>
          <p:cNvPr id="13316" name="Date Placeholder 3"/>
          <p:cNvSpPr>
            <a:spLocks noGrp="1"/>
          </p:cNvSpPr>
          <p:nvPr>
            <p:ph type="dt" sz="quarter"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5675">
              <a:defRPr sz="700">
                <a:solidFill>
                  <a:srgbClr val="3A94D5"/>
                </a:solidFill>
                <a:latin typeface="Arial" charset="0"/>
                <a:ea typeface="MS PGothic" charset="0"/>
                <a:cs typeface="MS PGothic" charset="0"/>
              </a:defRPr>
            </a:lvl1pPr>
            <a:lvl2pPr marL="742950" indent="-285750" defTabSz="955675">
              <a:defRPr sz="700">
                <a:solidFill>
                  <a:srgbClr val="3A94D5"/>
                </a:solidFill>
                <a:latin typeface="Arial" charset="0"/>
                <a:ea typeface="MS PGothic" charset="0"/>
                <a:cs typeface="MS PGothic" charset="0"/>
              </a:defRPr>
            </a:lvl2pPr>
            <a:lvl3pPr marL="1143000" indent="-228600" defTabSz="955675">
              <a:defRPr sz="700">
                <a:solidFill>
                  <a:srgbClr val="3A94D5"/>
                </a:solidFill>
                <a:latin typeface="Arial" charset="0"/>
                <a:ea typeface="MS PGothic" charset="0"/>
                <a:cs typeface="MS PGothic" charset="0"/>
              </a:defRPr>
            </a:lvl3pPr>
            <a:lvl4pPr marL="1600200" indent="-228600" defTabSz="955675">
              <a:defRPr sz="700">
                <a:solidFill>
                  <a:srgbClr val="3A94D5"/>
                </a:solidFill>
                <a:latin typeface="Arial" charset="0"/>
                <a:ea typeface="MS PGothic" charset="0"/>
                <a:cs typeface="MS PGothic" charset="0"/>
              </a:defRPr>
            </a:lvl4pPr>
            <a:lvl5pPr marL="2057400" indent="-228600" defTabSz="955675">
              <a:defRPr sz="700">
                <a:solidFill>
                  <a:srgbClr val="3A94D5"/>
                </a:solidFill>
                <a:latin typeface="Arial" charset="0"/>
                <a:ea typeface="MS PGothic" charset="0"/>
                <a:cs typeface="MS PGothic" charset="0"/>
              </a:defRPr>
            </a:lvl5pPr>
            <a:lvl6pPr marL="25146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9pPr>
          </a:lstStyle>
          <a:p>
            <a:fld id="{D4181D2C-AE3A-684B-AF94-9ADB846E0699}" type="datetime1">
              <a:rPr lang="en-GB" sz="1300">
                <a:solidFill>
                  <a:schemeClr val="tx1"/>
                </a:solidFill>
              </a:rPr>
              <a:pPr/>
              <a:t>30/10/2018</a:t>
            </a:fld>
            <a:endParaRPr lang="en-GB" sz="1300">
              <a:solidFill>
                <a:schemeClr val="tx1"/>
              </a:solidFill>
            </a:endParaRPr>
          </a:p>
        </p:txBody>
      </p:sp>
      <p:sp>
        <p:nvSpPr>
          <p:cNvPr id="13317" name="Slide Number Placeholder 4"/>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5675">
              <a:defRPr sz="700">
                <a:solidFill>
                  <a:srgbClr val="3A94D5"/>
                </a:solidFill>
                <a:latin typeface="Arial" charset="0"/>
                <a:ea typeface="MS PGothic" charset="0"/>
                <a:cs typeface="MS PGothic" charset="0"/>
              </a:defRPr>
            </a:lvl1pPr>
            <a:lvl2pPr marL="742950" indent="-285750" defTabSz="955675">
              <a:defRPr sz="700">
                <a:solidFill>
                  <a:srgbClr val="3A94D5"/>
                </a:solidFill>
                <a:latin typeface="Arial" charset="0"/>
                <a:ea typeface="MS PGothic" charset="0"/>
                <a:cs typeface="MS PGothic" charset="0"/>
              </a:defRPr>
            </a:lvl2pPr>
            <a:lvl3pPr marL="1143000" indent="-228600" defTabSz="955675">
              <a:defRPr sz="700">
                <a:solidFill>
                  <a:srgbClr val="3A94D5"/>
                </a:solidFill>
                <a:latin typeface="Arial" charset="0"/>
                <a:ea typeface="MS PGothic" charset="0"/>
                <a:cs typeface="MS PGothic" charset="0"/>
              </a:defRPr>
            </a:lvl3pPr>
            <a:lvl4pPr marL="1600200" indent="-228600" defTabSz="955675">
              <a:defRPr sz="700">
                <a:solidFill>
                  <a:srgbClr val="3A94D5"/>
                </a:solidFill>
                <a:latin typeface="Arial" charset="0"/>
                <a:ea typeface="MS PGothic" charset="0"/>
                <a:cs typeface="MS PGothic" charset="0"/>
              </a:defRPr>
            </a:lvl4pPr>
            <a:lvl5pPr marL="2057400" indent="-228600" defTabSz="955675">
              <a:defRPr sz="700">
                <a:solidFill>
                  <a:srgbClr val="3A94D5"/>
                </a:solidFill>
                <a:latin typeface="Arial" charset="0"/>
                <a:ea typeface="MS PGothic" charset="0"/>
                <a:cs typeface="MS PGothic" charset="0"/>
              </a:defRPr>
            </a:lvl5pPr>
            <a:lvl6pPr marL="25146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9pPr>
          </a:lstStyle>
          <a:p>
            <a:fld id="{976571CB-EC94-0545-AE2B-7977375BF59D}" type="slidenum">
              <a:rPr lang="en-GB" sz="1300">
                <a:solidFill>
                  <a:schemeClr val="tx1"/>
                </a:solidFill>
              </a:rPr>
              <a:pPr/>
              <a:t>6</a:t>
            </a:fld>
            <a:endParaRPr lang="en-GB" sz="1300">
              <a:solidFill>
                <a:schemeClr val="tx1"/>
              </a:solidFill>
            </a:endParaRPr>
          </a:p>
        </p:txBody>
      </p:sp>
    </p:spTree>
    <p:extLst>
      <p:ext uri="{BB962C8B-B14F-4D97-AF65-F5344CB8AC3E}">
        <p14:creationId xmlns:p14="http://schemas.microsoft.com/office/powerpoint/2010/main" val="3553614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as </a:t>
            </a:r>
            <a:r>
              <a:rPr lang="en-GB" sz="1200" b="0" dirty="0" smtClean="0">
                <a:solidFill>
                  <a:srgbClr val="004080"/>
                </a:solidFill>
                <a:latin typeface="Calibri" charset="0"/>
                <a:ea typeface="MS PGothic" charset="0"/>
                <a:cs typeface="Tahoma" charset="0"/>
              </a:rPr>
              <a:t>terrestrial technologies have advanced both in fixed + mobile environments ----</a:t>
            </a:r>
          </a:p>
          <a:p>
            <a:endParaRPr lang="en-GB" sz="1200" b="0" dirty="0" smtClean="0">
              <a:solidFill>
                <a:srgbClr val="004080"/>
              </a:solidFill>
              <a:latin typeface="Calibri" charset="0"/>
              <a:ea typeface="MS PGothic" charset="0"/>
              <a:cs typeface="Tahoma" charset="0"/>
            </a:endParaRPr>
          </a:p>
          <a:p>
            <a:r>
              <a:rPr lang="en-GB" sz="1200" b="0" dirty="0" smtClean="0">
                <a:solidFill>
                  <a:srgbClr val="004080"/>
                </a:solidFill>
                <a:latin typeface="Calibri" charset="0"/>
                <a:ea typeface="MS PGothic" charset="0"/>
                <a:cs typeface="Tahoma" charset="0"/>
              </a:rPr>
              <a:t>So has satellite technologies both in space and ground    ---- read from the slide </a:t>
            </a:r>
            <a:endParaRPr lang="en-GB" b="0" dirty="0"/>
          </a:p>
        </p:txBody>
      </p:sp>
      <p:sp>
        <p:nvSpPr>
          <p:cNvPr id="4" name="Date Placeholder 3"/>
          <p:cNvSpPr>
            <a:spLocks noGrp="1"/>
          </p:cNvSpPr>
          <p:nvPr>
            <p:ph type="dt" idx="10"/>
          </p:nvPr>
        </p:nvSpPr>
        <p:spPr/>
        <p:txBody>
          <a:bodyPr/>
          <a:lstStyle/>
          <a:p>
            <a:pPr>
              <a:defRPr/>
            </a:pPr>
            <a:fld id="{84370C0E-C345-42FF-85CE-4BA52BD24335}" type="datetime1">
              <a:rPr lang="en-GB" altLang="x-none" smtClean="0"/>
              <a:pPr>
                <a:defRPr/>
              </a:pPr>
              <a:t>30/10/2018</a:t>
            </a:fld>
            <a:endParaRPr lang="en-GB" altLang="x-none"/>
          </a:p>
        </p:txBody>
      </p:sp>
      <p:sp>
        <p:nvSpPr>
          <p:cNvPr id="5" name="Slide Number Placeholder 4"/>
          <p:cNvSpPr>
            <a:spLocks noGrp="1"/>
          </p:cNvSpPr>
          <p:nvPr>
            <p:ph type="sldNum" sz="quarter" idx="11"/>
          </p:nvPr>
        </p:nvSpPr>
        <p:spPr/>
        <p:txBody>
          <a:bodyPr/>
          <a:lstStyle/>
          <a:p>
            <a:pPr>
              <a:defRPr/>
            </a:pPr>
            <a:fld id="{83C7DEBA-4C19-4F4A-A52D-60FCA6B1E587}" type="slidenum">
              <a:rPr lang="en-GB" altLang="x-none" smtClean="0"/>
              <a:pPr>
                <a:defRPr/>
              </a:pPr>
              <a:t>7</a:t>
            </a:fld>
            <a:endParaRPr lang="en-GB" altLang="x-none"/>
          </a:p>
        </p:txBody>
      </p:sp>
    </p:spTree>
    <p:extLst>
      <p:ext uri="{BB962C8B-B14F-4D97-AF65-F5344CB8AC3E}">
        <p14:creationId xmlns:p14="http://schemas.microsoft.com/office/powerpoint/2010/main" val="171770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xfrm>
            <a:off x="460375" y="720725"/>
            <a:ext cx="6396038" cy="3598863"/>
          </a:xfrm>
          <a:ln/>
        </p:spPr>
      </p:sp>
      <p:sp>
        <p:nvSpPr>
          <p:cNvPr id="16387"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GB" dirty="0" smtClean="0">
                <a:ea typeface="MS PGothic" charset="0"/>
              </a:rPr>
              <a:t>Go through the slide </a:t>
            </a:r>
            <a:endParaRPr lang="en-GB" dirty="0">
              <a:ea typeface="MS PGothic" charset="0"/>
            </a:endParaRPr>
          </a:p>
        </p:txBody>
      </p:sp>
      <p:sp>
        <p:nvSpPr>
          <p:cNvPr id="16388"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5675">
              <a:defRPr sz="700">
                <a:solidFill>
                  <a:srgbClr val="3A94D5"/>
                </a:solidFill>
                <a:latin typeface="Arial" charset="0"/>
                <a:ea typeface="MS PGothic" charset="0"/>
                <a:cs typeface="MS PGothic" charset="0"/>
              </a:defRPr>
            </a:lvl1pPr>
            <a:lvl2pPr marL="742950" indent="-285750" defTabSz="955675">
              <a:defRPr sz="700">
                <a:solidFill>
                  <a:srgbClr val="3A94D5"/>
                </a:solidFill>
                <a:latin typeface="Arial" charset="0"/>
                <a:ea typeface="MS PGothic" charset="0"/>
                <a:cs typeface="MS PGothic" charset="0"/>
              </a:defRPr>
            </a:lvl2pPr>
            <a:lvl3pPr marL="1143000" indent="-228600" defTabSz="955675">
              <a:defRPr sz="700">
                <a:solidFill>
                  <a:srgbClr val="3A94D5"/>
                </a:solidFill>
                <a:latin typeface="Arial" charset="0"/>
                <a:ea typeface="MS PGothic" charset="0"/>
                <a:cs typeface="MS PGothic" charset="0"/>
              </a:defRPr>
            </a:lvl3pPr>
            <a:lvl4pPr marL="1600200" indent="-228600" defTabSz="955675">
              <a:defRPr sz="700">
                <a:solidFill>
                  <a:srgbClr val="3A94D5"/>
                </a:solidFill>
                <a:latin typeface="Arial" charset="0"/>
                <a:ea typeface="MS PGothic" charset="0"/>
                <a:cs typeface="MS PGothic" charset="0"/>
              </a:defRPr>
            </a:lvl4pPr>
            <a:lvl5pPr marL="2057400" indent="-228600" defTabSz="955675">
              <a:defRPr sz="700">
                <a:solidFill>
                  <a:srgbClr val="3A94D5"/>
                </a:solidFill>
                <a:latin typeface="Arial" charset="0"/>
                <a:ea typeface="MS PGothic" charset="0"/>
                <a:cs typeface="MS PGothic" charset="0"/>
              </a:defRPr>
            </a:lvl5pPr>
            <a:lvl6pPr marL="25146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955675" eaLnBrk="0" fontAlgn="base" hangingPunct="0">
              <a:spcBef>
                <a:spcPct val="0"/>
              </a:spcBef>
              <a:spcAft>
                <a:spcPct val="0"/>
              </a:spcAft>
              <a:defRPr sz="700">
                <a:solidFill>
                  <a:srgbClr val="3A94D5"/>
                </a:solidFill>
                <a:latin typeface="Arial" charset="0"/>
                <a:ea typeface="MS PGothic" charset="0"/>
                <a:cs typeface="MS PGothic" charset="0"/>
              </a:defRPr>
            </a:lvl9pPr>
          </a:lstStyle>
          <a:p>
            <a:fld id="{0D53E1AB-4C53-9741-B5BA-17FE9B442C8A}" type="slidenum">
              <a:rPr lang="de-DE" sz="1300">
                <a:solidFill>
                  <a:schemeClr val="tx1"/>
                </a:solidFill>
              </a:rPr>
              <a:pPr/>
              <a:t>8</a:t>
            </a:fld>
            <a:endParaRPr lang="de-DE" sz="1300">
              <a:solidFill>
                <a:schemeClr val="tx1"/>
              </a:solidFill>
            </a:endParaRPr>
          </a:p>
        </p:txBody>
      </p:sp>
    </p:spTree>
    <p:extLst>
      <p:ext uri="{BB962C8B-B14F-4D97-AF65-F5344CB8AC3E}">
        <p14:creationId xmlns:p14="http://schemas.microsoft.com/office/powerpoint/2010/main" val="3683945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a:t>
            </a:r>
            <a:r>
              <a:rPr lang="en-GB" baseline="0" dirty="0" smtClean="0"/>
              <a:t> advances have been possible as a result of the economics in computing, storage , efficient use of bandwidths </a:t>
            </a:r>
            <a:r>
              <a:rPr lang="en-GB" baseline="0" dirty="0" err="1" smtClean="0"/>
              <a:t>etc</a:t>
            </a:r>
            <a:r>
              <a:rPr lang="en-GB" baseline="0" dirty="0" smtClean="0"/>
              <a:t>  </a:t>
            </a:r>
            <a:endParaRPr lang="en-GB" dirty="0"/>
          </a:p>
        </p:txBody>
      </p:sp>
      <p:sp>
        <p:nvSpPr>
          <p:cNvPr id="4" name="Date Placeholder 3"/>
          <p:cNvSpPr>
            <a:spLocks noGrp="1"/>
          </p:cNvSpPr>
          <p:nvPr>
            <p:ph type="dt" idx="10"/>
          </p:nvPr>
        </p:nvSpPr>
        <p:spPr/>
        <p:txBody>
          <a:bodyPr/>
          <a:lstStyle/>
          <a:p>
            <a:pPr>
              <a:defRPr/>
            </a:pPr>
            <a:fld id="{84370C0E-C345-42FF-85CE-4BA52BD24335}" type="datetime1">
              <a:rPr lang="en-GB" altLang="x-none" smtClean="0"/>
              <a:pPr>
                <a:defRPr/>
              </a:pPr>
              <a:t>30/10/2018</a:t>
            </a:fld>
            <a:endParaRPr lang="en-GB" altLang="x-none"/>
          </a:p>
        </p:txBody>
      </p:sp>
      <p:sp>
        <p:nvSpPr>
          <p:cNvPr id="5" name="Slide Number Placeholder 4"/>
          <p:cNvSpPr>
            <a:spLocks noGrp="1"/>
          </p:cNvSpPr>
          <p:nvPr>
            <p:ph type="sldNum" sz="quarter" idx="11"/>
          </p:nvPr>
        </p:nvSpPr>
        <p:spPr/>
        <p:txBody>
          <a:bodyPr/>
          <a:lstStyle/>
          <a:p>
            <a:pPr>
              <a:defRPr/>
            </a:pPr>
            <a:fld id="{83C7DEBA-4C19-4F4A-A52D-60FCA6B1E587}" type="slidenum">
              <a:rPr lang="en-GB" altLang="x-none" smtClean="0"/>
              <a:pPr>
                <a:defRPr/>
              </a:pPr>
              <a:t>9</a:t>
            </a:fld>
            <a:endParaRPr lang="en-GB" altLang="x-none"/>
          </a:p>
        </p:txBody>
      </p:sp>
    </p:spTree>
    <p:extLst>
      <p:ext uri="{BB962C8B-B14F-4D97-AF65-F5344CB8AC3E}">
        <p14:creationId xmlns:p14="http://schemas.microsoft.com/office/powerpoint/2010/main" val="1312205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vert="horz" anchor="t"/>
          <a:lstStyle>
            <a:lvl1pPr algn="l">
              <a:defRPr sz="4000" b="1" cap="all">
                <a:latin typeface="Calibri"/>
                <a:cs typeface="Calibri"/>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vert="horz" anchor="b"/>
          <a:lstStyle>
            <a:lvl1pPr marL="0" indent="0">
              <a:buNone/>
              <a:defRPr sz="2000">
                <a:latin typeface="Calibri"/>
                <a:cs typeface="Calibri"/>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97412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lvl1pPr>
              <a:defRPr>
                <a:latin typeface="Calibri"/>
              </a:defRPr>
            </a:lvl1pPr>
          </a:lstStyle>
          <a:p>
            <a:r>
              <a:rPr lang="en-US" dirty="0"/>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555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Content Placeholder 12"/>
          <p:cNvSpPr>
            <a:spLocks noGrp="1"/>
          </p:cNvSpPr>
          <p:nvPr>
            <p:ph sz="quarter" idx="15"/>
          </p:nvPr>
        </p:nvSpPr>
        <p:spPr>
          <a:xfrm>
            <a:off x="431800" y="2168433"/>
            <a:ext cx="11328400" cy="397369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p:cNvSpPr>
            <a:spLocks noGrp="1"/>
          </p:cNvSpPr>
          <p:nvPr>
            <p:ph type="body" sz="quarter" idx="13"/>
          </p:nvPr>
        </p:nvSpPr>
        <p:spPr>
          <a:xfrm>
            <a:off x="431513" y="1376915"/>
            <a:ext cx="11328399" cy="737231"/>
          </a:xfrm>
          <a:prstGeom prst="rect">
            <a:avLst/>
          </a:prstGeom>
        </p:spPr>
        <p:txBody>
          <a:bodyPr>
            <a:normAutofit/>
          </a:bodyPr>
          <a:lstStyle>
            <a:lvl1pPr marL="0" indent="0">
              <a:spcBef>
                <a:spcPts val="0"/>
              </a:spcBef>
              <a:buNone/>
              <a:defRPr sz="1600">
                <a:solidFill>
                  <a:schemeClr val="bg2"/>
                </a:solidFill>
              </a:defRPr>
            </a:lvl1pPr>
          </a:lstStyle>
          <a:p>
            <a:pPr lvl="0"/>
            <a:r>
              <a:rPr lang="en-US" dirty="0"/>
              <a:t>Click to edit Master text styles</a:t>
            </a:r>
          </a:p>
        </p:txBody>
      </p:sp>
      <p:sp>
        <p:nvSpPr>
          <p:cNvPr id="3" name="Title 2"/>
          <p:cNvSpPr>
            <a:spLocks noGrp="1"/>
          </p:cNvSpPr>
          <p:nvPr>
            <p:ph type="title"/>
          </p:nvPr>
        </p:nvSpPr>
        <p:spPr>
          <a:xfrm>
            <a:off x="431800" y="452948"/>
            <a:ext cx="11328400" cy="897617"/>
          </a:xfrm>
          <a:prstGeom prst="rect">
            <a:avLst/>
          </a:prstGeom>
        </p:spPr>
        <p:txBody>
          <a:bodyPr/>
          <a:lstStyle/>
          <a:p>
            <a:r>
              <a:rPr lang="en-US"/>
              <a:t>Click to edit Master title style</a:t>
            </a:r>
            <a:endParaRPr lang="en-GB"/>
          </a:p>
        </p:txBody>
      </p:sp>
      <p:sp>
        <p:nvSpPr>
          <p:cNvPr id="5" name="Footer Placeholder 4">
            <a:extLst>
              <a:ext uri="{FF2B5EF4-FFF2-40B4-BE49-F238E27FC236}"/>
            </a:extLst>
          </p:cNvPr>
          <p:cNvSpPr>
            <a:spLocks noGrp="1"/>
          </p:cNvSpPr>
          <p:nvPr>
            <p:ph type="ftr" sz="quarter" idx="16"/>
          </p:nvPr>
        </p:nvSpPr>
        <p:spPr>
          <a:xfrm>
            <a:off x="431800" y="6356361"/>
            <a:ext cx="4114800" cy="365125"/>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MS PGothic" charset="0"/>
                <a:cs typeface="+mn-cs"/>
              </a:defRPr>
            </a:lvl1pPr>
          </a:lstStyle>
          <a:p>
            <a:pPr>
              <a:defRPr/>
            </a:pPr>
            <a:endParaRPr lang="en-GB"/>
          </a:p>
        </p:txBody>
      </p:sp>
      <p:sp>
        <p:nvSpPr>
          <p:cNvPr id="6" name="Slide Number Placeholder 5">
            <a:extLst>
              <a:ext uri="{FF2B5EF4-FFF2-40B4-BE49-F238E27FC236}"/>
            </a:extLst>
          </p:cNvPr>
          <p:cNvSpPr>
            <a:spLocks noGrp="1"/>
          </p:cNvSpPr>
          <p:nvPr>
            <p:ph type="sldNum" sz="quarter" idx="17"/>
          </p:nvPr>
        </p:nvSpPr>
        <p:spPr>
          <a:xfrm>
            <a:off x="9144000" y="6356361"/>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D3E41D1F-9215-2C45-8FF7-BD92EA2AA47B}" type="slidenum">
              <a:rPr lang="en-GB"/>
              <a:pPr/>
              <a:t>‹#›</a:t>
            </a:fld>
            <a:endParaRPr lang="en-GB"/>
          </a:p>
        </p:txBody>
      </p:sp>
    </p:spTree>
    <p:extLst>
      <p:ext uri="{BB962C8B-B14F-4D97-AF65-F5344CB8AC3E}">
        <p14:creationId xmlns:p14="http://schemas.microsoft.com/office/powerpoint/2010/main" val="1210162737"/>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ZMZ">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1549294" y="0"/>
            <a:ext cx="10600179" cy="990600"/>
          </a:xfrm>
          <a:prstGeom prst="rect">
            <a:avLst/>
          </a:prstGeom>
        </p:spPr>
        <p:txBody>
          <a:bodyPr anchor="t" anchorCtr="0">
            <a:normAutofit fontScale="90000"/>
          </a:bodyPr>
          <a:lstStyle>
            <a:lvl1pPr algn="r">
              <a:defRPr/>
            </a:lvl1pPr>
          </a:lstStyle>
          <a:p>
            <a:endParaRPr lang="en-GB" dirty="0"/>
          </a:p>
        </p:txBody>
      </p:sp>
    </p:spTree>
    <p:extLst>
      <p:ext uri="{BB962C8B-B14F-4D97-AF65-F5344CB8AC3E}">
        <p14:creationId xmlns:p14="http://schemas.microsoft.com/office/powerpoint/2010/main" val="386309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3" name="Content Placeholder 12"/>
          <p:cNvSpPr>
            <a:spLocks noGrp="1"/>
          </p:cNvSpPr>
          <p:nvPr>
            <p:ph sz="quarter" idx="15"/>
          </p:nvPr>
        </p:nvSpPr>
        <p:spPr>
          <a:xfrm>
            <a:off x="431800" y="2168433"/>
            <a:ext cx="11328400" cy="3973695"/>
          </a:xfrm>
          <a:prstGeom prst="rect">
            <a:avLst/>
          </a:prstGeom>
        </p:spPr>
        <p:txBody>
          <a:bodyPr lIns="121917" tIns="60958" rIns="121917" bIns="60958"/>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31800" y="6356352"/>
            <a:ext cx="4114800" cy="365125"/>
          </a:xfrm>
          <a:prstGeom prst="rect">
            <a:avLst/>
          </a:prstGeom>
        </p:spPr>
        <p:txBody>
          <a:bodyPr lIns="121917" tIns="60958" rIns="121917" bIns="60958"/>
          <a:lstStyle/>
          <a:p>
            <a:r>
              <a:rPr lang="en-GB" dirty="0"/>
              <a:t>© Copyright Inmarsat Global Limited 2016</a:t>
            </a:r>
          </a:p>
        </p:txBody>
      </p:sp>
      <p:sp>
        <p:nvSpPr>
          <p:cNvPr id="6" name="Slide Number Placeholder 5"/>
          <p:cNvSpPr>
            <a:spLocks noGrp="1"/>
          </p:cNvSpPr>
          <p:nvPr>
            <p:ph type="sldNum" sz="quarter" idx="12"/>
          </p:nvPr>
        </p:nvSpPr>
        <p:spPr>
          <a:xfrm>
            <a:off x="9144725" y="6356352"/>
            <a:ext cx="2743200" cy="365125"/>
          </a:xfrm>
          <a:prstGeom prst="rect">
            <a:avLst/>
          </a:prstGeom>
        </p:spPr>
        <p:txBody>
          <a:bodyPr lIns="121917" tIns="60958" rIns="121917" bIns="60958"/>
          <a:lstStyle/>
          <a:p>
            <a:fld id="{7379F6AC-1C90-4500-8A18-29BB743821D7}" type="slidenum">
              <a:rPr lang="en-GB" smtClean="0"/>
              <a:t>‹#›</a:t>
            </a:fld>
            <a:endParaRPr lang="en-GB"/>
          </a:p>
        </p:txBody>
      </p:sp>
      <p:sp>
        <p:nvSpPr>
          <p:cNvPr id="3" name="Title 2"/>
          <p:cNvSpPr>
            <a:spLocks noGrp="1"/>
          </p:cNvSpPr>
          <p:nvPr>
            <p:ph type="title"/>
          </p:nvPr>
        </p:nvSpPr>
        <p:spPr>
          <a:xfrm>
            <a:off x="431800" y="452948"/>
            <a:ext cx="11328400" cy="897617"/>
          </a:xfrm>
          <a:prstGeom prst="rect">
            <a:avLst/>
          </a:prstGeom>
        </p:spPr>
        <p:txBody>
          <a:bodyPr lIns="121917" tIns="60958" rIns="121917" bIns="60958"/>
          <a:lstStyle/>
          <a:p>
            <a:r>
              <a:rPr lang="en-US"/>
              <a:t>Click to edit Master title style</a:t>
            </a:r>
            <a:endParaRPr lang="en-GB"/>
          </a:p>
        </p:txBody>
      </p:sp>
      <p:sp>
        <p:nvSpPr>
          <p:cNvPr id="8" name="Text Placeholder 8"/>
          <p:cNvSpPr>
            <a:spLocks noGrp="1"/>
          </p:cNvSpPr>
          <p:nvPr>
            <p:ph type="body" sz="quarter" idx="13"/>
          </p:nvPr>
        </p:nvSpPr>
        <p:spPr>
          <a:xfrm>
            <a:off x="431505" y="1376914"/>
            <a:ext cx="11328399" cy="737231"/>
          </a:xfrm>
          <a:prstGeom prst="rect">
            <a:avLst/>
          </a:prstGeom>
        </p:spPr>
        <p:txBody>
          <a:bodyPr lIns="121917" tIns="60958" rIns="121917" bIns="60958">
            <a:normAutofit/>
          </a:bodyPr>
          <a:lstStyle>
            <a:lvl1pPr marL="0" indent="0">
              <a:spcBef>
                <a:spcPts val="0"/>
              </a:spcBef>
              <a:buNone/>
              <a:defRPr sz="21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821478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13" name="Content Placeholder 12"/>
          <p:cNvSpPr>
            <a:spLocks noGrp="1"/>
          </p:cNvSpPr>
          <p:nvPr>
            <p:ph sz="quarter" idx="15"/>
          </p:nvPr>
        </p:nvSpPr>
        <p:spPr>
          <a:xfrm>
            <a:off x="431800" y="2168433"/>
            <a:ext cx="11328400" cy="3973695"/>
          </a:xfrm>
          <a:prstGeom prst="rect">
            <a:avLst/>
          </a:prstGeom>
        </p:spPr>
        <p:txBody>
          <a:bodyPr lIns="121917" tIns="60958" rIns="121917" bIns="60958"/>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31800" y="6356352"/>
            <a:ext cx="4114800" cy="365125"/>
          </a:xfrm>
          <a:prstGeom prst="rect">
            <a:avLst/>
          </a:prstGeom>
        </p:spPr>
        <p:txBody>
          <a:bodyPr lIns="121917" tIns="60958" rIns="121917" bIns="60958"/>
          <a:lstStyle/>
          <a:p>
            <a:r>
              <a:rPr lang="en-GB" dirty="0"/>
              <a:t>© Copyright Inmarsat Global Limited 2016</a:t>
            </a:r>
          </a:p>
        </p:txBody>
      </p:sp>
      <p:sp>
        <p:nvSpPr>
          <p:cNvPr id="6" name="Slide Number Placeholder 5"/>
          <p:cNvSpPr>
            <a:spLocks noGrp="1"/>
          </p:cNvSpPr>
          <p:nvPr>
            <p:ph type="sldNum" sz="quarter" idx="12"/>
          </p:nvPr>
        </p:nvSpPr>
        <p:spPr>
          <a:xfrm>
            <a:off x="9144725" y="6356352"/>
            <a:ext cx="2743200" cy="365125"/>
          </a:xfrm>
          <a:prstGeom prst="rect">
            <a:avLst/>
          </a:prstGeom>
        </p:spPr>
        <p:txBody>
          <a:bodyPr lIns="121917" tIns="60958" rIns="121917" bIns="60958"/>
          <a:lstStyle/>
          <a:p>
            <a:fld id="{7379F6AC-1C90-4500-8A18-29BB743821D7}" type="slidenum">
              <a:rPr lang="en-GB" smtClean="0"/>
              <a:t>‹#›</a:t>
            </a:fld>
            <a:endParaRPr lang="en-GB"/>
          </a:p>
        </p:txBody>
      </p:sp>
      <p:sp>
        <p:nvSpPr>
          <p:cNvPr id="3" name="Title 2"/>
          <p:cNvSpPr>
            <a:spLocks noGrp="1"/>
          </p:cNvSpPr>
          <p:nvPr>
            <p:ph type="title"/>
          </p:nvPr>
        </p:nvSpPr>
        <p:spPr>
          <a:xfrm>
            <a:off x="431800" y="452948"/>
            <a:ext cx="11328400" cy="897617"/>
          </a:xfrm>
          <a:prstGeom prst="rect">
            <a:avLst/>
          </a:prstGeom>
        </p:spPr>
        <p:txBody>
          <a:bodyPr lIns="121917" tIns="60958" rIns="121917" bIns="60958"/>
          <a:lstStyle/>
          <a:p>
            <a:r>
              <a:rPr lang="en-US"/>
              <a:t>Click to edit Master title style</a:t>
            </a:r>
            <a:endParaRPr lang="en-GB"/>
          </a:p>
        </p:txBody>
      </p:sp>
      <p:sp>
        <p:nvSpPr>
          <p:cNvPr id="8" name="Text Placeholder 8"/>
          <p:cNvSpPr>
            <a:spLocks noGrp="1"/>
          </p:cNvSpPr>
          <p:nvPr>
            <p:ph type="body" sz="quarter" idx="13"/>
          </p:nvPr>
        </p:nvSpPr>
        <p:spPr>
          <a:xfrm>
            <a:off x="431505" y="1376914"/>
            <a:ext cx="11328399" cy="737231"/>
          </a:xfrm>
          <a:prstGeom prst="rect">
            <a:avLst/>
          </a:prstGeom>
        </p:spPr>
        <p:txBody>
          <a:bodyPr lIns="121917" tIns="60958" rIns="121917" bIns="60958">
            <a:normAutofit/>
          </a:bodyPr>
          <a:lstStyle>
            <a:lvl1pPr marL="0" indent="0">
              <a:spcBef>
                <a:spcPts val="0"/>
              </a:spcBef>
              <a:buNone/>
              <a:defRPr sz="21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8528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9459" name="Rectangle 3"/>
          <p:cNvSpPr>
            <a:spLocks noGrp="1" noChangeArrowheads="1"/>
          </p:cNvSpPr>
          <p:nvPr>
            <p:ph type="ctrTitle" hasCustomPrompt="1"/>
          </p:nvPr>
        </p:nvSpPr>
        <p:spPr>
          <a:xfrm>
            <a:off x="609600" y="1600200"/>
            <a:ext cx="10972801" cy="1295400"/>
          </a:xfrm>
        </p:spPr>
        <p:txBody>
          <a:bodyPr/>
          <a:lstStyle>
            <a:lvl1pPr algn="ctr">
              <a:defRPr sz="3200">
                <a:solidFill>
                  <a:schemeClr val="bg1"/>
                </a:solidFill>
              </a:defRPr>
            </a:lvl1pPr>
          </a:lstStyle>
          <a:p>
            <a:pPr lvl="0"/>
            <a:r>
              <a:rPr lang="en-US" altLang="en-US" noProof="0" dirty="0"/>
              <a:t>Presentation Title</a:t>
            </a:r>
          </a:p>
        </p:txBody>
      </p:sp>
      <p:sp>
        <p:nvSpPr>
          <p:cNvPr id="19470" name="Rectangle 14"/>
          <p:cNvSpPr>
            <a:spLocks noGrp="1" noChangeArrowheads="1"/>
          </p:cNvSpPr>
          <p:nvPr>
            <p:ph type="subTitle" idx="1"/>
          </p:nvPr>
        </p:nvSpPr>
        <p:spPr>
          <a:xfrm>
            <a:off x="551032" y="3886200"/>
            <a:ext cx="11074400" cy="990600"/>
          </a:xfrm>
        </p:spPr>
        <p:txBody>
          <a:bodyPr/>
          <a:lstStyle>
            <a:lvl1pPr marL="0" indent="0" algn="ctr">
              <a:spcBef>
                <a:spcPts val="0"/>
              </a:spcBef>
              <a:spcAft>
                <a:spcPts val="0"/>
              </a:spcAft>
              <a:buFont typeface="Times" pitchFamily="18" charset="0"/>
              <a:buNone/>
              <a:defRPr sz="2400" b="0">
                <a:solidFill>
                  <a:schemeClr val="bg1"/>
                </a:solidFill>
              </a:defRPr>
            </a:lvl1pPr>
          </a:lstStyle>
          <a:p>
            <a:pPr lvl="0"/>
            <a:r>
              <a:rPr lang="en-US" altLang="en-US" noProof="0"/>
              <a:t>Click to edit Master subtitle style</a:t>
            </a:r>
            <a:endParaRPr lang="en-US" altLang="en-US" noProof="0" dirty="0"/>
          </a:p>
        </p:txBody>
      </p:sp>
      <p:sp>
        <p:nvSpPr>
          <p:cNvPr id="14" name="Slide Number Placeholder 5"/>
          <p:cNvSpPr txBox="1">
            <a:spLocks/>
          </p:cNvSpPr>
          <p:nvPr userDrawn="1"/>
        </p:nvSpPr>
        <p:spPr>
          <a:xfrm>
            <a:off x="8736934" y="6655490"/>
            <a:ext cx="3365309" cy="278710"/>
          </a:xfrm>
          <a:prstGeom prst="rect">
            <a:avLst/>
          </a:prstGeom>
        </p:spPr>
        <p:txBody>
          <a:bodyPr vert="horz" lIns="74989" tIns="37493" rIns="74989" bIns="37493" rtlCol="0" anchor="ctr"/>
          <a:lstStyle>
            <a:defPPr>
              <a:defRPr lang="en-US"/>
            </a:defPPr>
            <a:lvl1pPr algn="r" defTabSz="455571" rtl="0" fontAlgn="base">
              <a:spcBef>
                <a:spcPct val="0"/>
              </a:spcBef>
              <a:spcAft>
                <a:spcPct val="0"/>
              </a:spcAft>
              <a:defRPr sz="1000" kern="1200">
                <a:solidFill>
                  <a:schemeClr val="tx1">
                    <a:tint val="75000"/>
                  </a:schemeClr>
                </a:solidFill>
                <a:latin typeface="Calibri" charset="0"/>
                <a:ea typeface="ＭＳ Ｐゴシック" charset="0"/>
                <a:cs typeface="ＭＳ Ｐゴシック" charset="0"/>
              </a:defRPr>
            </a:lvl1pPr>
            <a:lvl2pPr marL="455571" indent="-80700" algn="l" defTabSz="455571" rtl="0" fontAlgn="base">
              <a:spcBef>
                <a:spcPct val="0"/>
              </a:spcBef>
              <a:spcAft>
                <a:spcPct val="0"/>
              </a:spcAft>
              <a:defRPr sz="1800" kern="1200">
                <a:solidFill>
                  <a:schemeClr val="tx1"/>
                </a:solidFill>
                <a:latin typeface="Calibri" charset="0"/>
                <a:ea typeface="ＭＳ Ｐゴシック" charset="0"/>
                <a:cs typeface="ＭＳ Ｐゴシック" charset="0"/>
              </a:defRPr>
            </a:lvl2pPr>
            <a:lvl3pPr marL="912444" indent="-162703" algn="l" defTabSz="455571" rtl="0" fontAlgn="base">
              <a:spcBef>
                <a:spcPct val="0"/>
              </a:spcBef>
              <a:spcAft>
                <a:spcPct val="0"/>
              </a:spcAft>
              <a:defRPr sz="1800" kern="1200">
                <a:solidFill>
                  <a:schemeClr val="tx1"/>
                </a:solidFill>
                <a:latin typeface="Calibri" charset="0"/>
                <a:ea typeface="ＭＳ Ｐゴシック" charset="0"/>
                <a:cs typeface="ＭＳ Ｐゴシック" charset="0"/>
              </a:defRPr>
            </a:lvl3pPr>
            <a:lvl4pPr marL="1369317" indent="-244710" algn="l" defTabSz="455571" rtl="0" fontAlgn="base">
              <a:spcBef>
                <a:spcPct val="0"/>
              </a:spcBef>
              <a:spcAft>
                <a:spcPct val="0"/>
              </a:spcAft>
              <a:defRPr sz="1800" kern="1200">
                <a:solidFill>
                  <a:schemeClr val="tx1"/>
                </a:solidFill>
                <a:latin typeface="Calibri" charset="0"/>
                <a:ea typeface="ＭＳ Ｐゴシック" charset="0"/>
                <a:cs typeface="ＭＳ Ｐゴシック" charset="0"/>
              </a:defRPr>
            </a:lvl4pPr>
            <a:lvl5pPr marL="1826191" indent="-326710" algn="l" defTabSz="455571" rtl="0" fontAlgn="base">
              <a:spcBef>
                <a:spcPct val="0"/>
              </a:spcBef>
              <a:spcAft>
                <a:spcPct val="0"/>
              </a:spcAft>
              <a:defRPr sz="1800" kern="1200">
                <a:solidFill>
                  <a:schemeClr val="tx1"/>
                </a:solidFill>
                <a:latin typeface="Calibri" charset="0"/>
                <a:ea typeface="ＭＳ Ｐゴシック" charset="0"/>
                <a:cs typeface="ＭＳ Ｐゴシック" charset="0"/>
              </a:defRPr>
            </a:lvl5pPr>
            <a:lvl6pPr marL="1874348" algn="l" defTabSz="374869" rtl="0" eaLnBrk="1" latinLnBrk="0" hangingPunct="1">
              <a:defRPr sz="1800" kern="1200">
                <a:solidFill>
                  <a:schemeClr val="tx1"/>
                </a:solidFill>
                <a:latin typeface="Calibri" charset="0"/>
                <a:ea typeface="ＭＳ Ｐゴシック" charset="0"/>
                <a:cs typeface="ＭＳ Ｐゴシック" charset="0"/>
              </a:defRPr>
            </a:lvl6pPr>
            <a:lvl7pPr marL="2249219" algn="l" defTabSz="374869" rtl="0" eaLnBrk="1" latinLnBrk="0" hangingPunct="1">
              <a:defRPr sz="1800" kern="1200">
                <a:solidFill>
                  <a:schemeClr val="tx1"/>
                </a:solidFill>
                <a:latin typeface="Calibri" charset="0"/>
                <a:ea typeface="ＭＳ Ｐゴシック" charset="0"/>
                <a:cs typeface="ＭＳ Ｐゴシック" charset="0"/>
              </a:defRPr>
            </a:lvl7pPr>
            <a:lvl8pPr marL="2624088" algn="l" defTabSz="374869" rtl="0" eaLnBrk="1" latinLnBrk="0" hangingPunct="1">
              <a:defRPr sz="1800" kern="1200">
                <a:solidFill>
                  <a:schemeClr val="tx1"/>
                </a:solidFill>
                <a:latin typeface="Calibri" charset="0"/>
                <a:ea typeface="ＭＳ Ｐゴシック" charset="0"/>
                <a:cs typeface="ＭＳ Ｐゴシック" charset="0"/>
              </a:defRPr>
            </a:lvl8pPr>
            <a:lvl9pPr marL="2998958" algn="l" defTabSz="374869" rtl="0" eaLnBrk="1" latinLnBrk="0" hangingPunct="1">
              <a:defRPr sz="1800" kern="1200">
                <a:solidFill>
                  <a:schemeClr val="tx1"/>
                </a:solidFill>
                <a:latin typeface="Calibri" charset="0"/>
                <a:ea typeface="ＭＳ Ｐゴシック" charset="0"/>
                <a:cs typeface="ＭＳ Ｐゴシック" charset="0"/>
              </a:defRPr>
            </a:lvl9pPr>
          </a:lstStyle>
          <a:p>
            <a:pPr eaLnBrk="1" hangingPunct="1">
              <a:defRPr/>
            </a:pPr>
            <a:fld id="{1B18286E-5DD1-3944-83BC-AD1147DD8DDF}" type="slidenum">
              <a:rPr lang="en-US" smtClean="0">
                <a:solidFill>
                  <a:srgbClr val="FFFFFF"/>
                </a:solidFill>
              </a:rPr>
              <a:pPr eaLnBrk="1" hangingPunct="1">
                <a:defRPr/>
              </a:pPr>
              <a:t>‹#›</a:t>
            </a:fld>
            <a:endParaRPr lang="en-US" dirty="0">
              <a:solidFill>
                <a:srgbClr val="FFFFFF"/>
              </a:solidFill>
            </a:endParaRPr>
          </a:p>
        </p:txBody>
      </p:sp>
    </p:spTree>
    <p:extLst>
      <p:ext uri="{BB962C8B-B14F-4D97-AF65-F5344CB8AC3E}">
        <p14:creationId xmlns:p14="http://schemas.microsoft.com/office/powerpoint/2010/main" val="1489289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513" y="206828"/>
            <a:ext cx="11095810" cy="1143000"/>
          </a:xfrm>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379512" y="1371344"/>
            <a:ext cx="11101288"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6390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0408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728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Intelsat Proprietar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511" y="207084"/>
            <a:ext cx="11116983" cy="1143000"/>
          </a:xfrm>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userDrawn="1"/>
        </p:nvSpPr>
        <p:spPr>
          <a:xfrm>
            <a:off x="203201" y="6367046"/>
            <a:ext cx="5181600" cy="338554"/>
          </a:xfrm>
          <a:prstGeom prst="rect">
            <a:avLst/>
          </a:prstGeom>
          <a:noFill/>
        </p:spPr>
        <p:txBody>
          <a:bodyPr wrap="square" rtlCol="0">
            <a:spAutoFit/>
          </a:bodyPr>
          <a:lstStyle/>
          <a:p>
            <a:r>
              <a:rPr lang="en-US" sz="1600" dirty="0">
                <a:solidFill>
                  <a:srgbClr val="00798D"/>
                </a:solidFill>
                <a:cs typeface="Arial" panose="020B0604020202020204" pitchFamily="34" charset="0"/>
              </a:rPr>
              <a:t>Intelsat Proprietary and Confidential</a:t>
            </a:r>
          </a:p>
        </p:txBody>
      </p:sp>
    </p:spTree>
    <p:extLst>
      <p:ext uri="{BB962C8B-B14F-4D97-AF65-F5344CB8AC3E}">
        <p14:creationId xmlns:p14="http://schemas.microsoft.com/office/powerpoint/2010/main" val="1382746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2209802"/>
            <a:ext cx="10363200" cy="1362075"/>
          </a:xfrm>
        </p:spPr>
        <p:txBody>
          <a:bodyPr anchor="b" anchorCtr="0"/>
          <a:lstStyle>
            <a:lvl1pPr algn="l">
              <a:defRPr sz="4000" b="1" cap="none"/>
            </a:lvl1pPr>
          </a:lstStyle>
          <a:p>
            <a:r>
              <a:rPr lang="en-US" dirty="0"/>
              <a:t>Click to Edit Master Title Style</a:t>
            </a:r>
          </a:p>
        </p:txBody>
      </p:sp>
      <p:sp>
        <p:nvSpPr>
          <p:cNvPr id="3" name="Text Placeholder 2"/>
          <p:cNvSpPr>
            <a:spLocks noGrp="1"/>
          </p:cNvSpPr>
          <p:nvPr>
            <p:ph type="body" idx="1"/>
          </p:nvPr>
        </p:nvSpPr>
        <p:spPr>
          <a:xfrm>
            <a:off x="963084" y="3581402"/>
            <a:ext cx="10363200" cy="1500187"/>
          </a:xfrm>
        </p:spPr>
        <p:txBody>
          <a:bodyPr anchor="t" anchorCtr="0"/>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73398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lgn="r">
              <a:defRPr>
                <a:latin typeface="Calibri"/>
                <a:cs typeface="Calibri"/>
              </a:defRPr>
            </a:lvl1p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vert="horz"/>
          <a:lstStyle>
            <a:lvl1pPr marL="195263" indent="-195263">
              <a:buClr>
                <a:srgbClr val="4C9AC2"/>
              </a:buClr>
              <a:buFont typeface="Wingdings" charset="2"/>
              <a:buChar char="Ø"/>
              <a:defRPr>
                <a:latin typeface="Calibri"/>
                <a:cs typeface="Calibri"/>
              </a:defRPr>
            </a:lvl1pPr>
            <a:lvl2pPr marL="763588" indent="-285750">
              <a:buClr>
                <a:srgbClr val="4C9AC2"/>
              </a:buClr>
              <a:buSzPct val="85000"/>
              <a:buFont typeface="Wingdings" charset="2"/>
              <a:buChar char="u"/>
              <a:defRPr>
                <a:latin typeface="Calibri"/>
                <a:cs typeface="Calibri"/>
              </a:defRPr>
            </a:lvl2pPr>
            <a:lvl3pPr marL="1182688" indent="-228600">
              <a:buClr>
                <a:srgbClr val="4C9AC2"/>
              </a:buClr>
              <a:buSzPct val="70000"/>
              <a:buFont typeface="Wingdings" charset="2"/>
              <a:buChar char="v"/>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4570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 name="Content Placeholder 2"/>
          <p:cNvSpPr>
            <a:spLocks noGrp="1"/>
          </p:cNvSpPr>
          <p:nvPr>
            <p:ph sz="half" idx="1"/>
          </p:nvPr>
        </p:nvSpPr>
        <p:spPr>
          <a:xfrm>
            <a:off x="379510" y="1371600"/>
            <a:ext cx="5609192" cy="4724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606732" cy="47244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9714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9512" y="1437142"/>
            <a:ext cx="562008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79512" y="2079172"/>
            <a:ext cx="5620080" cy="378823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437142"/>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079172"/>
            <a:ext cx="5389033" cy="378823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379511" y="207084"/>
            <a:ext cx="10374338"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altLang="en-US" dirty="0"/>
          </a:p>
        </p:txBody>
      </p:sp>
    </p:spTree>
    <p:extLst>
      <p:ext uri="{BB962C8B-B14F-4D97-AF65-F5344CB8AC3E}">
        <p14:creationId xmlns:p14="http://schemas.microsoft.com/office/powerpoint/2010/main" val="1471533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4252800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6182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2750" y="4535657"/>
            <a:ext cx="7315200" cy="566738"/>
          </a:xfrm>
        </p:spPr>
        <p:txBody>
          <a:bodyPr/>
          <a:lstStyle>
            <a:lvl1pPr algn="ctr">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432750" y="347832"/>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432750" y="5102395"/>
            <a:ext cx="7315200" cy="804862"/>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8348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a:latin typeface="Calibri"/>
              </a:defRPr>
            </a:lvl1pPr>
          </a:lstStyle>
          <a:p>
            <a:r>
              <a:rPr lang="en-US" dirty="0"/>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vert="horz"/>
          <a:lstStyle>
            <a:lvl1pPr>
              <a:defRPr sz="2800">
                <a:latin typeface="Calibri"/>
              </a:defRPr>
            </a:lvl1pPr>
            <a:lvl2pPr>
              <a:defRPr sz="2400">
                <a:latin typeface="Calibri"/>
              </a:defRPr>
            </a:lvl2pPr>
            <a:lvl3pPr>
              <a:defRPr sz="2000">
                <a:latin typeface="Calibri"/>
              </a:defRPr>
            </a:lvl3pPr>
            <a:lvl4pPr>
              <a:defRPr sz="1800">
                <a:latin typeface="Calibri"/>
              </a:defRPr>
            </a:lvl4pPr>
            <a:lvl5pPr>
              <a:defRPr sz="1800">
                <a:latin typeface="Calibri"/>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3"/>
            <a:ext cx="5384800" cy="4525963"/>
          </a:xfrm>
          <a:prstGeom prst="rect">
            <a:avLst/>
          </a:prstGeom>
        </p:spPr>
        <p:txBody>
          <a:bodyPr vert="horz"/>
          <a:lstStyle>
            <a:lvl1pPr>
              <a:defRPr sz="2800">
                <a:latin typeface="Calibri"/>
              </a:defRPr>
            </a:lvl1pPr>
            <a:lvl2pPr>
              <a:defRPr sz="2400">
                <a:latin typeface="Calibri"/>
              </a:defRPr>
            </a:lvl2pPr>
            <a:lvl3pPr>
              <a:defRPr sz="2000">
                <a:latin typeface="Calibri"/>
              </a:defRPr>
            </a:lvl3pPr>
            <a:lvl4pPr>
              <a:defRPr sz="1800">
                <a:latin typeface="Calibri"/>
              </a:defRPr>
            </a:lvl4pPr>
            <a:lvl5pPr>
              <a:defRPr sz="1800">
                <a:latin typeface="Calibri"/>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335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a:latin typeface="Calibri"/>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vert="horz" anchor="b"/>
          <a:lstStyle>
            <a:lvl1pPr marL="0" indent="0">
              <a:buNone/>
              <a:defRPr sz="2400" b="1">
                <a:latin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a:defRPr sz="2400">
                <a:latin typeface="Calibri"/>
              </a:defRPr>
            </a:lvl1pPr>
            <a:lvl2pPr>
              <a:defRPr sz="2000">
                <a:latin typeface="Calibri"/>
              </a:defRPr>
            </a:lvl2pPr>
            <a:lvl3pPr>
              <a:defRPr sz="1800">
                <a:latin typeface="Calibri"/>
              </a:defRPr>
            </a:lvl3pPr>
            <a:lvl4pPr>
              <a:defRPr sz="1600">
                <a:latin typeface="Calibri"/>
              </a:defRPr>
            </a:lvl4pPr>
            <a:lvl5pPr>
              <a:defRPr sz="1600">
                <a:latin typeface="Calibri"/>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vert="horz" anchor="b"/>
          <a:lstStyle>
            <a:lvl1pPr marL="0" indent="0">
              <a:buNone/>
              <a:defRPr sz="2400" b="1">
                <a:latin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vert="horz"/>
          <a:lstStyle>
            <a:lvl1pPr>
              <a:defRPr sz="2400">
                <a:latin typeface="Calibri"/>
              </a:defRPr>
            </a:lvl1pPr>
            <a:lvl2pPr>
              <a:defRPr sz="2000">
                <a:latin typeface="Calibri"/>
              </a:defRPr>
            </a:lvl2pPr>
            <a:lvl3pPr>
              <a:defRPr sz="1800">
                <a:latin typeface="Calibri"/>
              </a:defRPr>
            </a:lvl3pPr>
            <a:lvl4pPr>
              <a:defRPr sz="1600">
                <a:latin typeface="Calibri"/>
              </a:defRPr>
            </a:lvl4pPr>
            <a:lvl5pPr>
              <a:defRPr sz="1600">
                <a:latin typeface="Calibri"/>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6617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a:latin typeface="Calibri"/>
              </a:defRPr>
            </a:lvl1pPr>
          </a:lstStyle>
          <a:p>
            <a:r>
              <a:rPr lang="en-US" dirty="0"/>
              <a:t>Click to edit Master title style</a:t>
            </a:r>
          </a:p>
        </p:txBody>
      </p:sp>
    </p:spTree>
    <p:extLst>
      <p:ext uri="{BB962C8B-B14F-4D97-AF65-F5344CB8AC3E}">
        <p14:creationId xmlns:p14="http://schemas.microsoft.com/office/powerpoint/2010/main" val="2837262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895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vert="horz" anchor="b"/>
          <a:lstStyle>
            <a:lvl1pPr algn="l">
              <a:defRPr sz="2000" b="1">
                <a:latin typeface="Calibri"/>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vert="horz"/>
          <a:lstStyle>
            <a:lvl1pPr>
              <a:defRPr sz="3200">
                <a:latin typeface="Calibri"/>
              </a:defRPr>
            </a:lvl1pPr>
            <a:lvl2pPr>
              <a:defRPr sz="2800">
                <a:latin typeface="Calibri"/>
              </a:defRPr>
            </a:lvl2pPr>
            <a:lvl3pPr>
              <a:defRPr sz="2400">
                <a:latin typeface="Calibri"/>
              </a:defRPr>
            </a:lvl3pPr>
            <a:lvl4pPr>
              <a:defRPr sz="2000">
                <a:latin typeface="Calibri"/>
              </a:defRPr>
            </a:lvl4pPr>
            <a:lvl5pPr>
              <a:defRPr sz="2000">
                <a:latin typeface="Calibri"/>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vert="horz"/>
          <a:lstStyle>
            <a:lvl1pPr marL="0" indent="0">
              <a:buNone/>
              <a:defRPr sz="1400">
                <a:latin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16913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vert="horz" anchor="b"/>
          <a:lstStyle>
            <a:lvl1pPr algn="l">
              <a:defRPr sz="2000" b="1">
                <a:latin typeface="Calibri"/>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vert="horz"/>
          <a:lstStyle>
            <a:lvl1pPr marL="0" indent="0">
              <a:buNone/>
              <a:defRPr sz="3200">
                <a:latin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vert="horz"/>
          <a:lstStyle>
            <a:lvl1pPr marL="0" indent="0">
              <a:buNone/>
              <a:defRPr sz="1400">
                <a:latin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91490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vert="horz"/>
          <a:lstStyle>
            <a:lvl1pPr>
              <a:defRPr>
                <a:latin typeface="Calibri"/>
              </a:defRPr>
            </a:lvl1pPr>
          </a:lstStyle>
          <a:p>
            <a:r>
              <a:rPr lang="en-US" dirty="0"/>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lvl1pPr>
              <a:defRPr>
                <a:latin typeface="Calibri"/>
              </a:defRPr>
            </a:lvl1pPr>
            <a:lvl2pPr>
              <a:defRPr>
                <a:latin typeface="Calibri"/>
              </a:defRPr>
            </a:lvl2pPr>
            <a:lvl3pPr>
              <a:defRPr>
                <a:latin typeface="Calibri"/>
              </a:defRPr>
            </a:lvl3pPr>
            <a:lvl4pPr>
              <a:defRPr>
                <a:latin typeface="Calibri"/>
              </a:defRPr>
            </a:lvl4pPr>
            <a:lvl5pPr>
              <a:defRPr>
                <a:latin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5687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26" name="Straight Connector 3">
            <a:extLst>
              <a:ext uri="{FF2B5EF4-FFF2-40B4-BE49-F238E27FC236}">
                <a16:creationId xmlns="" xmlns:a16="http://schemas.microsoft.com/office/drawing/2014/main" id="{909BC291-BF47-4747-AE7A-C028F89A22D3}"/>
              </a:ext>
            </a:extLst>
          </p:cNvPr>
          <p:cNvCxnSpPr>
            <a:cxnSpLocks noChangeShapeType="1"/>
          </p:cNvCxnSpPr>
          <p:nvPr userDrawn="1"/>
        </p:nvCxnSpPr>
        <p:spPr bwMode="auto">
          <a:xfrm flipV="1">
            <a:off x="239714" y="1125538"/>
            <a:ext cx="11807825" cy="0"/>
          </a:xfrm>
          <a:prstGeom prst="line">
            <a:avLst/>
          </a:prstGeom>
          <a:noFill/>
          <a:ln w="28575">
            <a:solidFill>
              <a:srgbClr val="004080"/>
            </a:solidFill>
            <a:round/>
            <a:headEnd/>
            <a:tailEnd/>
          </a:ln>
          <a:extLst>
            <a:ext uri="{909E8E84-426E-40dd-AFC4-6F175D3DCCD1}">
              <a14:hiddenFill xmlns="" xmlns:a14="http://schemas.microsoft.com/office/drawing/2010/main">
                <a:noFill/>
              </a14:hiddenFill>
            </a:ext>
          </a:extLst>
        </p:spPr>
      </p:cxnSp>
      <p:sp>
        <p:nvSpPr>
          <p:cNvPr id="1029" name="TextBox 2">
            <a:extLst>
              <a:ext uri="{FF2B5EF4-FFF2-40B4-BE49-F238E27FC236}">
                <a16:creationId xmlns="" xmlns:a16="http://schemas.microsoft.com/office/drawing/2014/main" id="{5E3DD82C-A0DC-4723-8D15-F866430A5980}"/>
              </a:ext>
            </a:extLst>
          </p:cNvPr>
          <p:cNvSpPr txBox="1">
            <a:spLocks noChangeArrowheads="1"/>
          </p:cNvSpPr>
          <p:nvPr userDrawn="1"/>
        </p:nvSpPr>
        <p:spPr bwMode="auto">
          <a:xfrm>
            <a:off x="9748839" y="6638927"/>
            <a:ext cx="2492375" cy="246063"/>
          </a:xfrm>
          <a:prstGeom prst="rect">
            <a:avLst/>
          </a:prstGeom>
          <a:noFill/>
          <a:ln>
            <a:noFill/>
          </a:ln>
          <a:extLst/>
        </p:spPr>
        <p:txBody>
          <a:bodyPr>
            <a:spAutoFit/>
          </a:bodyP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r"/>
            <a:r>
              <a:rPr lang="en-US" altLang="en-US" sz="1000" b="1">
                <a:solidFill>
                  <a:srgbClr val="4C9AC2"/>
                </a:solidFill>
                <a:latin typeface="Calibri" panose="020F0502020204030204" pitchFamily="34" charset="0"/>
                <a:cs typeface="Calibri" panose="020F0502020204030204" pitchFamily="34" charset="0"/>
              </a:rPr>
              <a:t>www.esoa.net</a:t>
            </a:r>
            <a:endParaRPr lang="en-US" altLang="en-US" sz="1000">
              <a:solidFill>
                <a:srgbClr val="4C9AC2"/>
              </a:solidFill>
              <a:latin typeface="Calibri" panose="020F0502020204030204" pitchFamily="34" charset="0"/>
              <a:cs typeface="Calibri" panose="020F0502020204030204" pitchFamily="34" charset="0"/>
            </a:endParaRPr>
          </a:p>
        </p:txBody>
      </p:sp>
      <p:sp>
        <p:nvSpPr>
          <p:cNvPr id="6" name="Text Box 10">
            <a:extLst>
              <a:ext uri="{FF2B5EF4-FFF2-40B4-BE49-F238E27FC236}">
                <a16:creationId xmlns="" xmlns:a16="http://schemas.microsoft.com/office/drawing/2014/main" id="{B8789552-DBC5-4FD8-8D82-45678F1744FA}"/>
              </a:ext>
            </a:extLst>
          </p:cNvPr>
          <p:cNvSpPr txBox="1">
            <a:spLocks noChangeArrowheads="1"/>
          </p:cNvSpPr>
          <p:nvPr userDrawn="1"/>
        </p:nvSpPr>
        <p:spPr bwMode="auto">
          <a:xfrm>
            <a:off x="46038" y="6677025"/>
            <a:ext cx="180939" cy="173894"/>
          </a:xfrm>
          <a:prstGeom prst="rect">
            <a:avLst/>
          </a:prstGeom>
          <a:noFill/>
          <a:ln w="9525">
            <a:noFill/>
            <a:miter lim="800000"/>
            <a:headEnd/>
            <a:tailEnd/>
          </a:ln>
        </p:spPr>
        <p:txBody>
          <a:bodyPr wrap="none" lIns="0" tIns="0" rIns="0" bIns="0">
            <a:spAutoFit/>
          </a:bodyPr>
          <a:lstStyle>
            <a:lvl1pPr defTabSz="828675">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700">
                <a:solidFill>
                  <a:srgbClr val="3A94D5"/>
                </a:solidFill>
                <a:latin typeface="Arial" charset="0"/>
                <a:ea typeface="MS PGothic" charset="-128"/>
              </a:defRPr>
            </a:lvl1pPr>
            <a:lvl2pPr marL="742950" indent="-285750" defTabSz="828675">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700">
                <a:solidFill>
                  <a:srgbClr val="3A94D5"/>
                </a:solidFill>
                <a:latin typeface="Arial" charset="0"/>
                <a:ea typeface="MS PGothic" charset="-128"/>
              </a:defRPr>
            </a:lvl2pPr>
            <a:lvl3pPr marL="1143000" indent="-228600" defTabSz="828675">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700">
                <a:solidFill>
                  <a:srgbClr val="3A94D5"/>
                </a:solidFill>
                <a:latin typeface="Arial" charset="0"/>
                <a:ea typeface="MS PGothic" charset="-128"/>
              </a:defRPr>
            </a:lvl3pPr>
            <a:lvl4pPr marL="1600200" indent="-228600" defTabSz="828675">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700">
                <a:solidFill>
                  <a:srgbClr val="3A94D5"/>
                </a:solidFill>
                <a:latin typeface="Arial" charset="0"/>
                <a:ea typeface="MS PGothic" charset="-128"/>
              </a:defRPr>
            </a:lvl4pPr>
            <a:lvl5pPr marL="2057400" indent="-228600" defTabSz="828675">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700">
                <a:solidFill>
                  <a:srgbClr val="3A94D5"/>
                </a:solidFill>
                <a:latin typeface="Arial" charset="0"/>
                <a:ea typeface="MS PGothic" charset="-128"/>
              </a:defRPr>
            </a:lvl5pPr>
            <a:lvl6pPr marL="2514600" indent="-228600" defTabSz="828675"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700">
                <a:solidFill>
                  <a:srgbClr val="3A94D5"/>
                </a:solidFill>
                <a:latin typeface="Arial" charset="0"/>
                <a:ea typeface="MS PGothic" charset="-128"/>
              </a:defRPr>
            </a:lvl6pPr>
            <a:lvl7pPr marL="2971800" indent="-228600" defTabSz="828675"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700">
                <a:solidFill>
                  <a:srgbClr val="3A94D5"/>
                </a:solidFill>
                <a:latin typeface="Arial" charset="0"/>
                <a:ea typeface="MS PGothic" charset="-128"/>
              </a:defRPr>
            </a:lvl7pPr>
            <a:lvl8pPr marL="3429000" indent="-228600" defTabSz="828675"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700">
                <a:solidFill>
                  <a:srgbClr val="3A94D5"/>
                </a:solidFill>
                <a:latin typeface="Arial" charset="0"/>
                <a:ea typeface="MS PGothic" charset="-128"/>
              </a:defRPr>
            </a:lvl8pPr>
            <a:lvl9pPr marL="3886200" indent="-228600" defTabSz="828675" eaLnBrk="0" fontAlgn="base" hangingPunct="0">
              <a:spcBef>
                <a:spcPct val="0"/>
              </a:spcBef>
              <a:spcAft>
                <a:spcPct val="0"/>
              </a:spcAft>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defRPr sz="700">
                <a:solidFill>
                  <a:srgbClr val="3A94D5"/>
                </a:solidFill>
                <a:latin typeface="Arial" charset="0"/>
                <a:ea typeface="MS PGothic" charset="-128"/>
              </a:defRPr>
            </a:lvl9pPr>
          </a:lstStyle>
          <a:p>
            <a:pPr eaLnBrk="1">
              <a:lnSpc>
                <a:spcPct val="93000"/>
              </a:lnSpc>
              <a:buClr>
                <a:srgbClr val="000000"/>
              </a:buClr>
              <a:buSzPct val="45000"/>
              <a:buFont typeface="StarSymbol" charset="0"/>
              <a:buNone/>
              <a:defRPr/>
            </a:pPr>
            <a:fld id="{B491A9C2-8CE2-4D4C-860D-5204521EF0CE}" type="slidenum">
              <a:rPr lang="en-GB" altLang="x-none" sz="1200" smtClean="0">
                <a:solidFill>
                  <a:srgbClr val="004080"/>
                </a:solidFill>
                <a:latin typeface="Calibri" charset="0"/>
              </a:rPr>
              <a:pPr eaLnBrk="1">
                <a:lnSpc>
                  <a:spcPct val="93000"/>
                </a:lnSpc>
                <a:buClr>
                  <a:srgbClr val="000000"/>
                </a:buClr>
                <a:buSzPct val="45000"/>
                <a:buFont typeface="StarSymbol" charset="0"/>
                <a:buNone/>
                <a:defRPr/>
              </a:pPr>
              <a:t>‹#›</a:t>
            </a:fld>
            <a:endParaRPr lang="en-GB" altLang="x-none" sz="1200">
              <a:solidFill>
                <a:srgbClr val="004080"/>
              </a:solidFill>
              <a:latin typeface="Calibri" charset="0"/>
            </a:endParaRPr>
          </a:p>
        </p:txBody>
      </p:sp>
      <p:pic>
        <p:nvPicPr>
          <p:cNvPr id="2" name="Picture 4">
            <a:extLst>
              <a:ext uri="{FF2B5EF4-FFF2-40B4-BE49-F238E27FC236}">
                <a16:creationId xmlns="" xmlns:a16="http://schemas.microsoft.com/office/drawing/2014/main" id="{505694BD-F265-4724-99E0-F67DC0BE418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50826" y="115890"/>
            <a:ext cx="2633663" cy="947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74" r:id="rId14"/>
  </p:sldLayoutIdLst>
  <p:hf sldNum="0" hdr="0" ftr="0" dt="0"/>
  <p:txStyles>
    <p:titleStyle>
      <a:lvl1pPr algn="l" rtl="0" eaLnBrk="0" fontAlgn="base" hangingPunct="0">
        <a:spcBef>
          <a:spcPct val="0"/>
        </a:spcBef>
        <a:spcAft>
          <a:spcPct val="0"/>
        </a:spcAft>
        <a:defRPr sz="3200">
          <a:solidFill>
            <a:srgbClr val="3A94D5"/>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200">
          <a:solidFill>
            <a:srgbClr val="3A94D5"/>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3200">
          <a:solidFill>
            <a:srgbClr val="3A94D5"/>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3200">
          <a:solidFill>
            <a:srgbClr val="3A94D5"/>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3200">
          <a:solidFill>
            <a:srgbClr val="3A94D5"/>
          </a:solidFill>
          <a:latin typeface="Arial" charset="0"/>
          <a:ea typeface="MS PGothic" panose="020B0600070205080204" pitchFamily="34" charset="-128"/>
          <a:cs typeface="MS PGothic" charset="0"/>
        </a:defRPr>
      </a:lvl5pPr>
      <a:lvl6pPr marL="457200" algn="l" rtl="0" fontAlgn="base">
        <a:spcBef>
          <a:spcPct val="0"/>
        </a:spcBef>
        <a:spcAft>
          <a:spcPct val="0"/>
        </a:spcAft>
        <a:defRPr sz="3200">
          <a:solidFill>
            <a:srgbClr val="3A94D5"/>
          </a:solidFill>
          <a:latin typeface="Arial" charset="0"/>
          <a:ea typeface="ＭＳ Ｐゴシック" charset="0"/>
          <a:cs typeface="ＭＳ Ｐゴシック" charset="0"/>
        </a:defRPr>
      </a:lvl6pPr>
      <a:lvl7pPr marL="914400" algn="l" rtl="0" fontAlgn="base">
        <a:spcBef>
          <a:spcPct val="0"/>
        </a:spcBef>
        <a:spcAft>
          <a:spcPct val="0"/>
        </a:spcAft>
        <a:defRPr sz="3200">
          <a:solidFill>
            <a:srgbClr val="3A94D5"/>
          </a:solidFill>
          <a:latin typeface="Arial" charset="0"/>
          <a:ea typeface="ＭＳ Ｐゴシック" charset="0"/>
          <a:cs typeface="ＭＳ Ｐゴシック" charset="0"/>
        </a:defRPr>
      </a:lvl7pPr>
      <a:lvl8pPr marL="1371600" algn="l" rtl="0" fontAlgn="base">
        <a:spcBef>
          <a:spcPct val="0"/>
        </a:spcBef>
        <a:spcAft>
          <a:spcPct val="0"/>
        </a:spcAft>
        <a:defRPr sz="3200">
          <a:solidFill>
            <a:srgbClr val="3A94D5"/>
          </a:solidFill>
          <a:latin typeface="Arial" charset="0"/>
          <a:ea typeface="ＭＳ Ｐゴシック" charset="0"/>
          <a:cs typeface="ＭＳ Ｐゴシック" charset="0"/>
        </a:defRPr>
      </a:lvl8pPr>
      <a:lvl9pPr marL="1828800" algn="l" rtl="0" fontAlgn="base">
        <a:spcBef>
          <a:spcPct val="0"/>
        </a:spcBef>
        <a:spcAft>
          <a:spcPct val="0"/>
        </a:spcAft>
        <a:defRPr sz="3200">
          <a:solidFill>
            <a:srgbClr val="3A94D5"/>
          </a:solidFill>
          <a:latin typeface="Arial" charset="0"/>
          <a:ea typeface="ＭＳ Ｐゴシック" charset="0"/>
          <a:cs typeface="ＭＳ Ｐゴシック" charset="0"/>
        </a:defRPr>
      </a:lvl9pPr>
    </p:titleStyle>
    <p:bodyStyle>
      <a:lvl1pPr marL="195263" indent="-195263" algn="l" rtl="0" eaLnBrk="0" fontAlgn="base" hangingPunct="0">
        <a:spcBef>
          <a:spcPct val="20000"/>
        </a:spcBef>
        <a:spcAft>
          <a:spcPct val="0"/>
        </a:spcAft>
        <a:buClr>
          <a:srgbClr val="CF6400"/>
        </a:buClr>
        <a:buFont typeface="Wingdings" panose="05000000000000000000" pitchFamily="2" charset="2"/>
        <a:buChar char="§"/>
        <a:defRPr sz="2600">
          <a:solidFill>
            <a:srgbClr val="3A94D5"/>
          </a:solidFill>
          <a:latin typeface="+mn-lt"/>
          <a:ea typeface="MS PGothic" panose="020B0600070205080204" pitchFamily="34" charset="-128"/>
          <a:cs typeface="MS PGothic" charset="0"/>
        </a:defRPr>
      </a:lvl1pPr>
      <a:lvl2pPr marL="763588" indent="-285750" algn="l" rtl="0" eaLnBrk="0" fontAlgn="base" hangingPunct="0">
        <a:lnSpc>
          <a:spcPts val="2400"/>
        </a:lnSpc>
        <a:spcBef>
          <a:spcPct val="0"/>
        </a:spcBef>
        <a:spcAft>
          <a:spcPct val="0"/>
        </a:spcAft>
        <a:buFont typeface="Wingdings" panose="05000000000000000000" pitchFamily="2" charset="2"/>
        <a:buChar char="§"/>
        <a:defRPr sz="2000">
          <a:solidFill>
            <a:schemeClr val="tx1"/>
          </a:solidFill>
          <a:latin typeface="+mn-lt"/>
          <a:ea typeface="MS PGothic" pitchFamily="34" charset="-128"/>
          <a:cs typeface="MS PGothic" charset="0"/>
        </a:defRPr>
      </a:lvl2pPr>
      <a:lvl3pPr marL="1182688" indent="-228600" algn="l" rtl="0" eaLnBrk="0" fontAlgn="base" hangingPunct="0">
        <a:lnSpc>
          <a:spcPts val="2400"/>
        </a:lnSpc>
        <a:spcBef>
          <a:spcPct val="0"/>
        </a:spcBef>
        <a:spcAft>
          <a:spcPct val="0"/>
        </a:spcAft>
        <a:buFont typeface="Wingdings" panose="05000000000000000000" pitchFamily="2" charset="2"/>
        <a:buChar char="§"/>
        <a:defRPr sz="1600">
          <a:solidFill>
            <a:schemeClr val="tx1"/>
          </a:solidFill>
          <a:latin typeface="+mn-lt"/>
          <a:ea typeface="MS PGothic" pitchFamily="34" charset="-128"/>
          <a:cs typeface="MS PGothic" charset="0"/>
        </a:defRPr>
      </a:lvl3pPr>
      <a:lvl4pPr marL="1601788" indent="-228600" algn="l" rtl="0" eaLnBrk="0" fontAlgn="base" hangingPunct="0">
        <a:lnSpc>
          <a:spcPts val="2400"/>
        </a:lnSpc>
        <a:spcBef>
          <a:spcPct val="0"/>
        </a:spcBef>
        <a:spcAft>
          <a:spcPct val="0"/>
        </a:spcAft>
        <a:buFont typeface="Wingdings" panose="05000000000000000000" pitchFamily="2" charset="2"/>
        <a:buChar char="§"/>
        <a:defRPr sz="1400">
          <a:solidFill>
            <a:schemeClr val="tx1"/>
          </a:solidFill>
          <a:latin typeface="+mn-lt"/>
          <a:ea typeface="MS PGothic" pitchFamily="34" charset="-128"/>
          <a:cs typeface="MS PGothic" charset="0"/>
        </a:defRPr>
      </a:lvl4pPr>
      <a:lvl5pPr marL="2020888" indent="-228600" algn="l" rtl="0" eaLnBrk="0" fontAlgn="base" hangingPunct="0">
        <a:lnSpc>
          <a:spcPts val="2400"/>
        </a:lnSpc>
        <a:spcBef>
          <a:spcPct val="0"/>
        </a:spcBef>
        <a:spcAft>
          <a:spcPct val="0"/>
        </a:spcAft>
        <a:buFont typeface="Wingdings" panose="05000000000000000000" pitchFamily="2" charset="2"/>
        <a:buChar char="§"/>
        <a:defRPr sz="1200">
          <a:solidFill>
            <a:schemeClr val="tx1"/>
          </a:solidFill>
          <a:latin typeface="+mn-lt"/>
          <a:ea typeface="MS PGothic" pitchFamily="34" charset="-128"/>
          <a:cs typeface="MS PGothic" charset="0"/>
        </a:defRPr>
      </a:lvl5pPr>
      <a:lvl6pPr marL="2478088" indent="-228600" algn="l" rtl="0" fontAlgn="base">
        <a:lnSpc>
          <a:spcPts val="2400"/>
        </a:lnSpc>
        <a:spcBef>
          <a:spcPct val="0"/>
        </a:spcBef>
        <a:spcAft>
          <a:spcPct val="0"/>
        </a:spcAft>
        <a:buFont typeface="Wingdings" charset="0"/>
        <a:buChar char="§"/>
        <a:defRPr sz="1200">
          <a:solidFill>
            <a:schemeClr val="tx1"/>
          </a:solidFill>
          <a:latin typeface="+mn-lt"/>
          <a:ea typeface="+mn-ea"/>
        </a:defRPr>
      </a:lvl6pPr>
      <a:lvl7pPr marL="2935288" indent="-228600" algn="l" rtl="0" fontAlgn="base">
        <a:lnSpc>
          <a:spcPts val="2400"/>
        </a:lnSpc>
        <a:spcBef>
          <a:spcPct val="0"/>
        </a:spcBef>
        <a:spcAft>
          <a:spcPct val="0"/>
        </a:spcAft>
        <a:buFont typeface="Wingdings" charset="0"/>
        <a:buChar char="§"/>
        <a:defRPr sz="1200">
          <a:solidFill>
            <a:schemeClr val="tx1"/>
          </a:solidFill>
          <a:latin typeface="+mn-lt"/>
          <a:ea typeface="+mn-ea"/>
        </a:defRPr>
      </a:lvl7pPr>
      <a:lvl8pPr marL="3392488" indent="-228600" algn="l" rtl="0" fontAlgn="base">
        <a:lnSpc>
          <a:spcPts val="2400"/>
        </a:lnSpc>
        <a:spcBef>
          <a:spcPct val="0"/>
        </a:spcBef>
        <a:spcAft>
          <a:spcPct val="0"/>
        </a:spcAft>
        <a:buFont typeface="Wingdings" charset="0"/>
        <a:buChar char="§"/>
        <a:defRPr sz="1200">
          <a:solidFill>
            <a:schemeClr val="tx1"/>
          </a:solidFill>
          <a:latin typeface="+mn-lt"/>
          <a:ea typeface="+mn-ea"/>
        </a:defRPr>
      </a:lvl8pPr>
      <a:lvl9pPr marL="3849688" indent="-228600" algn="l" rtl="0" fontAlgn="base">
        <a:lnSpc>
          <a:spcPts val="2400"/>
        </a:lnSpc>
        <a:spcBef>
          <a:spcPct val="0"/>
        </a:spcBef>
        <a:spcAft>
          <a:spcPct val="0"/>
        </a:spcAft>
        <a:buFont typeface="Wingdings" charset="0"/>
        <a:buChar char="§"/>
        <a:defRPr sz="12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9511" y="207084"/>
            <a:ext cx="11128098"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altLang="en-US" dirty="0"/>
          </a:p>
        </p:txBody>
      </p:sp>
      <p:sp>
        <p:nvSpPr>
          <p:cNvPr id="1027" name="Rectangle 3"/>
          <p:cNvSpPr>
            <a:spLocks noGrp="1" noChangeArrowheads="1"/>
          </p:cNvSpPr>
          <p:nvPr>
            <p:ph type="body" idx="1"/>
          </p:nvPr>
        </p:nvSpPr>
        <p:spPr bwMode="auto">
          <a:xfrm>
            <a:off x="379512" y="1371600"/>
            <a:ext cx="11101289" cy="472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Slide Number Placeholder 5"/>
          <p:cNvSpPr txBox="1">
            <a:spLocks/>
          </p:cNvSpPr>
          <p:nvPr/>
        </p:nvSpPr>
        <p:spPr>
          <a:xfrm>
            <a:off x="9535123" y="6655490"/>
            <a:ext cx="2524639" cy="278710"/>
          </a:xfrm>
          <a:prstGeom prst="rect">
            <a:avLst/>
          </a:prstGeom>
        </p:spPr>
        <p:txBody>
          <a:bodyPr vert="horz" lIns="74989" tIns="37493" rIns="74989" bIns="37493" rtlCol="0" anchor="ctr"/>
          <a:lstStyle>
            <a:defPPr>
              <a:defRPr lang="en-US"/>
            </a:defPPr>
            <a:lvl1pPr algn="r" defTabSz="455571" rtl="0" fontAlgn="base">
              <a:spcBef>
                <a:spcPct val="0"/>
              </a:spcBef>
              <a:spcAft>
                <a:spcPct val="0"/>
              </a:spcAft>
              <a:defRPr sz="1000" kern="1200">
                <a:solidFill>
                  <a:schemeClr val="tx1">
                    <a:tint val="75000"/>
                  </a:schemeClr>
                </a:solidFill>
                <a:latin typeface="Calibri" charset="0"/>
                <a:ea typeface="ＭＳ Ｐゴシック" charset="0"/>
                <a:cs typeface="ＭＳ Ｐゴシック" charset="0"/>
              </a:defRPr>
            </a:lvl1pPr>
            <a:lvl2pPr marL="455571" indent="-80700" algn="l" defTabSz="455571" rtl="0" fontAlgn="base">
              <a:spcBef>
                <a:spcPct val="0"/>
              </a:spcBef>
              <a:spcAft>
                <a:spcPct val="0"/>
              </a:spcAft>
              <a:defRPr sz="1800" kern="1200">
                <a:solidFill>
                  <a:schemeClr val="tx1"/>
                </a:solidFill>
                <a:latin typeface="Calibri" charset="0"/>
                <a:ea typeface="ＭＳ Ｐゴシック" charset="0"/>
                <a:cs typeface="ＭＳ Ｐゴシック" charset="0"/>
              </a:defRPr>
            </a:lvl2pPr>
            <a:lvl3pPr marL="912444" indent="-162703" algn="l" defTabSz="455571" rtl="0" fontAlgn="base">
              <a:spcBef>
                <a:spcPct val="0"/>
              </a:spcBef>
              <a:spcAft>
                <a:spcPct val="0"/>
              </a:spcAft>
              <a:defRPr sz="1800" kern="1200">
                <a:solidFill>
                  <a:schemeClr val="tx1"/>
                </a:solidFill>
                <a:latin typeface="Calibri" charset="0"/>
                <a:ea typeface="ＭＳ Ｐゴシック" charset="0"/>
                <a:cs typeface="ＭＳ Ｐゴシック" charset="0"/>
              </a:defRPr>
            </a:lvl3pPr>
            <a:lvl4pPr marL="1369317" indent="-244710" algn="l" defTabSz="455571" rtl="0" fontAlgn="base">
              <a:spcBef>
                <a:spcPct val="0"/>
              </a:spcBef>
              <a:spcAft>
                <a:spcPct val="0"/>
              </a:spcAft>
              <a:defRPr sz="1800" kern="1200">
                <a:solidFill>
                  <a:schemeClr val="tx1"/>
                </a:solidFill>
                <a:latin typeface="Calibri" charset="0"/>
                <a:ea typeface="ＭＳ Ｐゴシック" charset="0"/>
                <a:cs typeface="ＭＳ Ｐゴシック" charset="0"/>
              </a:defRPr>
            </a:lvl4pPr>
            <a:lvl5pPr marL="1826191" indent="-326710" algn="l" defTabSz="455571" rtl="0" fontAlgn="base">
              <a:spcBef>
                <a:spcPct val="0"/>
              </a:spcBef>
              <a:spcAft>
                <a:spcPct val="0"/>
              </a:spcAft>
              <a:defRPr sz="1800" kern="1200">
                <a:solidFill>
                  <a:schemeClr val="tx1"/>
                </a:solidFill>
                <a:latin typeface="Calibri" charset="0"/>
                <a:ea typeface="ＭＳ Ｐゴシック" charset="0"/>
                <a:cs typeface="ＭＳ Ｐゴシック" charset="0"/>
              </a:defRPr>
            </a:lvl5pPr>
            <a:lvl6pPr marL="1874348" algn="l" defTabSz="374869" rtl="0" eaLnBrk="1" latinLnBrk="0" hangingPunct="1">
              <a:defRPr sz="1800" kern="1200">
                <a:solidFill>
                  <a:schemeClr val="tx1"/>
                </a:solidFill>
                <a:latin typeface="Calibri" charset="0"/>
                <a:ea typeface="ＭＳ Ｐゴシック" charset="0"/>
                <a:cs typeface="ＭＳ Ｐゴシック" charset="0"/>
              </a:defRPr>
            </a:lvl6pPr>
            <a:lvl7pPr marL="2249219" algn="l" defTabSz="374869" rtl="0" eaLnBrk="1" latinLnBrk="0" hangingPunct="1">
              <a:defRPr sz="1800" kern="1200">
                <a:solidFill>
                  <a:schemeClr val="tx1"/>
                </a:solidFill>
                <a:latin typeface="Calibri" charset="0"/>
                <a:ea typeface="ＭＳ Ｐゴシック" charset="0"/>
                <a:cs typeface="ＭＳ Ｐゴシック" charset="0"/>
              </a:defRPr>
            </a:lvl7pPr>
            <a:lvl8pPr marL="2624088" algn="l" defTabSz="374869" rtl="0" eaLnBrk="1" latinLnBrk="0" hangingPunct="1">
              <a:defRPr sz="1800" kern="1200">
                <a:solidFill>
                  <a:schemeClr val="tx1"/>
                </a:solidFill>
                <a:latin typeface="Calibri" charset="0"/>
                <a:ea typeface="ＭＳ Ｐゴシック" charset="0"/>
                <a:cs typeface="ＭＳ Ｐゴシック" charset="0"/>
              </a:defRPr>
            </a:lvl8pPr>
            <a:lvl9pPr marL="2998958" algn="l" defTabSz="374869" rtl="0" eaLnBrk="1" latinLnBrk="0" hangingPunct="1">
              <a:defRPr sz="1800" kern="1200">
                <a:solidFill>
                  <a:schemeClr val="tx1"/>
                </a:solidFill>
                <a:latin typeface="Calibri" charset="0"/>
                <a:ea typeface="ＭＳ Ｐゴシック" charset="0"/>
                <a:cs typeface="ＭＳ Ｐゴシック" charset="0"/>
              </a:defRPr>
            </a:lvl9pPr>
          </a:lstStyle>
          <a:p>
            <a:pPr eaLnBrk="1" hangingPunct="1">
              <a:defRPr/>
            </a:pPr>
            <a:fld id="{1B18286E-5DD1-3944-83BC-AD1147DD8DDF}" type="slidenum">
              <a:rPr lang="en-US" smtClean="0">
                <a:solidFill>
                  <a:srgbClr val="FFFFFF"/>
                </a:solidFill>
              </a:rPr>
              <a:pPr eaLnBrk="1" hangingPunct="1">
                <a:defRPr/>
              </a:pPr>
              <a:t>‹#›</a:t>
            </a:fld>
            <a:endParaRPr lang="en-US" dirty="0">
              <a:solidFill>
                <a:srgbClr val="FFFFFF"/>
              </a:solidFill>
            </a:endParaRPr>
          </a:p>
        </p:txBody>
      </p:sp>
    </p:spTree>
    <p:extLst>
      <p:ext uri="{BB962C8B-B14F-4D97-AF65-F5344CB8AC3E}">
        <p14:creationId xmlns:p14="http://schemas.microsoft.com/office/powerpoint/2010/main" val="212678093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txStyles>
    <p:titleStyle>
      <a:lvl1pPr algn="l" defTabSz="374942" rtl="0" eaLnBrk="1" fontAlgn="base" latinLnBrk="0" hangingPunct="1">
        <a:spcBef>
          <a:spcPct val="0"/>
        </a:spcBef>
        <a:spcAft>
          <a:spcPct val="0"/>
        </a:spcAft>
        <a:buNone/>
        <a:defRPr lang="en-US" altLang="en-US" sz="3200" b="0" kern="1200" dirty="0" smtClean="0">
          <a:solidFill>
            <a:srgbClr val="00798D"/>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800" b="1">
          <a:solidFill>
            <a:schemeClr val="accent2"/>
          </a:solidFill>
          <a:latin typeface="Arial" charset="0"/>
        </a:defRPr>
      </a:lvl2pPr>
      <a:lvl3pPr algn="l" rtl="0" eaLnBrk="1" fontAlgn="base" hangingPunct="1">
        <a:spcBef>
          <a:spcPct val="0"/>
        </a:spcBef>
        <a:spcAft>
          <a:spcPct val="0"/>
        </a:spcAft>
        <a:defRPr sz="2800" b="1">
          <a:solidFill>
            <a:schemeClr val="accent2"/>
          </a:solidFill>
          <a:latin typeface="Arial" charset="0"/>
        </a:defRPr>
      </a:lvl3pPr>
      <a:lvl4pPr algn="l" rtl="0" eaLnBrk="1" fontAlgn="base" hangingPunct="1">
        <a:spcBef>
          <a:spcPct val="0"/>
        </a:spcBef>
        <a:spcAft>
          <a:spcPct val="0"/>
        </a:spcAft>
        <a:defRPr sz="2800" b="1">
          <a:solidFill>
            <a:schemeClr val="accent2"/>
          </a:solidFill>
          <a:latin typeface="Arial" charset="0"/>
        </a:defRPr>
      </a:lvl4pPr>
      <a:lvl5pPr algn="l" rtl="0" eaLnBrk="1" fontAlgn="base" hangingPunct="1">
        <a:spcBef>
          <a:spcPct val="0"/>
        </a:spcBef>
        <a:spcAft>
          <a:spcPct val="0"/>
        </a:spcAft>
        <a:defRPr sz="2800" b="1">
          <a:solidFill>
            <a:schemeClr val="accent2"/>
          </a:solidFill>
          <a:latin typeface="Arial" charset="0"/>
        </a:defRPr>
      </a:lvl5pPr>
      <a:lvl6pPr marL="457200" algn="l" rtl="0" eaLnBrk="1" fontAlgn="base" hangingPunct="1">
        <a:spcBef>
          <a:spcPct val="0"/>
        </a:spcBef>
        <a:spcAft>
          <a:spcPct val="0"/>
        </a:spcAft>
        <a:defRPr sz="2800" b="1">
          <a:solidFill>
            <a:schemeClr val="accent2"/>
          </a:solidFill>
          <a:latin typeface="Arial" charset="0"/>
        </a:defRPr>
      </a:lvl6pPr>
      <a:lvl7pPr marL="914400" algn="l" rtl="0" eaLnBrk="1" fontAlgn="base" hangingPunct="1">
        <a:spcBef>
          <a:spcPct val="0"/>
        </a:spcBef>
        <a:spcAft>
          <a:spcPct val="0"/>
        </a:spcAft>
        <a:defRPr sz="2800" b="1">
          <a:solidFill>
            <a:schemeClr val="accent2"/>
          </a:solidFill>
          <a:latin typeface="Arial" charset="0"/>
        </a:defRPr>
      </a:lvl7pPr>
      <a:lvl8pPr marL="1371600" algn="l" rtl="0" eaLnBrk="1" fontAlgn="base" hangingPunct="1">
        <a:spcBef>
          <a:spcPct val="0"/>
        </a:spcBef>
        <a:spcAft>
          <a:spcPct val="0"/>
        </a:spcAft>
        <a:defRPr sz="2800" b="1">
          <a:solidFill>
            <a:schemeClr val="accent2"/>
          </a:solidFill>
          <a:latin typeface="Arial" charset="0"/>
        </a:defRPr>
      </a:lvl8pPr>
      <a:lvl9pPr marL="1828800" algn="l" rtl="0" eaLnBrk="1" fontAlgn="base" hangingPunct="1">
        <a:spcBef>
          <a:spcPct val="0"/>
        </a:spcBef>
        <a:spcAft>
          <a:spcPct val="0"/>
        </a:spcAft>
        <a:defRPr sz="2800" b="1">
          <a:solidFill>
            <a:schemeClr val="accent2"/>
          </a:solidFill>
          <a:latin typeface="Arial" charset="0"/>
        </a:defRPr>
      </a:lvl9pPr>
    </p:titleStyle>
    <p:bodyStyle>
      <a:lvl1pPr marL="176213" indent="-176213" algn="l" rtl="0" eaLnBrk="1" fontAlgn="base" hangingPunct="1">
        <a:spcBef>
          <a:spcPct val="20000"/>
        </a:spcBef>
        <a:spcAft>
          <a:spcPts val="700"/>
        </a:spcAft>
        <a:buClr>
          <a:srgbClr val="00798D"/>
        </a:buClr>
        <a:buFont typeface="Arial" panose="020B0604020202020204" pitchFamily="34" charset="0"/>
        <a:buChar char="•"/>
        <a:defRPr sz="2800" b="0">
          <a:solidFill>
            <a:srgbClr val="000000"/>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ts val="700"/>
        </a:spcAft>
        <a:buClr>
          <a:srgbClr val="00798D"/>
        </a:buClr>
        <a:buFont typeface="Arial" panose="020B0604020202020204" pitchFamily="34" charset="0"/>
        <a:buChar char="•"/>
        <a:defRPr sz="2400" b="0">
          <a:solidFill>
            <a:srgbClr val="000000"/>
          </a:solidFill>
          <a:latin typeface="Arial" panose="020B0604020202020204" pitchFamily="34" charset="0"/>
          <a:cs typeface="Arial" panose="020B0604020202020204" pitchFamily="34" charset="0"/>
        </a:defRPr>
      </a:lvl2pPr>
      <a:lvl3pPr marL="1090613" indent="-176213" algn="l" rtl="0" eaLnBrk="1" fontAlgn="base" hangingPunct="1">
        <a:spcBef>
          <a:spcPct val="20000"/>
        </a:spcBef>
        <a:spcAft>
          <a:spcPts val="700"/>
        </a:spcAft>
        <a:buClr>
          <a:srgbClr val="00798D"/>
        </a:buClr>
        <a:buFont typeface="Arial" panose="020B0604020202020204" pitchFamily="34" charset="0"/>
        <a:buChar char="•"/>
        <a:defRPr sz="2000" b="0">
          <a:solidFill>
            <a:srgbClr val="000000"/>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ts val="700"/>
        </a:spcAft>
        <a:buClr>
          <a:srgbClr val="00798D"/>
        </a:buClr>
        <a:buFont typeface="Arial" panose="020B0604020202020204" pitchFamily="34" charset="0"/>
        <a:buChar char="•"/>
        <a:defRPr sz="1800" b="0">
          <a:solidFill>
            <a:srgbClr val="000000"/>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ts val="700"/>
        </a:spcAft>
        <a:buClr>
          <a:srgbClr val="00798D"/>
        </a:buClr>
        <a:buFont typeface="Arial" panose="020B0604020202020204" pitchFamily="34" charset="0"/>
        <a:buChar char="•"/>
        <a:defRPr sz="1600" b="0">
          <a:solidFill>
            <a:srgbClr val="000000"/>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ts val="700"/>
        </a:spcAft>
        <a:buClr>
          <a:schemeClr val="folHlink"/>
        </a:buClr>
        <a:buChar char="»"/>
        <a:defRPr sz="1200" b="1">
          <a:solidFill>
            <a:schemeClr val="tx1"/>
          </a:solidFill>
          <a:latin typeface="+mn-lt"/>
        </a:defRPr>
      </a:lvl6pPr>
      <a:lvl7pPr marL="2971800" indent="-228600" algn="l" rtl="0" eaLnBrk="1" fontAlgn="base" hangingPunct="1">
        <a:spcBef>
          <a:spcPct val="20000"/>
        </a:spcBef>
        <a:spcAft>
          <a:spcPts val="700"/>
        </a:spcAft>
        <a:buClr>
          <a:schemeClr val="folHlink"/>
        </a:buClr>
        <a:buChar char="»"/>
        <a:defRPr sz="1200" b="1">
          <a:solidFill>
            <a:schemeClr val="tx1"/>
          </a:solidFill>
          <a:latin typeface="+mn-lt"/>
        </a:defRPr>
      </a:lvl7pPr>
      <a:lvl8pPr marL="3429000" indent="-228600" algn="l" rtl="0" eaLnBrk="1" fontAlgn="base" hangingPunct="1">
        <a:spcBef>
          <a:spcPct val="20000"/>
        </a:spcBef>
        <a:spcAft>
          <a:spcPts val="700"/>
        </a:spcAft>
        <a:buClr>
          <a:schemeClr val="folHlink"/>
        </a:buClr>
        <a:buChar char="»"/>
        <a:defRPr sz="1200" b="1">
          <a:solidFill>
            <a:schemeClr val="tx1"/>
          </a:solidFill>
          <a:latin typeface="+mn-lt"/>
        </a:defRPr>
      </a:lvl8pPr>
      <a:lvl9pPr marL="3886200" indent="-228600" algn="l" rtl="0" eaLnBrk="1" fontAlgn="base" hangingPunct="1">
        <a:spcBef>
          <a:spcPct val="20000"/>
        </a:spcBef>
        <a:spcAft>
          <a:spcPts val="700"/>
        </a:spcAft>
        <a:buClr>
          <a:schemeClr val="folHlink"/>
        </a:buClr>
        <a:buChar char="»"/>
        <a:defRPr sz="1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eg"/><Relationship Id="rId18" Type="http://schemas.openxmlformats.org/officeDocument/2006/relationships/image" Target="../media/image68.png"/><Relationship Id="rId3" Type="http://schemas.openxmlformats.org/officeDocument/2006/relationships/image" Target="../media/image50.jpeg"/><Relationship Id="rId21" Type="http://schemas.openxmlformats.org/officeDocument/2006/relationships/image" Target="../media/image27.pn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7.jpeg"/><Relationship Id="rId2" Type="http://schemas.openxmlformats.org/officeDocument/2006/relationships/image" Target="../media/image51.jpe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png"/><Relationship Id="rId15" Type="http://schemas.openxmlformats.org/officeDocument/2006/relationships/image" Target="../media/image65.jpeg"/><Relationship Id="rId10" Type="http://schemas.openxmlformats.org/officeDocument/2006/relationships/image" Target="../media/image60.jpeg"/><Relationship Id="rId19" Type="http://schemas.openxmlformats.org/officeDocument/2006/relationships/image" Target="../media/image69.jpe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wmf"/><Relationship Id="rId7" Type="http://schemas.openxmlformats.org/officeDocument/2006/relationships/image" Target="../media/image76.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5.emf"/><Relationship Id="rId11" Type="http://schemas.openxmlformats.org/officeDocument/2006/relationships/image" Target="../media/image80.png"/><Relationship Id="rId5" Type="http://schemas.openxmlformats.org/officeDocument/2006/relationships/image" Target="../media/image74.emf"/><Relationship Id="rId10" Type="http://schemas.openxmlformats.org/officeDocument/2006/relationships/image" Target="../media/image79.png"/><Relationship Id="rId4" Type="http://schemas.openxmlformats.org/officeDocument/2006/relationships/image" Target="../media/image73.wmf"/><Relationship Id="rId9" Type="http://schemas.openxmlformats.org/officeDocument/2006/relationships/image" Target="../media/image78.jpeg"/></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18.jpe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 Id="rId27" Type="http://schemas.openxmlformats.org/officeDocument/2006/relationships/image" Target="../media/image29.png"/><Relationship Id="rId30"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hyperlink" Target="http://www.esoa.net/"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0DA69BE0-45D4-4EDD-A641-EFE19833E470}"/>
              </a:ext>
            </a:extLst>
          </p:cNvPr>
          <p:cNvPicPr>
            <a:picLocks noChangeAspect="1"/>
          </p:cNvPicPr>
          <p:nvPr/>
        </p:nvPicPr>
        <p:blipFill>
          <a:blip r:embed="rId3"/>
          <a:stretch>
            <a:fillRect/>
          </a:stretch>
        </p:blipFill>
        <p:spPr>
          <a:xfrm>
            <a:off x="0" y="-44073"/>
            <a:ext cx="12192000" cy="6902073"/>
          </a:xfrm>
          <a:prstGeom prst="rect">
            <a:avLst/>
          </a:prstGeom>
        </p:spPr>
      </p:pic>
      <p:sp>
        <p:nvSpPr>
          <p:cNvPr id="4102" name="Rectangle 4">
            <a:extLst>
              <a:ext uri="{FF2B5EF4-FFF2-40B4-BE49-F238E27FC236}">
                <a16:creationId xmlns="" xmlns:a16="http://schemas.microsoft.com/office/drawing/2014/main" id="{105C2E05-BDCB-45F1-905E-313F10D6FAEA}"/>
              </a:ext>
            </a:extLst>
          </p:cNvPr>
          <p:cNvSpPr>
            <a:spLocks noChangeArrowheads="1"/>
          </p:cNvSpPr>
          <p:nvPr/>
        </p:nvSpPr>
        <p:spPr bwMode="auto">
          <a:xfrm>
            <a:off x="-24680" y="6165306"/>
            <a:ext cx="6648451" cy="707455"/>
          </a:xfrm>
          <a:prstGeom prst="rect">
            <a:avLst/>
          </a:prstGeom>
          <a:solidFill>
            <a:srgbClr val="4C9A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endParaRPr lang="en-US" altLang="en-US"/>
          </a:p>
        </p:txBody>
      </p:sp>
      <p:sp>
        <p:nvSpPr>
          <p:cNvPr id="4103" name="TextBox 7">
            <a:extLst>
              <a:ext uri="{FF2B5EF4-FFF2-40B4-BE49-F238E27FC236}">
                <a16:creationId xmlns="" xmlns:a16="http://schemas.microsoft.com/office/drawing/2014/main" id="{6BB25608-4DEB-4377-B53C-7F79ADB04BC9}"/>
              </a:ext>
            </a:extLst>
          </p:cNvPr>
          <p:cNvSpPr txBox="1">
            <a:spLocks noChangeArrowheads="1"/>
          </p:cNvSpPr>
          <p:nvPr/>
        </p:nvSpPr>
        <p:spPr bwMode="auto">
          <a:xfrm>
            <a:off x="72157" y="6288052"/>
            <a:ext cx="6456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spcAft>
                <a:spcPts val="300"/>
              </a:spcAft>
            </a:pPr>
            <a:r>
              <a:rPr lang="en-GB" altLang="en-US" sz="2400" b="1">
                <a:solidFill>
                  <a:schemeClr val="bg1"/>
                </a:solidFill>
                <a:latin typeface="Calibri" panose="020F0502020204030204" pitchFamily="34" charset="0"/>
              </a:rPr>
              <a:t>20 operators  </a:t>
            </a:r>
            <a:r>
              <a:rPr lang="en-GB" altLang="en-US" sz="2400" b="1">
                <a:solidFill>
                  <a:schemeClr val="bg1"/>
                </a:solidFill>
                <a:latin typeface="Calibri" panose="020F0502020204030204" pitchFamily="34" charset="0"/>
                <a:sym typeface="Wingdings" panose="05000000000000000000" pitchFamily="2" charset="2"/>
              </a:rPr>
              <a:t>  </a:t>
            </a:r>
            <a:r>
              <a:rPr lang="en-GB" altLang="en-US" sz="2400" b="1">
                <a:solidFill>
                  <a:schemeClr val="bg1"/>
                </a:solidFill>
                <a:latin typeface="Calibri" panose="020F0502020204030204" pitchFamily="34" charset="0"/>
              </a:rPr>
              <a:t>Global &amp; Regional  </a:t>
            </a:r>
            <a:r>
              <a:rPr lang="en-GB" altLang="en-US" sz="2400" b="1">
                <a:solidFill>
                  <a:schemeClr val="bg1"/>
                </a:solidFill>
                <a:latin typeface="Calibri" panose="020F0502020204030204" pitchFamily="34" charset="0"/>
                <a:sym typeface="Wingdings" panose="05000000000000000000" pitchFamily="2" charset="2"/>
              </a:rPr>
              <a:t>  </a:t>
            </a:r>
            <a:r>
              <a:rPr lang="en-GB" altLang="en-US" sz="2400" b="1">
                <a:solidFill>
                  <a:schemeClr val="bg1"/>
                </a:solidFill>
                <a:latin typeface="Calibri" panose="020F0502020204030204" pitchFamily="34" charset="0"/>
              </a:rPr>
              <a:t>CEO driven</a:t>
            </a:r>
          </a:p>
        </p:txBody>
      </p:sp>
      <p:pic>
        <p:nvPicPr>
          <p:cNvPr id="5" name="Picture 4">
            <a:extLst>
              <a:ext uri="{FF2B5EF4-FFF2-40B4-BE49-F238E27FC236}">
                <a16:creationId xmlns="" xmlns:a16="http://schemas.microsoft.com/office/drawing/2014/main" id="{8707FDFB-500B-489F-B6C6-549D7BAFE100}"/>
              </a:ext>
            </a:extLst>
          </p:cNvPr>
          <p:cNvPicPr>
            <a:picLocks noChangeAspect="1"/>
          </p:cNvPicPr>
          <p:nvPr/>
        </p:nvPicPr>
        <p:blipFill>
          <a:blip r:embed="rId4"/>
          <a:stretch>
            <a:fillRect/>
          </a:stretch>
        </p:blipFill>
        <p:spPr>
          <a:xfrm>
            <a:off x="9120337" y="53362"/>
            <a:ext cx="3007567" cy="1156605"/>
          </a:xfrm>
          <a:prstGeom prst="rect">
            <a:avLst/>
          </a:prstGeom>
        </p:spPr>
      </p:pic>
      <p:sp>
        <p:nvSpPr>
          <p:cNvPr id="10" name="Title 7">
            <a:extLst>
              <a:ext uri="{FF2B5EF4-FFF2-40B4-BE49-F238E27FC236}">
                <a16:creationId xmlns="" xmlns:a16="http://schemas.microsoft.com/office/drawing/2014/main" id="{C8998224-7CF7-4527-9AFB-A843CFDF4273}"/>
              </a:ext>
            </a:extLst>
          </p:cNvPr>
          <p:cNvSpPr>
            <a:spLocks noGrp="1"/>
          </p:cNvSpPr>
          <p:nvPr>
            <p:ph type="title"/>
          </p:nvPr>
        </p:nvSpPr>
        <p:spPr bwMode="auto">
          <a:xfrm>
            <a:off x="683570" y="548680"/>
            <a:ext cx="7068615" cy="532859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GB" altLang="en-US" sz="2800" b="1" dirty="0" smtClean="0">
                <a:solidFill>
                  <a:schemeClr val="bg1"/>
                </a:solidFill>
                <a:latin typeface="Calibri" panose="020F0502020204030204" pitchFamily="34" charset="0"/>
              </a:rPr>
              <a:t>Session 7: Satellite Futures</a:t>
            </a:r>
            <a:br>
              <a:rPr lang="en-GB" altLang="en-US" sz="2800" b="1" dirty="0" smtClean="0">
                <a:solidFill>
                  <a:schemeClr val="bg1"/>
                </a:solidFill>
                <a:latin typeface="Calibri" panose="020F0502020204030204" pitchFamily="34" charset="0"/>
              </a:rPr>
            </a:br>
            <a:r>
              <a:rPr lang="en-GB" altLang="en-US" sz="2800" b="1" dirty="0" smtClean="0">
                <a:solidFill>
                  <a:schemeClr val="bg1"/>
                </a:solidFill>
                <a:latin typeface="Calibri" panose="020F0502020204030204" pitchFamily="34" charset="0"/>
              </a:rPr>
              <a:t/>
            </a:r>
            <a:br>
              <a:rPr lang="en-GB" altLang="en-US" sz="2800" b="1" dirty="0" smtClean="0">
                <a:solidFill>
                  <a:schemeClr val="bg1"/>
                </a:solidFill>
                <a:latin typeface="Calibri" panose="020F0502020204030204" pitchFamily="34" charset="0"/>
              </a:rPr>
            </a:br>
            <a:r>
              <a:rPr lang="en-GB" altLang="en-US" sz="2800" b="1" dirty="0" smtClean="0">
                <a:solidFill>
                  <a:schemeClr val="bg1"/>
                </a:solidFill>
                <a:latin typeface="Calibri" panose="020F0502020204030204" pitchFamily="34" charset="0"/>
              </a:rPr>
              <a:t>Advances </a:t>
            </a:r>
            <a:r>
              <a:rPr lang="en-GB" altLang="en-US" sz="2800" b="1" dirty="0">
                <a:solidFill>
                  <a:schemeClr val="bg1"/>
                </a:solidFill>
                <a:latin typeface="Calibri" panose="020F0502020204030204" pitchFamily="34" charset="0"/>
              </a:rPr>
              <a:t>in Satellite </a:t>
            </a:r>
            <a:r>
              <a:rPr lang="en-GB" altLang="en-US" sz="2800" b="1" dirty="0" smtClean="0">
                <a:solidFill>
                  <a:schemeClr val="bg1"/>
                </a:solidFill>
                <a:latin typeface="Calibri" panose="020F0502020204030204" pitchFamily="34" charset="0"/>
              </a:rPr>
              <a:t>Technologies: </a:t>
            </a:r>
            <a:r>
              <a:rPr lang="en-GB" sz="2800" b="1" dirty="0" smtClean="0">
                <a:solidFill>
                  <a:schemeClr val="bg1"/>
                </a:solidFill>
                <a:latin typeface="Calibri" charset="0"/>
              </a:rPr>
              <a:t>Impact </a:t>
            </a:r>
            <a:r>
              <a:rPr lang="en-GB" sz="2800" b="1" dirty="0">
                <a:solidFill>
                  <a:schemeClr val="bg1"/>
                </a:solidFill>
                <a:latin typeface="Calibri" charset="0"/>
              </a:rPr>
              <a:t>on Capacity, Costs &amp; </a:t>
            </a:r>
            <a:r>
              <a:rPr lang="en-GB" sz="2800" b="1" dirty="0" smtClean="0">
                <a:solidFill>
                  <a:schemeClr val="bg1"/>
                </a:solidFill>
                <a:latin typeface="Calibri" charset="0"/>
              </a:rPr>
              <a:t>Spectrum</a:t>
            </a:r>
            <a:r>
              <a:rPr lang="en-GB" altLang="en-US" sz="2800" b="1" dirty="0" smtClean="0">
                <a:solidFill>
                  <a:schemeClr val="bg1"/>
                </a:solidFill>
                <a:latin typeface="Calibri" panose="020F0502020204030204" pitchFamily="34" charset="0"/>
              </a:rPr>
              <a:t> </a:t>
            </a:r>
            <a:r>
              <a:rPr lang="en-GB" altLang="en-US" sz="2800" b="1" dirty="0">
                <a:solidFill>
                  <a:schemeClr val="bg1"/>
                </a:solidFill>
                <a:latin typeface="Calibri" panose="020F0502020204030204" pitchFamily="34" charset="0"/>
              </a:rPr>
              <a:t/>
            </a:r>
            <a:br>
              <a:rPr lang="en-GB" altLang="en-US" sz="2800" b="1" dirty="0">
                <a:solidFill>
                  <a:schemeClr val="bg1"/>
                </a:solidFill>
                <a:latin typeface="Calibri" panose="020F0502020204030204" pitchFamily="34" charset="0"/>
              </a:rPr>
            </a:br>
            <a:r>
              <a:rPr lang="en-GB" altLang="en-US" sz="2800" b="1" dirty="0">
                <a:solidFill>
                  <a:srgbClr val="4C9AC2"/>
                </a:solidFill>
                <a:latin typeface="Calibri" panose="020F0502020204030204" pitchFamily="34" charset="0"/>
              </a:rPr>
              <a:t/>
            </a:r>
            <a:br>
              <a:rPr lang="en-GB" altLang="en-US" sz="2800" b="1" dirty="0">
                <a:solidFill>
                  <a:srgbClr val="4C9AC2"/>
                </a:solidFill>
                <a:latin typeface="Calibri" panose="020F0502020204030204" pitchFamily="34" charset="0"/>
              </a:rPr>
            </a:br>
            <a:r>
              <a:rPr lang="en-GB" sz="2800" b="1" dirty="0" smtClean="0">
                <a:solidFill>
                  <a:schemeClr val="bg1"/>
                </a:solidFill>
              </a:rPr>
              <a:t>Bashir Patel</a:t>
            </a:r>
            <a:r>
              <a:rPr lang="en-GB" altLang="en-US" sz="2800" b="1" dirty="0">
                <a:solidFill>
                  <a:schemeClr val="bg1"/>
                </a:solidFill>
                <a:latin typeface="Calibri" panose="020F0502020204030204" pitchFamily="34" charset="0"/>
              </a:rPr>
              <a:t/>
            </a:r>
            <a:br>
              <a:rPr lang="en-GB" altLang="en-US" sz="2800" b="1" dirty="0">
                <a:solidFill>
                  <a:schemeClr val="bg1"/>
                </a:solidFill>
                <a:latin typeface="Calibri" panose="020F0502020204030204" pitchFamily="34" charset="0"/>
              </a:rPr>
            </a:br>
            <a:r>
              <a:rPr lang="en-GB" altLang="en-US" sz="2000" b="1" dirty="0">
                <a:solidFill>
                  <a:schemeClr val="bg1"/>
                </a:solidFill>
                <a:latin typeface="Calibri" panose="020F0502020204030204" pitchFamily="34" charset="0"/>
              </a:rPr>
              <a:t>Global Spectrum &amp; Regulatory Policy, ESOA</a:t>
            </a:r>
            <a:br>
              <a:rPr lang="en-GB" altLang="en-US" sz="2000" b="1" dirty="0">
                <a:solidFill>
                  <a:schemeClr val="bg1"/>
                </a:solidFill>
                <a:latin typeface="Calibri" panose="020F0502020204030204" pitchFamily="34" charset="0"/>
              </a:rPr>
            </a:br>
            <a:r>
              <a:rPr lang="en-GB" altLang="en-US" sz="2000" dirty="0">
                <a:solidFill>
                  <a:schemeClr val="bg1"/>
                </a:solidFill>
                <a:latin typeface="Calibri" panose="020F0502020204030204" pitchFamily="34" charset="0"/>
              </a:rPr>
              <a:t>www.esoa.net | sg@</a:t>
            </a:r>
            <a:r>
              <a:rPr lang="en-GB" altLang="en-US" sz="2000" dirty="0" smtClean="0">
                <a:solidFill>
                  <a:schemeClr val="bg1"/>
                </a:solidFill>
                <a:latin typeface="Calibri" panose="020F0502020204030204" pitchFamily="34" charset="0"/>
              </a:rPr>
              <a:t>esoa.net</a:t>
            </a:r>
            <a:br>
              <a:rPr lang="en-GB" altLang="en-US" sz="2000" dirty="0" smtClean="0">
                <a:solidFill>
                  <a:schemeClr val="bg1"/>
                </a:solidFill>
                <a:latin typeface="Calibri" panose="020F0502020204030204" pitchFamily="34" charset="0"/>
              </a:rPr>
            </a:br>
            <a:r>
              <a:rPr lang="en-GB" altLang="en-US" sz="2000" dirty="0">
                <a:solidFill>
                  <a:schemeClr val="bg1"/>
                </a:solidFill>
                <a:latin typeface="Calibri" panose="020F0502020204030204" pitchFamily="34" charset="0"/>
              </a:rPr>
              <a:t/>
            </a:r>
            <a:br>
              <a:rPr lang="en-GB" altLang="en-US" sz="2000" dirty="0">
                <a:solidFill>
                  <a:schemeClr val="bg1"/>
                </a:solidFill>
                <a:latin typeface="Calibri" panose="020F0502020204030204" pitchFamily="34" charset="0"/>
              </a:rPr>
            </a:br>
            <a:r>
              <a:rPr lang="en-GB" altLang="en-US" sz="2000" dirty="0" smtClean="0">
                <a:solidFill>
                  <a:schemeClr val="bg1"/>
                </a:solidFill>
                <a:latin typeface="Calibri" panose="020F0502020204030204" pitchFamily="34" charset="0"/>
              </a:rPr>
              <a:t/>
            </a:r>
            <a:br>
              <a:rPr lang="en-GB" altLang="en-US" sz="2000" dirty="0" smtClean="0">
                <a:solidFill>
                  <a:schemeClr val="bg1"/>
                </a:solidFill>
                <a:latin typeface="Calibri" panose="020F0502020204030204" pitchFamily="34" charset="0"/>
              </a:rPr>
            </a:br>
            <a:r>
              <a:rPr lang="en-GB" altLang="en-US" sz="2000" dirty="0" smtClean="0">
                <a:solidFill>
                  <a:schemeClr val="bg1"/>
                </a:solidFill>
                <a:latin typeface="Calibri" panose="020F0502020204030204" pitchFamily="34" charset="0"/>
              </a:rPr>
              <a:t/>
            </a:r>
            <a:br>
              <a:rPr lang="en-GB" altLang="en-US" sz="2000" dirty="0" smtClean="0">
                <a:solidFill>
                  <a:schemeClr val="bg1"/>
                </a:solidFill>
                <a:latin typeface="Calibri" panose="020F0502020204030204" pitchFamily="34" charset="0"/>
              </a:rPr>
            </a:br>
            <a:r>
              <a:rPr lang="en-GB" sz="2000" b="1" dirty="0" err="1">
                <a:solidFill>
                  <a:srgbClr val="FFFFFF"/>
                </a:solidFill>
                <a:latin typeface="Calibri" charset="0"/>
                <a:ea typeface="MS PGothic" charset="0"/>
                <a:cs typeface="Calibri" charset="0"/>
              </a:rPr>
              <a:t>RadComms</a:t>
            </a:r>
            <a:r>
              <a:rPr lang="en-GB" sz="2000" b="1" dirty="0">
                <a:solidFill>
                  <a:srgbClr val="FFFFFF"/>
                </a:solidFill>
                <a:latin typeface="Calibri" charset="0"/>
                <a:ea typeface="MS PGothic" charset="0"/>
                <a:cs typeface="Calibri" charset="0"/>
              </a:rPr>
              <a:t> </a:t>
            </a:r>
            <a:r>
              <a:rPr lang="en-GB" sz="2000" b="1" dirty="0" smtClean="0">
                <a:solidFill>
                  <a:srgbClr val="FFFFFF"/>
                </a:solidFill>
                <a:latin typeface="Calibri" charset="0"/>
                <a:ea typeface="MS PGothic" charset="0"/>
                <a:cs typeface="Calibri" charset="0"/>
              </a:rPr>
              <a:t>2018</a:t>
            </a:r>
            <a:r>
              <a:rPr lang="en-GB" sz="2000" b="1" dirty="0">
                <a:solidFill>
                  <a:srgbClr val="FFFFFF"/>
                </a:solidFill>
                <a:latin typeface="Calibri" charset="0"/>
                <a:ea typeface="MS PGothic" charset="0"/>
                <a:cs typeface="Calibri" charset="0"/>
              </a:rPr>
              <a:t/>
            </a:r>
            <a:br>
              <a:rPr lang="en-GB" sz="2000" b="1" dirty="0">
                <a:solidFill>
                  <a:srgbClr val="FFFFFF"/>
                </a:solidFill>
                <a:latin typeface="Calibri" charset="0"/>
                <a:ea typeface="MS PGothic" charset="0"/>
                <a:cs typeface="Calibri" charset="0"/>
              </a:rPr>
            </a:br>
            <a:r>
              <a:rPr lang="en-GB" sz="2000" b="1" dirty="0">
                <a:solidFill>
                  <a:srgbClr val="FFFFFF"/>
                </a:solidFill>
                <a:latin typeface="Calibri" charset="0"/>
                <a:ea typeface="MS PGothic" charset="0"/>
                <a:cs typeface="Calibri" charset="0"/>
              </a:rPr>
              <a:t>31</a:t>
            </a:r>
            <a:r>
              <a:rPr lang="en-GB" sz="2000" b="1" baseline="30000" dirty="0">
                <a:solidFill>
                  <a:srgbClr val="FFFFFF"/>
                </a:solidFill>
                <a:latin typeface="Calibri" charset="0"/>
                <a:ea typeface="MS PGothic" charset="0"/>
                <a:cs typeface="Calibri" charset="0"/>
              </a:rPr>
              <a:t>st</a:t>
            </a:r>
            <a:r>
              <a:rPr lang="en-GB" sz="2000" b="1" dirty="0">
                <a:solidFill>
                  <a:srgbClr val="FFFFFF"/>
                </a:solidFill>
                <a:latin typeface="Calibri" charset="0"/>
                <a:ea typeface="MS PGothic" charset="0"/>
                <a:cs typeface="Calibri" charset="0"/>
              </a:rPr>
              <a:t> </a:t>
            </a:r>
            <a:r>
              <a:rPr lang="en-GB" sz="2000" b="1" dirty="0" smtClean="0">
                <a:solidFill>
                  <a:srgbClr val="FFFFFF"/>
                </a:solidFill>
                <a:latin typeface="Calibri" charset="0"/>
                <a:ea typeface="MS PGothic" charset="0"/>
                <a:cs typeface="Calibri" charset="0"/>
              </a:rPr>
              <a:t>October 2018</a:t>
            </a:r>
            <a:endParaRPr lang="en-GB" altLang="en-US" sz="2000" b="1" dirty="0">
              <a:solidFill>
                <a:srgbClr val="FFFFFF"/>
              </a:solidFill>
              <a:latin typeface="Calibri" panose="020F0502020204030204" pitchFamily="34" charset="0"/>
            </a:endParaRPr>
          </a:p>
        </p:txBody>
      </p:sp>
      <p:grpSp>
        <p:nvGrpSpPr>
          <p:cNvPr id="11" name="Group 4">
            <a:extLst>
              <a:ext uri="{FF2B5EF4-FFF2-40B4-BE49-F238E27FC236}">
                <a16:creationId xmlns="" xmlns:a16="http://schemas.microsoft.com/office/drawing/2014/main" id="{CB23A726-A241-48EB-851F-E92C06866E04}"/>
              </a:ext>
            </a:extLst>
          </p:cNvPr>
          <p:cNvGrpSpPr>
            <a:grpSpLocks/>
          </p:cNvGrpSpPr>
          <p:nvPr/>
        </p:nvGrpSpPr>
        <p:grpSpPr bwMode="auto">
          <a:xfrm>
            <a:off x="3207155" y="3717032"/>
            <a:ext cx="2209800" cy="552450"/>
            <a:chOff x="8062586" y="4365104"/>
            <a:chExt cx="2210127" cy="553694"/>
          </a:xfrm>
        </p:grpSpPr>
        <p:sp>
          <p:nvSpPr>
            <p:cNvPr id="12" name="TextBox 3">
              <a:extLst>
                <a:ext uri="{FF2B5EF4-FFF2-40B4-BE49-F238E27FC236}">
                  <a16:creationId xmlns="" xmlns:a16="http://schemas.microsoft.com/office/drawing/2014/main" id="{C1C7F194-9E7A-4497-B18B-CE8E98CB4D1E}"/>
                </a:ext>
              </a:extLst>
            </p:cNvPr>
            <p:cNvSpPr txBox="1">
              <a:spLocks noChangeArrowheads="1"/>
            </p:cNvSpPr>
            <p:nvPr/>
          </p:nvSpPr>
          <p:spPr bwMode="auto">
            <a:xfrm>
              <a:off x="8544187" y="4421400"/>
              <a:ext cx="1728526" cy="416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r>
                <a:rPr lang="en-GB" altLang="en-US" sz="2100">
                  <a:solidFill>
                    <a:srgbClr val="FFFFFF"/>
                  </a:solidFill>
                  <a:latin typeface="Calibri" panose="020F0502020204030204" pitchFamily="34" charset="0"/>
                </a:rPr>
                <a:t>@ESOA_SAT</a:t>
              </a:r>
              <a:endParaRPr lang="en-US" altLang="en-US" sz="2100">
                <a:solidFill>
                  <a:srgbClr val="FFFFFF"/>
                </a:solidFill>
                <a:latin typeface="Calibri" panose="020F0502020204030204" pitchFamily="34" charset="0"/>
              </a:endParaRPr>
            </a:p>
          </p:txBody>
        </p:sp>
        <p:pic>
          <p:nvPicPr>
            <p:cNvPr id="13" name="Picture 3" descr="TWitter bird white.png">
              <a:extLst>
                <a:ext uri="{FF2B5EF4-FFF2-40B4-BE49-F238E27FC236}">
                  <a16:creationId xmlns="" xmlns:a16="http://schemas.microsoft.com/office/drawing/2014/main" id="{B8F48C78-B0A4-4B1B-B386-1C77B4CBD0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62586" y="4365104"/>
              <a:ext cx="553694" cy="5536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bwMode="auto">
          <a:xfrm>
            <a:off x="2567608" y="2"/>
            <a:ext cx="9624394" cy="6165302"/>
          </a:xfrm>
          <a:custGeom>
            <a:avLst/>
            <a:gdLst>
              <a:gd name="connsiteX0" fmla="*/ 0 w 8156339"/>
              <a:gd name="connsiteY0" fmla="*/ 0 h 4896862"/>
              <a:gd name="connsiteX1" fmla="*/ 8156339 w 8156339"/>
              <a:gd name="connsiteY1" fmla="*/ 0 h 4896862"/>
              <a:gd name="connsiteX2" fmla="*/ 8156339 w 8156339"/>
              <a:gd name="connsiteY2" fmla="*/ 4654153 h 4896862"/>
              <a:gd name="connsiteX3" fmla="*/ 8034215 w 8156339"/>
              <a:gd name="connsiteY3" fmla="*/ 4688833 h 4896862"/>
              <a:gd name="connsiteX4" fmla="*/ 6382832 w 8156339"/>
              <a:gd name="connsiteY4" fmla="*/ 4896862 h 4896862"/>
              <a:gd name="connsiteX5" fmla="*/ 72141 w 8156339"/>
              <a:gd name="connsiteY5" fmla="*/ 254046 h 489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6339" h="4896862">
                <a:moveTo>
                  <a:pt x="0" y="0"/>
                </a:moveTo>
                <a:lnTo>
                  <a:pt x="8156339" y="0"/>
                </a:lnTo>
                <a:lnTo>
                  <a:pt x="8156339" y="4654153"/>
                </a:lnTo>
                <a:lnTo>
                  <a:pt x="8034215" y="4688833"/>
                </a:lnTo>
                <a:cubicBezTo>
                  <a:pt x="7506390" y="4824635"/>
                  <a:pt x="6953046" y="4896862"/>
                  <a:pt x="6382832" y="4896862"/>
                </a:cubicBezTo>
                <a:cubicBezTo>
                  <a:pt x="3417723" y="4896862"/>
                  <a:pt x="908760" y="2943858"/>
                  <a:pt x="72141" y="254046"/>
                </a:cubicBezTo>
                <a:close/>
              </a:path>
            </a:pathLst>
          </a:custGeom>
          <a:solidFill>
            <a:srgbClr val="00F0F6">
              <a:alpha val="49000"/>
            </a:srgbClr>
          </a:solidFill>
          <a:ln w="3810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a:endParaRPr lang="en-US" sz="1800" dirty="0">
              <a:solidFill>
                <a:srgbClr val="656668">
                  <a:lumMod val="75000"/>
                </a:srgbClr>
              </a:solidFill>
              <a:latin typeface="Arial"/>
            </a:endParaRPr>
          </a:p>
        </p:txBody>
      </p:sp>
      <p:sp>
        <p:nvSpPr>
          <p:cNvPr id="5" name="Freeform 4"/>
          <p:cNvSpPr/>
          <p:nvPr/>
        </p:nvSpPr>
        <p:spPr bwMode="auto">
          <a:xfrm>
            <a:off x="2567608" y="2"/>
            <a:ext cx="9624394" cy="4439018"/>
          </a:xfrm>
          <a:custGeom>
            <a:avLst/>
            <a:gdLst>
              <a:gd name="connsiteX0" fmla="*/ 0 w 8156339"/>
              <a:gd name="connsiteY0" fmla="*/ 0 h 4896862"/>
              <a:gd name="connsiteX1" fmla="*/ 8156339 w 8156339"/>
              <a:gd name="connsiteY1" fmla="*/ 0 h 4896862"/>
              <a:gd name="connsiteX2" fmla="*/ 8156339 w 8156339"/>
              <a:gd name="connsiteY2" fmla="*/ 4654153 h 4896862"/>
              <a:gd name="connsiteX3" fmla="*/ 8034215 w 8156339"/>
              <a:gd name="connsiteY3" fmla="*/ 4688833 h 4896862"/>
              <a:gd name="connsiteX4" fmla="*/ 6382832 w 8156339"/>
              <a:gd name="connsiteY4" fmla="*/ 4896862 h 4896862"/>
              <a:gd name="connsiteX5" fmla="*/ 72141 w 8156339"/>
              <a:gd name="connsiteY5" fmla="*/ 254046 h 489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6339" h="4896862">
                <a:moveTo>
                  <a:pt x="0" y="0"/>
                </a:moveTo>
                <a:lnTo>
                  <a:pt x="8156339" y="0"/>
                </a:lnTo>
                <a:lnTo>
                  <a:pt x="8156339" y="4654153"/>
                </a:lnTo>
                <a:lnTo>
                  <a:pt x="8034215" y="4688833"/>
                </a:lnTo>
                <a:cubicBezTo>
                  <a:pt x="7506390" y="4824635"/>
                  <a:pt x="6953046" y="4896862"/>
                  <a:pt x="6382832" y="4896862"/>
                </a:cubicBezTo>
                <a:cubicBezTo>
                  <a:pt x="3417723" y="4896862"/>
                  <a:pt x="908760" y="2943858"/>
                  <a:pt x="72141" y="254046"/>
                </a:cubicBezTo>
                <a:close/>
              </a:path>
            </a:pathLst>
          </a:custGeom>
          <a:solidFill>
            <a:srgbClr val="00F0F6">
              <a:alpha val="49000"/>
            </a:srgbClr>
          </a:solidFill>
          <a:ln w="3810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a:endParaRPr lang="en-US" sz="1800" dirty="0">
              <a:solidFill>
                <a:srgbClr val="656668">
                  <a:lumMod val="75000"/>
                </a:srgbClr>
              </a:solidFill>
              <a:latin typeface="Arial"/>
            </a:endParaRPr>
          </a:p>
        </p:txBody>
      </p:sp>
      <p:sp>
        <p:nvSpPr>
          <p:cNvPr id="6" name="Freeform 5"/>
          <p:cNvSpPr/>
          <p:nvPr/>
        </p:nvSpPr>
        <p:spPr bwMode="auto">
          <a:xfrm>
            <a:off x="2567608" y="2"/>
            <a:ext cx="9624394" cy="2663411"/>
          </a:xfrm>
          <a:custGeom>
            <a:avLst/>
            <a:gdLst>
              <a:gd name="connsiteX0" fmla="*/ 0 w 8156339"/>
              <a:gd name="connsiteY0" fmla="*/ 0 h 4896862"/>
              <a:gd name="connsiteX1" fmla="*/ 8156339 w 8156339"/>
              <a:gd name="connsiteY1" fmla="*/ 0 h 4896862"/>
              <a:gd name="connsiteX2" fmla="*/ 8156339 w 8156339"/>
              <a:gd name="connsiteY2" fmla="*/ 4654153 h 4896862"/>
              <a:gd name="connsiteX3" fmla="*/ 8034215 w 8156339"/>
              <a:gd name="connsiteY3" fmla="*/ 4688833 h 4896862"/>
              <a:gd name="connsiteX4" fmla="*/ 6382832 w 8156339"/>
              <a:gd name="connsiteY4" fmla="*/ 4896862 h 4896862"/>
              <a:gd name="connsiteX5" fmla="*/ 72141 w 8156339"/>
              <a:gd name="connsiteY5" fmla="*/ 254046 h 489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56339" h="4896862">
                <a:moveTo>
                  <a:pt x="0" y="0"/>
                </a:moveTo>
                <a:lnTo>
                  <a:pt x="8156339" y="0"/>
                </a:lnTo>
                <a:lnTo>
                  <a:pt x="8156339" y="4654153"/>
                </a:lnTo>
                <a:lnTo>
                  <a:pt x="8034215" y="4688833"/>
                </a:lnTo>
                <a:cubicBezTo>
                  <a:pt x="7506390" y="4824635"/>
                  <a:pt x="6953046" y="4896862"/>
                  <a:pt x="6382832" y="4896862"/>
                </a:cubicBezTo>
                <a:cubicBezTo>
                  <a:pt x="3417723" y="4896862"/>
                  <a:pt x="908760" y="2943858"/>
                  <a:pt x="72141" y="254046"/>
                </a:cubicBezTo>
                <a:close/>
              </a:path>
            </a:pathLst>
          </a:custGeom>
          <a:solidFill>
            <a:srgbClr val="00F0F6">
              <a:alpha val="49000"/>
            </a:srgbClr>
          </a:solidFill>
          <a:ln w="38100" cap="flat" cmpd="sng" algn="ctr">
            <a:solidFill>
              <a:srgbClr val="FFFFFF"/>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noAutofit/>
          </a:bodyPr>
          <a:lstStyle/>
          <a:p>
            <a:pPr algn="ctr"/>
            <a:endParaRPr lang="en-US" sz="1800" dirty="0">
              <a:solidFill>
                <a:srgbClr val="656668">
                  <a:lumMod val="75000"/>
                </a:srgbClr>
              </a:solidFill>
              <a:latin typeface="Arial"/>
            </a:endParaRPr>
          </a:p>
        </p:txBody>
      </p:sp>
      <p:sp>
        <p:nvSpPr>
          <p:cNvPr id="7" name="TextBox 6"/>
          <p:cNvSpPr txBox="1"/>
          <p:nvPr/>
        </p:nvSpPr>
        <p:spPr>
          <a:xfrm>
            <a:off x="9413013" y="932528"/>
            <a:ext cx="2659651" cy="1200328"/>
          </a:xfrm>
          <a:prstGeom prst="rect">
            <a:avLst/>
          </a:prstGeom>
          <a:noFill/>
        </p:spPr>
        <p:txBody>
          <a:bodyPr wrap="square" rtlCol="0">
            <a:spAutoFit/>
          </a:bodyPr>
          <a:lstStyle/>
          <a:p>
            <a:pPr algn="r">
              <a:buClr>
                <a:prstClr val="white"/>
              </a:buClr>
              <a:buSzPct val="80000"/>
            </a:pPr>
            <a:r>
              <a:rPr lang="en-GB" sz="2400" dirty="0" smtClean="0">
                <a:solidFill>
                  <a:srgbClr val="FFFFFF"/>
                </a:solidFill>
                <a:latin typeface="Calibri"/>
                <a:cs typeface="Calibri"/>
              </a:rPr>
              <a:t>Geostationary Wide</a:t>
            </a:r>
            <a:r>
              <a:rPr lang="en-GB" sz="2400" dirty="0">
                <a:solidFill>
                  <a:srgbClr val="FFFFFF"/>
                </a:solidFill>
                <a:latin typeface="Calibri"/>
                <a:cs typeface="Calibri"/>
              </a:rPr>
              <a:t>-Beam Satellites</a:t>
            </a:r>
            <a:endParaRPr lang="en-US" sz="2400" dirty="0">
              <a:solidFill>
                <a:srgbClr val="00F0F6"/>
              </a:solidFill>
              <a:latin typeface="Calibri"/>
              <a:cs typeface="Calibri"/>
            </a:endParaRPr>
          </a:p>
        </p:txBody>
      </p:sp>
      <p:sp>
        <p:nvSpPr>
          <p:cNvPr id="8" name="TextBox 7"/>
          <p:cNvSpPr txBox="1"/>
          <p:nvPr/>
        </p:nvSpPr>
        <p:spPr>
          <a:xfrm>
            <a:off x="9773054" y="2876744"/>
            <a:ext cx="2299610" cy="1200328"/>
          </a:xfrm>
          <a:prstGeom prst="rect">
            <a:avLst/>
          </a:prstGeom>
          <a:noFill/>
        </p:spPr>
        <p:txBody>
          <a:bodyPr wrap="square" rtlCol="0">
            <a:spAutoFit/>
          </a:bodyPr>
          <a:lstStyle/>
          <a:p>
            <a:pPr algn="r">
              <a:buClr>
                <a:prstClr val="white"/>
              </a:buClr>
              <a:buSzPct val="80000"/>
            </a:pPr>
            <a:r>
              <a:rPr lang="en-GB" sz="2400" dirty="0" smtClean="0">
                <a:solidFill>
                  <a:srgbClr val="FFFFFF"/>
                </a:solidFill>
                <a:latin typeface="Calibri"/>
                <a:cs typeface="Calibri"/>
              </a:rPr>
              <a:t>Geostationary High</a:t>
            </a:r>
            <a:r>
              <a:rPr lang="en-GB" sz="2400" dirty="0">
                <a:solidFill>
                  <a:srgbClr val="FFFFFF"/>
                </a:solidFill>
                <a:latin typeface="Calibri"/>
                <a:cs typeface="Calibri"/>
              </a:rPr>
              <a:t>-Throughput Satellites (HTS)</a:t>
            </a:r>
            <a:endParaRPr lang="en-US" sz="2400" dirty="0">
              <a:solidFill>
                <a:srgbClr val="00F0F6"/>
              </a:solidFill>
              <a:latin typeface="Calibri"/>
              <a:cs typeface="Calibri"/>
            </a:endParaRPr>
          </a:p>
        </p:txBody>
      </p:sp>
      <p:sp>
        <p:nvSpPr>
          <p:cNvPr id="9" name="TextBox 8"/>
          <p:cNvSpPr txBox="1"/>
          <p:nvPr/>
        </p:nvSpPr>
        <p:spPr>
          <a:xfrm>
            <a:off x="9408368" y="4797152"/>
            <a:ext cx="2664296" cy="830997"/>
          </a:xfrm>
          <a:prstGeom prst="rect">
            <a:avLst/>
          </a:prstGeom>
          <a:noFill/>
        </p:spPr>
        <p:txBody>
          <a:bodyPr wrap="square" rtlCol="0">
            <a:spAutoFit/>
          </a:bodyPr>
          <a:lstStyle/>
          <a:p>
            <a:pPr algn="r">
              <a:buClr>
                <a:prstClr val="white"/>
              </a:buClr>
              <a:buSzPct val="80000"/>
            </a:pPr>
            <a:r>
              <a:rPr lang="en-GB" sz="2400" dirty="0" smtClean="0">
                <a:solidFill>
                  <a:srgbClr val="FFFFFF"/>
                </a:solidFill>
                <a:latin typeface="Calibri"/>
                <a:cs typeface="Calibri"/>
              </a:rPr>
              <a:t>Non-geostationary HTS Constellations</a:t>
            </a:r>
            <a:endParaRPr lang="en-US" sz="2400" dirty="0">
              <a:solidFill>
                <a:srgbClr val="00F0F6"/>
              </a:solidFill>
              <a:latin typeface="Calibri"/>
              <a:cs typeface="Calibri"/>
            </a:endParaRPr>
          </a:p>
        </p:txBody>
      </p:sp>
      <p:sp>
        <p:nvSpPr>
          <p:cNvPr id="11" name="Rectangle 10"/>
          <p:cNvSpPr/>
          <p:nvPr/>
        </p:nvSpPr>
        <p:spPr>
          <a:xfrm>
            <a:off x="6998113" y="1023119"/>
            <a:ext cx="2194231" cy="461665"/>
          </a:xfrm>
          <a:prstGeom prst="rect">
            <a:avLst/>
          </a:prstGeom>
          <a:noFill/>
        </p:spPr>
        <p:txBody>
          <a:bodyPr wrap="none">
            <a:spAutoFit/>
          </a:bodyPr>
          <a:lstStyle/>
          <a:p>
            <a:r>
              <a:rPr lang="en-GB" sz="2400" b="1" dirty="0" smtClean="0">
                <a:solidFill>
                  <a:srgbClr val="FFFFFF"/>
                </a:solidFill>
                <a:latin typeface="Calibri"/>
                <a:cs typeface="Calibri"/>
              </a:rPr>
              <a:t>&gt; </a:t>
            </a:r>
            <a:r>
              <a:rPr lang="en-GB" sz="2400" b="1" dirty="0" err="1" smtClean="0">
                <a:solidFill>
                  <a:srgbClr val="FFFFFF"/>
                </a:solidFill>
                <a:latin typeface="Calibri"/>
                <a:cs typeface="Calibri"/>
              </a:rPr>
              <a:t>Gbps</a:t>
            </a:r>
            <a:r>
              <a:rPr lang="en-GB" sz="2400" b="1" dirty="0" smtClean="0">
                <a:solidFill>
                  <a:srgbClr val="FFFFFF"/>
                </a:solidFill>
                <a:latin typeface="Calibri"/>
                <a:cs typeface="Calibri"/>
              </a:rPr>
              <a:t> </a:t>
            </a:r>
            <a:r>
              <a:rPr lang="en-GB" sz="2400" b="1" dirty="0">
                <a:solidFill>
                  <a:srgbClr val="FFFFFF"/>
                </a:solidFill>
                <a:latin typeface="Calibri"/>
                <a:cs typeface="Calibri"/>
              </a:rPr>
              <a:t>(per sat)</a:t>
            </a:r>
          </a:p>
        </p:txBody>
      </p:sp>
      <p:sp>
        <p:nvSpPr>
          <p:cNvPr id="12" name="Rectangle 11"/>
          <p:cNvSpPr/>
          <p:nvPr/>
        </p:nvSpPr>
        <p:spPr>
          <a:xfrm>
            <a:off x="6386167" y="2899406"/>
            <a:ext cx="2806177" cy="461665"/>
          </a:xfrm>
          <a:prstGeom prst="rect">
            <a:avLst/>
          </a:prstGeom>
          <a:noFill/>
        </p:spPr>
        <p:txBody>
          <a:bodyPr wrap="none">
            <a:spAutoFit/>
          </a:bodyPr>
          <a:lstStyle/>
          <a:p>
            <a:r>
              <a:rPr lang="en-GB" sz="2400" b="1" dirty="0" err="1">
                <a:solidFill>
                  <a:srgbClr val="FFFFFF"/>
                </a:solidFill>
                <a:latin typeface="Calibri"/>
                <a:cs typeface="Calibri"/>
              </a:rPr>
              <a:t>Gbps</a:t>
            </a:r>
            <a:r>
              <a:rPr lang="en-GB" sz="2400" b="1" dirty="0">
                <a:solidFill>
                  <a:srgbClr val="FFFFFF"/>
                </a:solidFill>
                <a:latin typeface="Calibri"/>
                <a:cs typeface="Calibri"/>
              </a:rPr>
              <a:t> - </a:t>
            </a:r>
            <a:r>
              <a:rPr lang="en-GB" sz="2400" b="1" dirty="0" err="1">
                <a:solidFill>
                  <a:srgbClr val="FFFFFF"/>
                </a:solidFill>
                <a:latin typeface="Calibri"/>
                <a:cs typeface="Calibri"/>
              </a:rPr>
              <a:t>Tbps</a:t>
            </a:r>
            <a:r>
              <a:rPr lang="en-GB" sz="2400" b="1" dirty="0">
                <a:solidFill>
                  <a:srgbClr val="FFFFFF"/>
                </a:solidFill>
                <a:latin typeface="Calibri"/>
                <a:cs typeface="Calibri"/>
              </a:rPr>
              <a:t> (per sat)</a:t>
            </a:r>
          </a:p>
        </p:txBody>
      </p:sp>
      <p:sp>
        <p:nvSpPr>
          <p:cNvPr id="13" name="Rectangle 12"/>
          <p:cNvSpPr/>
          <p:nvPr/>
        </p:nvSpPr>
        <p:spPr>
          <a:xfrm>
            <a:off x="8180829" y="4767535"/>
            <a:ext cx="1011515" cy="461665"/>
          </a:xfrm>
          <a:prstGeom prst="rect">
            <a:avLst/>
          </a:prstGeom>
          <a:noFill/>
        </p:spPr>
        <p:txBody>
          <a:bodyPr wrap="none">
            <a:spAutoFit/>
          </a:bodyPr>
          <a:lstStyle/>
          <a:p>
            <a:r>
              <a:rPr lang="en-GB" sz="2400" b="1" dirty="0" smtClean="0">
                <a:solidFill>
                  <a:srgbClr val="FFFFFF"/>
                </a:solidFill>
                <a:latin typeface="Calibri"/>
                <a:cs typeface="Calibri"/>
              </a:rPr>
              <a:t>&gt; </a:t>
            </a:r>
            <a:r>
              <a:rPr lang="en-GB" sz="2400" b="1" dirty="0" err="1" smtClean="0">
                <a:solidFill>
                  <a:srgbClr val="FFFFFF"/>
                </a:solidFill>
                <a:latin typeface="Calibri"/>
                <a:cs typeface="Calibri"/>
              </a:rPr>
              <a:t>Tbps</a:t>
            </a:r>
            <a:endParaRPr lang="en-GB" sz="2400" b="1" dirty="0">
              <a:solidFill>
                <a:srgbClr val="FFFFFF"/>
              </a:solidFill>
              <a:latin typeface="Calibri"/>
              <a:cs typeface="Calibri"/>
            </a:endParaRPr>
          </a:p>
        </p:txBody>
      </p:sp>
      <p:cxnSp>
        <p:nvCxnSpPr>
          <p:cNvPr id="18" name="Straight Connector 17"/>
          <p:cNvCxnSpPr/>
          <p:nvPr/>
        </p:nvCxnSpPr>
        <p:spPr bwMode="auto">
          <a:xfrm flipV="1">
            <a:off x="1125898" y="3356992"/>
            <a:ext cx="8210462" cy="55640"/>
          </a:xfrm>
          <a:prstGeom prst="line">
            <a:avLst/>
          </a:prstGeom>
          <a:solidFill>
            <a:schemeClr val="accent1"/>
          </a:solidFill>
          <a:ln w="28575" cap="flat" cmpd="sng" algn="ctr">
            <a:solidFill>
              <a:srgbClr val="FF0000"/>
            </a:solidFill>
            <a:prstDash val="solid"/>
            <a:round/>
            <a:headEnd type="diamond"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V="1">
            <a:off x="1125898" y="5229200"/>
            <a:ext cx="8138454" cy="39272"/>
          </a:xfrm>
          <a:prstGeom prst="line">
            <a:avLst/>
          </a:prstGeom>
          <a:solidFill>
            <a:schemeClr val="accent1"/>
          </a:solidFill>
          <a:ln w="28575" cap="flat" cmpd="sng" algn="ctr">
            <a:solidFill>
              <a:srgbClr val="FF0000"/>
            </a:solidFill>
            <a:prstDash val="solid"/>
            <a:round/>
            <a:headEnd type="diamond"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1125898" y="1556792"/>
            <a:ext cx="8210462" cy="0"/>
          </a:xfrm>
          <a:prstGeom prst="line">
            <a:avLst/>
          </a:prstGeom>
          <a:solidFill>
            <a:schemeClr val="accent1"/>
          </a:solidFill>
          <a:ln w="28575" cap="flat" cmpd="sng" algn="ctr">
            <a:solidFill>
              <a:srgbClr val="FF0000"/>
            </a:solidFill>
            <a:prstDash val="solid"/>
            <a:round/>
            <a:headEnd type="diamond" w="med" len="med"/>
            <a:tailEnd type="triangle" w="lg" len="lg"/>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1" name="Rectangle 30"/>
          <p:cNvSpPr/>
          <p:nvPr/>
        </p:nvSpPr>
        <p:spPr>
          <a:xfrm>
            <a:off x="1055440" y="1484784"/>
            <a:ext cx="8400256" cy="369332"/>
          </a:xfrm>
          <a:prstGeom prst="rect">
            <a:avLst/>
          </a:prstGeom>
        </p:spPr>
        <p:txBody>
          <a:bodyPr wrap="square">
            <a:spAutoFit/>
          </a:bodyPr>
          <a:lstStyle/>
          <a:p>
            <a:r>
              <a:rPr lang="en-GB" sz="1800" dirty="0">
                <a:solidFill>
                  <a:srgbClr val="FFFFFF"/>
                </a:solidFill>
                <a:latin typeface="Calibri"/>
                <a:cs typeface="Calibri"/>
              </a:rPr>
              <a:t>Broadcast / multicast (incl. IP</a:t>
            </a:r>
            <a:r>
              <a:rPr lang="en-GB" sz="1800" dirty="0" smtClean="0">
                <a:solidFill>
                  <a:srgbClr val="FFFFFF"/>
                </a:solidFill>
                <a:latin typeface="Calibri"/>
                <a:cs typeface="Calibri"/>
              </a:rPr>
              <a:t>) /  IP </a:t>
            </a:r>
            <a:r>
              <a:rPr lang="en-GB" sz="1800" dirty="0">
                <a:solidFill>
                  <a:srgbClr val="FFFFFF"/>
                </a:solidFill>
                <a:latin typeface="Calibri"/>
                <a:cs typeface="Calibri"/>
              </a:rPr>
              <a:t>data </a:t>
            </a:r>
            <a:r>
              <a:rPr lang="en-GB" sz="1800" dirty="0" smtClean="0">
                <a:solidFill>
                  <a:srgbClr val="FFFFFF"/>
                </a:solidFill>
                <a:latin typeface="Calibri"/>
                <a:cs typeface="Calibri"/>
              </a:rPr>
              <a:t>communications / Fixed </a:t>
            </a:r>
            <a:r>
              <a:rPr lang="en-GB" sz="1800" dirty="0">
                <a:solidFill>
                  <a:srgbClr val="FFFFFF"/>
                </a:solidFill>
                <a:latin typeface="Calibri"/>
                <a:cs typeface="Calibri"/>
              </a:rPr>
              <a:t>/ mobile platforms</a:t>
            </a:r>
          </a:p>
        </p:txBody>
      </p:sp>
      <p:sp>
        <p:nvSpPr>
          <p:cNvPr id="33" name="Rectangle 32"/>
          <p:cNvSpPr/>
          <p:nvPr/>
        </p:nvSpPr>
        <p:spPr>
          <a:xfrm>
            <a:off x="1055440" y="5229200"/>
            <a:ext cx="5112568" cy="369332"/>
          </a:xfrm>
          <a:prstGeom prst="rect">
            <a:avLst/>
          </a:prstGeom>
        </p:spPr>
        <p:txBody>
          <a:bodyPr wrap="square">
            <a:spAutoFit/>
          </a:bodyPr>
          <a:lstStyle/>
          <a:p>
            <a:r>
              <a:rPr lang="en-GB" sz="1800" dirty="0" smtClean="0">
                <a:solidFill>
                  <a:srgbClr val="FFFFFF"/>
                </a:solidFill>
                <a:latin typeface="Calibri"/>
                <a:cs typeface="Calibri"/>
              </a:rPr>
              <a:t>IP </a:t>
            </a:r>
            <a:r>
              <a:rPr lang="en-GB" sz="1800" dirty="0">
                <a:solidFill>
                  <a:srgbClr val="FFFFFF"/>
                </a:solidFill>
                <a:latin typeface="Calibri"/>
                <a:cs typeface="Calibri"/>
              </a:rPr>
              <a:t>data </a:t>
            </a:r>
            <a:r>
              <a:rPr lang="en-GB" sz="1800" dirty="0" smtClean="0">
                <a:solidFill>
                  <a:srgbClr val="FFFFFF"/>
                </a:solidFill>
                <a:latin typeface="Calibri"/>
                <a:cs typeface="Calibri"/>
              </a:rPr>
              <a:t>communications / Fixed </a:t>
            </a:r>
            <a:r>
              <a:rPr lang="en-GB" sz="1800" dirty="0">
                <a:solidFill>
                  <a:srgbClr val="FFFFFF"/>
                </a:solidFill>
                <a:latin typeface="Calibri"/>
                <a:cs typeface="Calibri"/>
              </a:rPr>
              <a:t>/ mobile platforms</a:t>
            </a:r>
          </a:p>
        </p:txBody>
      </p:sp>
      <p:sp>
        <p:nvSpPr>
          <p:cNvPr id="34" name="Rectangle 33"/>
          <p:cNvSpPr/>
          <p:nvPr/>
        </p:nvSpPr>
        <p:spPr>
          <a:xfrm>
            <a:off x="1055440" y="3356992"/>
            <a:ext cx="5112568" cy="369332"/>
          </a:xfrm>
          <a:prstGeom prst="rect">
            <a:avLst/>
          </a:prstGeom>
        </p:spPr>
        <p:txBody>
          <a:bodyPr wrap="square">
            <a:spAutoFit/>
          </a:bodyPr>
          <a:lstStyle/>
          <a:p>
            <a:r>
              <a:rPr lang="en-GB" sz="1800" dirty="0" smtClean="0">
                <a:solidFill>
                  <a:srgbClr val="FFFFFF"/>
                </a:solidFill>
                <a:latin typeface="Calibri"/>
                <a:cs typeface="Calibri"/>
              </a:rPr>
              <a:t>IP </a:t>
            </a:r>
            <a:r>
              <a:rPr lang="en-GB" sz="1800" dirty="0">
                <a:solidFill>
                  <a:srgbClr val="FFFFFF"/>
                </a:solidFill>
                <a:latin typeface="Calibri"/>
                <a:cs typeface="Calibri"/>
              </a:rPr>
              <a:t>data </a:t>
            </a:r>
            <a:r>
              <a:rPr lang="en-GB" sz="1800" dirty="0" smtClean="0">
                <a:solidFill>
                  <a:srgbClr val="FFFFFF"/>
                </a:solidFill>
                <a:latin typeface="Calibri"/>
                <a:cs typeface="Calibri"/>
              </a:rPr>
              <a:t>communications / Fixed </a:t>
            </a:r>
            <a:r>
              <a:rPr lang="en-GB" sz="1800" dirty="0">
                <a:solidFill>
                  <a:srgbClr val="FFFFFF"/>
                </a:solidFill>
                <a:latin typeface="Calibri"/>
                <a:cs typeface="Calibri"/>
              </a:rPr>
              <a:t>/ mobile platforms</a:t>
            </a:r>
          </a:p>
        </p:txBody>
      </p:sp>
      <p:sp>
        <p:nvSpPr>
          <p:cNvPr id="35" name="TextBox 34"/>
          <p:cNvSpPr txBox="1"/>
          <p:nvPr/>
        </p:nvSpPr>
        <p:spPr>
          <a:xfrm>
            <a:off x="0" y="6362164"/>
            <a:ext cx="12192000" cy="523220"/>
          </a:xfrm>
          <a:prstGeom prst="rect">
            <a:avLst/>
          </a:prstGeom>
          <a:solidFill>
            <a:srgbClr val="FFFFFF"/>
          </a:solidFill>
        </p:spPr>
        <p:txBody>
          <a:bodyPr wrap="square" rtlCol="0">
            <a:spAutoFit/>
          </a:bodyPr>
          <a:lstStyle/>
          <a:p>
            <a:pPr algn="ctr"/>
            <a:r>
              <a:rPr lang="en-GB" sz="2800" b="1" dirty="0" smtClean="0">
                <a:solidFill>
                  <a:srgbClr val="004080"/>
                </a:solidFill>
                <a:latin typeface="Calibri"/>
                <a:cs typeface="Calibri"/>
              </a:rPr>
              <a:t>          A broad </a:t>
            </a:r>
            <a:r>
              <a:rPr lang="en-GB" sz="2800" b="1" dirty="0">
                <a:solidFill>
                  <a:srgbClr val="004080"/>
                </a:solidFill>
                <a:latin typeface="Calibri"/>
                <a:cs typeface="Calibri"/>
              </a:rPr>
              <a:t>range of satellite capabilities to support 5G deployment needs</a:t>
            </a:r>
          </a:p>
        </p:txBody>
      </p:sp>
      <p:sp>
        <p:nvSpPr>
          <p:cNvPr id="14" name="Down Arrow 13"/>
          <p:cNvSpPr/>
          <p:nvPr/>
        </p:nvSpPr>
        <p:spPr bwMode="auto">
          <a:xfrm>
            <a:off x="191344" y="116632"/>
            <a:ext cx="1224136" cy="6624736"/>
          </a:xfrm>
          <a:prstGeom prst="downArrow">
            <a:avLst/>
          </a:prstGeom>
          <a:solidFill>
            <a:srgbClr val="4C9AC2"/>
          </a:solidFill>
          <a:ln w="9525" cap="flat" cmpd="sng" algn="ctr">
            <a:noFill/>
            <a:prstDash val="solid"/>
            <a:round/>
            <a:headEnd type="none" w="med" len="med"/>
            <a:tailEnd type="none" w="med" len="med"/>
          </a:ln>
          <a:effectLst/>
          <a:extLst/>
        </p:spPr>
        <p:txBody>
          <a:bodyPr vert="wordArtVert" wrap="square" lIns="91440" tIns="45720" rIns="91440" bIns="45720" numCol="1" rtlCol="0" anchor="t" anchorCtr="0" compatLnSpc="1">
            <a:prstTxWarp prst="textNoShape">
              <a:avLst/>
            </a:prstTxWarp>
          </a:bodyPr>
          <a:lstStyle/>
          <a:p>
            <a:endParaRPr lang="en-GB" sz="2400" dirty="0" smtClean="0">
              <a:solidFill>
                <a:prstClr val="white"/>
              </a:solidFill>
              <a:latin typeface="Calibri"/>
              <a:cs typeface="Calibri"/>
            </a:endParaRPr>
          </a:p>
        </p:txBody>
      </p:sp>
      <p:sp>
        <p:nvSpPr>
          <p:cNvPr id="16" name="TextBox 15"/>
          <p:cNvSpPr txBox="1"/>
          <p:nvPr/>
        </p:nvSpPr>
        <p:spPr>
          <a:xfrm rot="16200000">
            <a:off x="-1391379" y="3072153"/>
            <a:ext cx="4243827" cy="646331"/>
          </a:xfrm>
          <a:prstGeom prst="rect">
            <a:avLst/>
          </a:prstGeom>
          <a:noFill/>
        </p:spPr>
        <p:txBody>
          <a:bodyPr wrap="square" rtlCol="0" anchor="ctr">
            <a:spAutoFit/>
          </a:bodyPr>
          <a:lstStyle/>
          <a:p>
            <a:pPr algn="ctr">
              <a:buClr>
                <a:prstClr val="white"/>
              </a:buClr>
              <a:buSzPct val="80000"/>
            </a:pPr>
            <a:r>
              <a:rPr lang="en-GB" sz="3600" b="1" dirty="0" smtClean="0">
                <a:solidFill>
                  <a:srgbClr val="FFFFFF"/>
                </a:solidFill>
                <a:latin typeface="Calibri"/>
                <a:cs typeface="Calibri"/>
              </a:rPr>
              <a:t>Increasing  Capacity</a:t>
            </a:r>
            <a:endParaRPr lang="en-US" sz="3600" b="1" dirty="0">
              <a:solidFill>
                <a:srgbClr val="00F0F6"/>
              </a:solidFill>
              <a:latin typeface="Calibri"/>
              <a:cs typeface="Calibri"/>
            </a:endParaRPr>
          </a:p>
        </p:txBody>
      </p:sp>
      <p:sp>
        <p:nvSpPr>
          <p:cNvPr id="47" name="TextBox 46"/>
          <p:cNvSpPr txBox="1"/>
          <p:nvPr/>
        </p:nvSpPr>
        <p:spPr>
          <a:xfrm>
            <a:off x="0" y="-27384"/>
            <a:ext cx="12192000" cy="523220"/>
          </a:xfrm>
          <a:prstGeom prst="rect">
            <a:avLst/>
          </a:prstGeom>
          <a:solidFill>
            <a:srgbClr val="FFFFFF"/>
          </a:solidFill>
        </p:spPr>
        <p:txBody>
          <a:bodyPr wrap="square" rtlCol="0">
            <a:spAutoFit/>
          </a:bodyPr>
          <a:lstStyle/>
          <a:p>
            <a:pPr>
              <a:buClr>
                <a:srgbClr val="CF6400"/>
              </a:buClr>
            </a:pPr>
            <a:r>
              <a:rPr lang="en-GB" sz="2800" b="1" dirty="0">
                <a:solidFill>
                  <a:srgbClr val="002060"/>
                </a:solidFill>
                <a:latin typeface="Calibri" charset="0"/>
              </a:rPr>
              <a:t>Massive increase in available bandwidth</a:t>
            </a:r>
            <a:endParaRPr lang="en-US" sz="2800" b="1" dirty="0">
              <a:solidFill>
                <a:srgbClr val="002060"/>
              </a:solidFill>
              <a:latin typeface="Calibri" charset="0"/>
            </a:endParaRPr>
          </a:p>
        </p:txBody>
      </p:sp>
    </p:spTree>
    <p:extLst>
      <p:ext uri="{BB962C8B-B14F-4D97-AF65-F5344CB8AC3E}">
        <p14:creationId xmlns:p14="http://schemas.microsoft.com/office/powerpoint/2010/main" val="3370585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extLst>
          </p:cNvPr>
          <p:cNvSpPr/>
          <p:nvPr/>
        </p:nvSpPr>
        <p:spPr bwMode="auto">
          <a:xfrm>
            <a:off x="42341" y="1743077"/>
            <a:ext cx="2800351" cy="677863"/>
          </a:xfrm>
          <a:prstGeom prst="rect">
            <a:avLst/>
          </a:prstGeom>
          <a:solidFill>
            <a:srgbClr val="008000"/>
          </a:solidFill>
          <a:ln>
            <a:noFill/>
          </a:ln>
          <a:effectLst/>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a:lstStyle/>
          <a:p>
            <a:pPr>
              <a:defRPr/>
            </a:pPr>
            <a:endParaRPr lang="en-US">
              <a:solidFill>
                <a:srgbClr val="000000"/>
              </a:solidFill>
            </a:endParaRPr>
          </a:p>
        </p:txBody>
      </p:sp>
      <p:sp>
        <p:nvSpPr>
          <p:cNvPr id="35" name="Rectangle 34"/>
          <p:cNvSpPr>
            <a:spLocks noChangeArrowheads="1"/>
          </p:cNvSpPr>
          <p:nvPr/>
        </p:nvSpPr>
        <p:spPr bwMode="auto">
          <a:xfrm>
            <a:off x="2925236" y="1743077"/>
            <a:ext cx="3090333" cy="677863"/>
          </a:xfrm>
          <a:prstGeom prst="rect">
            <a:avLst/>
          </a:prstGeom>
          <a:solidFill>
            <a:srgbClr val="008000"/>
          </a:solidFill>
          <a:ln>
            <a:noFill/>
          </a:ln>
          <a:effectLst>
            <a:outerShdw blurRad="40000" dist="23000" dir="5400000" rotWithShape="0">
              <a:srgbClr val="00000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a:defRPr/>
            </a:pPr>
            <a:endParaRPr lang="en-US">
              <a:solidFill>
                <a:srgbClr val="000000"/>
              </a:solidFill>
              <a:ea typeface="ＭＳ Ｐゴシック" charset="0"/>
              <a:cs typeface="+mn-cs"/>
            </a:endParaRPr>
          </a:p>
        </p:txBody>
      </p:sp>
      <p:sp>
        <p:nvSpPr>
          <p:cNvPr id="36" name="Rectangle 35">
            <a:extLst>
              <a:ext uri="{FF2B5EF4-FFF2-40B4-BE49-F238E27FC236}"/>
            </a:extLst>
          </p:cNvPr>
          <p:cNvSpPr/>
          <p:nvPr/>
        </p:nvSpPr>
        <p:spPr bwMode="auto">
          <a:xfrm>
            <a:off x="6100233" y="1743077"/>
            <a:ext cx="2973917" cy="677863"/>
          </a:xfrm>
          <a:prstGeom prst="rect">
            <a:avLst/>
          </a:prstGeom>
          <a:solidFill>
            <a:srgbClr val="008000"/>
          </a:solidFill>
          <a:ln>
            <a:noFill/>
          </a:ln>
          <a:effectLst/>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a:lstStyle/>
          <a:p>
            <a:pPr>
              <a:defRPr/>
            </a:pPr>
            <a:endParaRPr lang="en-US">
              <a:solidFill>
                <a:srgbClr val="000000"/>
              </a:solidFill>
            </a:endParaRPr>
          </a:p>
        </p:txBody>
      </p:sp>
      <p:sp>
        <p:nvSpPr>
          <p:cNvPr id="37" name="Rectangle 36">
            <a:extLst>
              <a:ext uri="{FF2B5EF4-FFF2-40B4-BE49-F238E27FC236}"/>
            </a:extLst>
          </p:cNvPr>
          <p:cNvSpPr/>
          <p:nvPr/>
        </p:nvSpPr>
        <p:spPr bwMode="auto">
          <a:xfrm>
            <a:off x="9156707" y="1773238"/>
            <a:ext cx="2942167" cy="677862"/>
          </a:xfrm>
          <a:prstGeom prst="rect">
            <a:avLst/>
          </a:prstGeom>
          <a:solidFill>
            <a:srgbClr val="008000"/>
          </a:solidFill>
          <a:ln>
            <a:noFill/>
          </a:ln>
          <a:effectLst/>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a:lstStyle/>
          <a:p>
            <a:pPr>
              <a:defRPr/>
            </a:pPr>
            <a:endParaRPr lang="en-US">
              <a:solidFill>
                <a:srgbClr val="000000"/>
              </a:solidFill>
            </a:endParaRPr>
          </a:p>
        </p:txBody>
      </p:sp>
      <p:sp>
        <p:nvSpPr>
          <p:cNvPr id="39" name="Rectangle 38">
            <a:extLst>
              <a:ext uri="{FF2B5EF4-FFF2-40B4-BE49-F238E27FC236}"/>
            </a:extLst>
          </p:cNvPr>
          <p:cNvSpPr/>
          <p:nvPr/>
        </p:nvSpPr>
        <p:spPr bwMode="auto">
          <a:xfrm>
            <a:off x="19058" y="1104911"/>
            <a:ext cx="12069233" cy="677863"/>
          </a:xfrm>
          <a:prstGeom prst="rect">
            <a:avLst/>
          </a:prstGeom>
          <a:solidFill>
            <a:srgbClr val="008000"/>
          </a:solidFill>
          <a:effectLst/>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a:lstStyle/>
          <a:p>
            <a:pPr>
              <a:defRPr/>
            </a:pPr>
            <a:endParaRPr lang="en-US">
              <a:solidFill>
                <a:srgbClr val="000000"/>
              </a:solidFill>
            </a:endParaRPr>
          </a:p>
        </p:txBody>
      </p:sp>
      <p:sp>
        <p:nvSpPr>
          <p:cNvPr id="20487" name="TextBox 14"/>
          <p:cNvSpPr txBox="1">
            <a:spLocks noChangeArrowheads="1"/>
          </p:cNvSpPr>
          <p:nvPr/>
        </p:nvSpPr>
        <p:spPr bwMode="auto">
          <a:xfrm>
            <a:off x="0" y="1166824"/>
            <a:ext cx="1219200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r>
              <a:rPr lang="en-GB" sz="2800" b="1">
                <a:solidFill>
                  <a:schemeClr val="bg1"/>
                </a:solidFill>
                <a:latin typeface="Wingdings" charset="0"/>
                <a:sym typeface="Wingdings" charset="0"/>
              </a:rPr>
              <a:t></a:t>
            </a:r>
            <a:r>
              <a:rPr lang="en-GB" sz="2800" b="1">
                <a:solidFill>
                  <a:schemeClr val="bg1"/>
                </a:solidFill>
                <a:latin typeface="Calibri" charset="0"/>
              </a:rPr>
              <a:t>  Dramatic Price/MB Decrease  </a:t>
            </a:r>
            <a:r>
              <a:rPr lang="en-GB" sz="2800" b="1">
                <a:solidFill>
                  <a:schemeClr val="bg1"/>
                </a:solidFill>
                <a:latin typeface="Wingdings" charset="0"/>
                <a:sym typeface="Wingdings" charset="0"/>
              </a:rPr>
              <a:t></a:t>
            </a:r>
            <a:endParaRPr lang="en-GB" sz="2800" b="1">
              <a:solidFill>
                <a:srgbClr val="FFFFFF"/>
              </a:solidFill>
              <a:latin typeface="Calibri" charset="0"/>
              <a:sym typeface="Wingdings" charset="0"/>
            </a:endParaRPr>
          </a:p>
        </p:txBody>
      </p:sp>
      <p:sp>
        <p:nvSpPr>
          <p:cNvPr id="32" name="Rectangle 31"/>
          <p:cNvSpPr>
            <a:spLocks noChangeArrowheads="1"/>
          </p:cNvSpPr>
          <p:nvPr/>
        </p:nvSpPr>
        <p:spPr bwMode="auto">
          <a:xfrm>
            <a:off x="6047325" y="2390786"/>
            <a:ext cx="2967567" cy="4392613"/>
          </a:xfrm>
          <a:prstGeom prst="rect">
            <a:avLst/>
          </a:prstGeom>
          <a:solidFill>
            <a:srgbClr val="4C9AC2"/>
          </a:solidFill>
          <a:ln w="9525">
            <a:solidFill>
              <a:srgbClr val="C8C8D9">
                <a:alpha val="90195"/>
              </a:srgbClr>
            </a:solidFill>
            <a:miter lim="800000"/>
            <a:headEnd/>
            <a:tailEnd/>
          </a:ln>
          <a:effectLst>
            <a:outerShdw blurRad="40000" dist="23000" dir="5400000" rotWithShape="0">
              <a:srgbClr val="000000">
                <a:alpha val="34998"/>
              </a:srgbClr>
            </a:outerShdw>
          </a:effectLst>
        </p:spPr>
        <p:txBody>
          <a:bodyPr/>
          <a:lstStyle/>
          <a:p>
            <a:pPr>
              <a:defRPr/>
            </a:pPr>
            <a:endParaRPr lang="en-US">
              <a:solidFill>
                <a:srgbClr val="000000"/>
              </a:solidFill>
              <a:ea typeface="ＭＳ Ｐゴシック" charset="0"/>
              <a:cs typeface="+mn-cs"/>
            </a:endParaRPr>
          </a:p>
        </p:txBody>
      </p:sp>
      <p:sp>
        <p:nvSpPr>
          <p:cNvPr id="33" name="Rectangle 32"/>
          <p:cNvSpPr>
            <a:spLocks noChangeArrowheads="1"/>
          </p:cNvSpPr>
          <p:nvPr/>
        </p:nvSpPr>
        <p:spPr bwMode="auto">
          <a:xfrm>
            <a:off x="9072036" y="2420938"/>
            <a:ext cx="3039533" cy="4392612"/>
          </a:xfrm>
          <a:prstGeom prst="rect">
            <a:avLst/>
          </a:prstGeom>
          <a:solidFill>
            <a:srgbClr val="4C9AC2"/>
          </a:solidFill>
          <a:ln w="9525">
            <a:solidFill>
              <a:srgbClr val="C8C8D9">
                <a:alpha val="90195"/>
              </a:srgbClr>
            </a:solidFill>
            <a:miter lim="800000"/>
            <a:headEnd/>
            <a:tailEnd/>
          </a:ln>
          <a:effectLst>
            <a:outerShdw blurRad="40000" dist="23000" dir="5400000" rotWithShape="0">
              <a:srgbClr val="000000">
                <a:alpha val="34998"/>
              </a:srgbClr>
            </a:outerShdw>
          </a:effectLst>
        </p:spPr>
        <p:txBody>
          <a:bodyPr/>
          <a:lstStyle/>
          <a:p>
            <a:pPr>
              <a:defRPr/>
            </a:pPr>
            <a:endParaRPr lang="en-US">
              <a:solidFill>
                <a:srgbClr val="000000"/>
              </a:solidFill>
              <a:ea typeface="ＭＳ Ｐゴシック" charset="0"/>
              <a:cs typeface="+mn-cs"/>
            </a:endParaRPr>
          </a:p>
        </p:txBody>
      </p:sp>
      <p:sp>
        <p:nvSpPr>
          <p:cNvPr id="20490" name="Rectangle 3"/>
          <p:cNvSpPr>
            <a:spLocks noChangeArrowheads="1"/>
          </p:cNvSpPr>
          <p:nvPr/>
        </p:nvSpPr>
        <p:spPr bwMode="auto">
          <a:xfrm>
            <a:off x="3735925" y="395299"/>
            <a:ext cx="8352367"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8" tIns="45719" rIns="91438" bIns="45719">
            <a:spAutoFit/>
          </a:bodyPr>
          <a:lstStyle/>
          <a:p>
            <a:pPr algn="r"/>
            <a:r>
              <a:rPr lang="en-GB" sz="3200" b="1" dirty="0">
                <a:solidFill>
                  <a:srgbClr val="4C9AC2"/>
                </a:solidFill>
                <a:latin typeface="Calibri" panose="020F0502020204030204" pitchFamily="34" charset="0"/>
              </a:rPr>
              <a:t>Advances in Satellite Technology</a:t>
            </a:r>
          </a:p>
        </p:txBody>
      </p:sp>
      <p:sp>
        <p:nvSpPr>
          <p:cNvPr id="28" name="Rectangle 27">
            <a:extLst>
              <a:ext uri="{FF2B5EF4-FFF2-40B4-BE49-F238E27FC236}"/>
            </a:extLst>
          </p:cNvPr>
          <p:cNvSpPr/>
          <p:nvPr/>
        </p:nvSpPr>
        <p:spPr bwMode="auto">
          <a:xfrm>
            <a:off x="-143933" y="1866911"/>
            <a:ext cx="2986617" cy="498475"/>
          </a:xfrm>
          <a:prstGeom prst="rect">
            <a:avLst/>
          </a:prstGeom>
        </p:spPr>
        <p:style>
          <a:lnRef idx="0">
            <a:scrgbClr r="0" g="0" b="0"/>
          </a:lnRef>
          <a:fillRef idx="0">
            <a:scrgbClr r="0" g="0" b="0"/>
          </a:fillRef>
          <a:effectRef idx="0">
            <a:scrgbClr r="0" g="0" b="0"/>
          </a:effectRef>
          <a:fontRef idx="minor">
            <a:schemeClr val="lt1"/>
          </a:fontRef>
        </p:style>
        <p:txBody>
          <a:bodyPr lIns="170688" tIns="97536" rIns="170688" bIns="97536" spcCol="1270" anchor="ctr"/>
          <a:lstStyle/>
          <a:p>
            <a:pPr algn="ctr" defTabSz="1066800">
              <a:lnSpc>
                <a:spcPct val="90000"/>
              </a:lnSpc>
              <a:spcAft>
                <a:spcPct val="35000"/>
              </a:spcAft>
              <a:defRPr/>
            </a:pPr>
            <a:r>
              <a:rPr lang="en-US" sz="2400" b="1" dirty="0">
                <a:latin typeface="Calibri" charset="0"/>
                <a:ea typeface="Calibri" charset="0"/>
                <a:cs typeface="Calibri" charset="0"/>
              </a:rPr>
              <a:t>Launch Providers</a:t>
            </a:r>
          </a:p>
        </p:txBody>
      </p:sp>
      <p:sp>
        <p:nvSpPr>
          <p:cNvPr id="25" name="Rectangle 24"/>
          <p:cNvSpPr>
            <a:spLocks noChangeArrowheads="1"/>
          </p:cNvSpPr>
          <p:nvPr/>
        </p:nvSpPr>
        <p:spPr bwMode="auto">
          <a:xfrm>
            <a:off x="42341" y="2420938"/>
            <a:ext cx="2800351" cy="4392612"/>
          </a:xfrm>
          <a:prstGeom prst="rect">
            <a:avLst/>
          </a:prstGeom>
          <a:solidFill>
            <a:srgbClr val="4C9AC2"/>
          </a:solidFill>
          <a:ln w="9525">
            <a:solidFill>
              <a:srgbClr val="C8C8D9">
                <a:alpha val="90195"/>
              </a:srgbClr>
            </a:solidFill>
            <a:miter lim="800000"/>
            <a:headEnd/>
            <a:tailEnd/>
          </a:ln>
          <a:effectLst>
            <a:outerShdw blurRad="40000" dist="23000" dir="5400000" rotWithShape="0">
              <a:srgbClr val="000000">
                <a:alpha val="34998"/>
              </a:srgbClr>
            </a:outerShdw>
          </a:effectLst>
        </p:spPr>
        <p:txBody>
          <a:bodyPr/>
          <a:lstStyle/>
          <a:p>
            <a:pPr>
              <a:defRPr/>
            </a:pPr>
            <a:endParaRPr lang="en-US">
              <a:solidFill>
                <a:srgbClr val="000000"/>
              </a:solidFill>
              <a:ea typeface="ＭＳ Ｐゴシック" charset="0"/>
              <a:cs typeface="+mn-cs"/>
            </a:endParaRPr>
          </a:p>
        </p:txBody>
      </p:sp>
      <p:sp>
        <p:nvSpPr>
          <p:cNvPr id="26" name="Rectangle 25">
            <a:extLst>
              <a:ext uri="{FF2B5EF4-FFF2-40B4-BE49-F238E27FC236}"/>
            </a:extLst>
          </p:cNvPr>
          <p:cNvSpPr/>
          <p:nvPr/>
        </p:nvSpPr>
        <p:spPr bwMode="auto">
          <a:xfrm>
            <a:off x="42336" y="2420949"/>
            <a:ext cx="2846917" cy="41370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42240" bIns="160020"/>
          <a:lstStyle/>
          <a:p>
            <a:pPr marL="285750" lvl="1" indent="-285750" defTabSz="889000">
              <a:lnSpc>
                <a:spcPct val="90000"/>
              </a:lnSpc>
              <a:spcAft>
                <a:spcPct val="15000"/>
              </a:spcAft>
              <a:buFont typeface="Wingdings" charset="0"/>
              <a:buChar char="Ø"/>
              <a:defRPr/>
            </a:pPr>
            <a:r>
              <a:rPr lang="en-US" sz="2000" b="1">
                <a:solidFill>
                  <a:schemeClr val="bg1"/>
                </a:solidFill>
                <a:latin typeface="Calibri" charset="0"/>
                <a:cs typeface="Calibri" charset="0"/>
              </a:rPr>
              <a:t>New launchers on market</a:t>
            </a:r>
          </a:p>
          <a:p>
            <a:pPr marL="285750" lvl="1" indent="-285750" defTabSz="889000">
              <a:lnSpc>
                <a:spcPct val="90000"/>
              </a:lnSpc>
              <a:spcAft>
                <a:spcPct val="15000"/>
              </a:spcAft>
              <a:buFont typeface="Wingdings" charset="0"/>
              <a:buChar char="Ø"/>
              <a:defRPr/>
            </a:pPr>
            <a:endParaRPr lang="en-US" sz="2000" b="1">
              <a:solidFill>
                <a:schemeClr val="bg1"/>
              </a:solidFill>
              <a:latin typeface="Calibri" charset="0"/>
              <a:cs typeface="Calibri" charset="0"/>
            </a:endParaRPr>
          </a:p>
          <a:p>
            <a:pPr marL="285750" lvl="1" indent="-285750" defTabSz="889000">
              <a:lnSpc>
                <a:spcPct val="90000"/>
              </a:lnSpc>
              <a:spcAft>
                <a:spcPct val="15000"/>
              </a:spcAft>
              <a:buFont typeface="Wingdings" charset="0"/>
              <a:buChar char="Ø"/>
              <a:defRPr/>
            </a:pPr>
            <a:r>
              <a:rPr lang="en-US" sz="2000" b="1">
                <a:solidFill>
                  <a:schemeClr val="bg1"/>
                </a:solidFill>
                <a:latin typeface="Calibri" charset="0"/>
                <a:cs typeface="Calibri" charset="0"/>
              </a:rPr>
              <a:t>Reusable rockets</a:t>
            </a:r>
          </a:p>
          <a:p>
            <a:pPr marL="285750" lvl="1" indent="-285750" defTabSz="889000">
              <a:lnSpc>
                <a:spcPct val="90000"/>
              </a:lnSpc>
              <a:spcAft>
                <a:spcPct val="15000"/>
              </a:spcAft>
              <a:buFont typeface="Wingdings" charset="0"/>
              <a:buChar char="Ø"/>
              <a:defRPr/>
            </a:pPr>
            <a:endParaRPr lang="en-US" sz="2000" b="1">
              <a:solidFill>
                <a:schemeClr val="bg1"/>
              </a:solidFill>
              <a:latin typeface="Calibri" charset="0"/>
              <a:cs typeface="Calibri" charset="0"/>
            </a:endParaRPr>
          </a:p>
          <a:p>
            <a:pPr marL="285750" lvl="1" indent="-285750" defTabSz="889000">
              <a:lnSpc>
                <a:spcPct val="90000"/>
              </a:lnSpc>
              <a:spcAft>
                <a:spcPct val="15000"/>
              </a:spcAft>
              <a:buFont typeface="Wingdings" charset="0"/>
              <a:buChar char="Ø"/>
              <a:defRPr/>
            </a:pPr>
            <a:r>
              <a:rPr lang="en-US" sz="2000" b="1">
                <a:solidFill>
                  <a:schemeClr val="bg1"/>
                </a:solidFill>
                <a:latin typeface="Calibri" charset="0"/>
                <a:cs typeface="Calibri" charset="0"/>
              </a:rPr>
              <a:t>Cheaper Launchers</a:t>
            </a:r>
          </a:p>
        </p:txBody>
      </p:sp>
      <p:sp>
        <p:nvSpPr>
          <p:cNvPr id="24" name="Rectangle 23">
            <a:extLst>
              <a:ext uri="{FF2B5EF4-FFF2-40B4-BE49-F238E27FC236}"/>
            </a:extLst>
          </p:cNvPr>
          <p:cNvSpPr/>
          <p:nvPr/>
        </p:nvSpPr>
        <p:spPr bwMode="auto">
          <a:xfrm>
            <a:off x="3124208" y="1811338"/>
            <a:ext cx="2859617" cy="609600"/>
          </a:xfrm>
          <a:prstGeom prst="rect">
            <a:avLst/>
          </a:prstGeom>
          <a:effectLst/>
        </p:spPr>
        <p:style>
          <a:lnRef idx="0">
            <a:scrgbClr r="0" g="0" b="0"/>
          </a:lnRef>
          <a:fillRef idx="0">
            <a:scrgbClr r="0" g="0" b="0"/>
          </a:fillRef>
          <a:effectRef idx="0">
            <a:scrgbClr r="0" g="0" b="0"/>
          </a:effectRef>
          <a:fontRef idx="minor">
            <a:schemeClr val="lt1"/>
          </a:fontRef>
        </p:style>
        <p:txBody>
          <a:bodyPr lIns="170688" tIns="97536" rIns="170688" bIns="97536" spcCol="1270" anchor="ctr"/>
          <a:lstStyle/>
          <a:p>
            <a:pPr algn="ctr" defTabSz="1066800">
              <a:lnSpc>
                <a:spcPct val="90000"/>
              </a:lnSpc>
              <a:spcAft>
                <a:spcPct val="35000"/>
              </a:spcAft>
              <a:defRPr/>
            </a:pPr>
            <a:r>
              <a:rPr lang="en-US" sz="2400" b="1" dirty="0">
                <a:latin typeface="Calibri" charset="0"/>
                <a:ea typeface="Calibri" charset="0"/>
                <a:cs typeface="Calibri" charset="0"/>
              </a:rPr>
              <a:t>Satellites</a:t>
            </a:r>
          </a:p>
        </p:txBody>
      </p:sp>
      <p:sp>
        <p:nvSpPr>
          <p:cNvPr id="21" name="Rectangle 20"/>
          <p:cNvSpPr>
            <a:spLocks noChangeArrowheads="1"/>
          </p:cNvSpPr>
          <p:nvPr/>
        </p:nvSpPr>
        <p:spPr bwMode="auto">
          <a:xfrm>
            <a:off x="2935817" y="2420938"/>
            <a:ext cx="3048000" cy="4392612"/>
          </a:xfrm>
          <a:prstGeom prst="rect">
            <a:avLst/>
          </a:prstGeom>
          <a:solidFill>
            <a:srgbClr val="4C9AC2"/>
          </a:solidFill>
          <a:ln w="9525">
            <a:solidFill>
              <a:srgbClr val="C7CAE8">
                <a:alpha val="90195"/>
              </a:srgbClr>
            </a:solidFill>
            <a:miter lim="800000"/>
            <a:headEnd/>
            <a:tailEnd/>
          </a:ln>
          <a:effectLst>
            <a:outerShdw blurRad="40000" dist="23000" dir="5400000" rotWithShape="0">
              <a:srgbClr val="000000">
                <a:alpha val="34998"/>
              </a:srgbClr>
            </a:outerShdw>
          </a:effectLst>
        </p:spPr>
        <p:txBody>
          <a:bodyPr/>
          <a:lstStyle/>
          <a:p>
            <a:pPr>
              <a:defRPr/>
            </a:pPr>
            <a:endParaRPr lang="en-US">
              <a:latin typeface="Arial" panose="020B0604020202020204" pitchFamily="34" charset="0"/>
              <a:ea typeface="MS PGothic" panose="020B0600070205080204" pitchFamily="34" charset="-128"/>
              <a:cs typeface="+mn-cs"/>
            </a:endParaRPr>
          </a:p>
        </p:txBody>
      </p:sp>
      <p:sp>
        <p:nvSpPr>
          <p:cNvPr id="22" name="Rectangle 21">
            <a:extLst>
              <a:ext uri="{FF2B5EF4-FFF2-40B4-BE49-F238E27FC236}"/>
            </a:extLst>
          </p:cNvPr>
          <p:cNvSpPr/>
          <p:nvPr/>
        </p:nvSpPr>
        <p:spPr bwMode="auto">
          <a:xfrm>
            <a:off x="2971801" y="2420949"/>
            <a:ext cx="3219451" cy="41370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42240" bIns="160020"/>
          <a:lstStyle/>
          <a:p>
            <a:pPr marL="285750" lvl="1" indent="-285750" defTabSz="889000">
              <a:lnSpc>
                <a:spcPct val="90000"/>
              </a:lnSpc>
              <a:spcAft>
                <a:spcPct val="15000"/>
              </a:spcAft>
              <a:buFont typeface="Wingdings" charset="0"/>
              <a:buChar char="Ø"/>
              <a:defRPr/>
            </a:pPr>
            <a:r>
              <a:rPr lang="en-US" sz="2000" b="1" dirty="0">
                <a:solidFill>
                  <a:schemeClr val="bg1"/>
                </a:solidFill>
                <a:latin typeface="Calibri" charset="0"/>
                <a:cs typeface="Calibri" charset="0"/>
              </a:rPr>
              <a:t>Electric Propulsion</a:t>
            </a:r>
          </a:p>
          <a:p>
            <a:pPr marL="285750" lvl="1" indent="-285750" defTabSz="889000">
              <a:lnSpc>
                <a:spcPct val="90000"/>
              </a:lnSpc>
              <a:spcAft>
                <a:spcPct val="15000"/>
              </a:spcAft>
              <a:buFont typeface="Wingdings" charset="0"/>
              <a:buChar char="Ø"/>
              <a:defRPr/>
            </a:pPr>
            <a:endParaRPr lang="en-US" sz="1200" b="1" dirty="0">
              <a:solidFill>
                <a:schemeClr val="bg1"/>
              </a:solidFill>
              <a:latin typeface="Calibri" charset="0"/>
              <a:cs typeface="Calibri" charset="0"/>
            </a:endParaRPr>
          </a:p>
          <a:p>
            <a:pPr marL="285750" lvl="1" indent="-285750" defTabSz="889000">
              <a:lnSpc>
                <a:spcPct val="90000"/>
              </a:lnSpc>
              <a:spcAft>
                <a:spcPct val="15000"/>
              </a:spcAft>
              <a:buFont typeface="Wingdings" charset="0"/>
              <a:buChar char="Ø"/>
              <a:defRPr/>
            </a:pPr>
            <a:r>
              <a:rPr lang="en-US" sz="2000" b="1" dirty="0">
                <a:solidFill>
                  <a:schemeClr val="bg1"/>
                </a:solidFill>
                <a:latin typeface="Calibri" charset="0"/>
                <a:cs typeface="Calibri" charset="0"/>
              </a:rPr>
              <a:t>High Throughput + narrow-beam Satellites -&gt; 1 </a:t>
            </a:r>
            <a:r>
              <a:rPr lang="en-US" sz="2000" b="1" dirty="0" err="1">
                <a:solidFill>
                  <a:schemeClr val="bg1"/>
                </a:solidFill>
                <a:latin typeface="Calibri" charset="0"/>
                <a:cs typeface="Calibri" charset="0"/>
              </a:rPr>
              <a:t>TBps</a:t>
            </a:r>
            <a:r>
              <a:rPr lang="en-US" sz="2000" b="1" dirty="0">
                <a:solidFill>
                  <a:schemeClr val="bg1"/>
                </a:solidFill>
                <a:latin typeface="Calibri" charset="0"/>
                <a:cs typeface="Calibri" charset="0"/>
              </a:rPr>
              <a:t> by 2020</a:t>
            </a:r>
          </a:p>
          <a:p>
            <a:pPr marL="285750" lvl="1" indent="-285750" defTabSz="889000">
              <a:lnSpc>
                <a:spcPct val="90000"/>
              </a:lnSpc>
              <a:spcAft>
                <a:spcPct val="15000"/>
              </a:spcAft>
              <a:buFont typeface="Wingdings" charset="0"/>
              <a:buChar char="Ø"/>
              <a:defRPr/>
            </a:pPr>
            <a:endParaRPr lang="en-US" sz="1200" b="1" dirty="0">
              <a:solidFill>
                <a:schemeClr val="bg1"/>
              </a:solidFill>
              <a:latin typeface="Calibri" charset="0"/>
              <a:cs typeface="Calibri" charset="0"/>
            </a:endParaRPr>
          </a:p>
          <a:p>
            <a:pPr marL="285750" lvl="1" indent="-285750" defTabSz="889000">
              <a:lnSpc>
                <a:spcPct val="90000"/>
              </a:lnSpc>
              <a:spcAft>
                <a:spcPct val="15000"/>
              </a:spcAft>
              <a:buFont typeface="Wingdings" charset="0"/>
              <a:buChar char="Ø"/>
              <a:defRPr/>
            </a:pPr>
            <a:r>
              <a:rPr lang="en-US" sz="2000" b="1" dirty="0">
                <a:solidFill>
                  <a:schemeClr val="bg1"/>
                </a:solidFill>
                <a:latin typeface="Calibri" charset="0"/>
                <a:cs typeface="Calibri" charset="0"/>
              </a:rPr>
              <a:t>GEO/MEO/LEO systems - more scalable capacity</a:t>
            </a:r>
            <a:endParaRPr lang="en-US" sz="1200" b="1" dirty="0">
              <a:solidFill>
                <a:schemeClr val="bg1"/>
              </a:solidFill>
              <a:latin typeface="Calibri" charset="0"/>
              <a:cs typeface="Calibri" charset="0"/>
            </a:endParaRPr>
          </a:p>
          <a:p>
            <a:pPr marL="285750" lvl="1" indent="-285750" defTabSz="889000">
              <a:lnSpc>
                <a:spcPct val="90000"/>
              </a:lnSpc>
              <a:spcAft>
                <a:spcPct val="15000"/>
              </a:spcAft>
              <a:buFont typeface="Wingdings" charset="0"/>
              <a:buChar char="Ø"/>
              <a:defRPr/>
            </a:pPr>
            <a:endParaRPr lang="en-US" sz="1200" b="1" dirty="0">
              <a:solidFill>
                <a:schemeClr val="bg1"/>
              </a:solidFill>
              <a:latin typeface="Calibri" charset="0"/>
              <a:cs typeface="Calibri" charset="0"/>
            </a:endParaRPr>
          </a:p>
          <a:p>
            <a:pPr marL="285750" lvl="1" indent="-285750" defTabSz="889000">
              <a:lnSpc>
                <a:spcPct val="90000"/>
              </a:lnSpc>
              <a:spcAft>
                <a:spcPct val="15000"/>
              </a:spcAft>
              <a:buFont typeface="Wingdings" charset="0"/>
              <a:buChar char="Ø"/>
              <a:defRPr/>
            </a:pPr>
            <a:r>
              <a:rPr lang="en-US" sz="2000" b="1" dirty="0">
                <a:solidFill>
                  <a:schemeClr val="bg1"/>
                </a:solidFill>
                <a:latin typeface="Calibri" charset="0"/>
                <a:cs typeface="Calibri" charset="0"/>
              </a:rPr>
              <a:t>60+ Ka-band systems: &gt;100 Ku/Ka band systems by 2020</a:t>
            </a:r>
          </a:p>
        </p:txBody>
      </p:sp>
      <p:sp>
        <p:nvSpPr>
          <p:cNvPr id="20" name="Rectangle 19">
            <a:extLst>
              <a:ext uri="{FF2B5EF4-FFF2-40B4-BE49-F238E27FC236}"/>
            </a:extLst>
          </p:cNvPr>
          <p:cNvSpPr/>
          <p:nvPr/>
        </p:nvSpPr>
        <p:spPr bwMode="auto">
          <a:xfrm>
            <a:off x="6208184" y="1873261"/>
            <a:ext cx="2758016" cy="485775"/>
          </a:xfrm>
          <a:prstGeom prst="rect">
            <a:avLst/>
          </a:prstGeom>
        </p:spPr>
        <p:style>
          <a:lnRef idx="0">
            <a:scrgbClr r="0" g="0" b="0"/>
          </a:lnRef>
          <a:fillRef idx="0">
            <a:scrgbClr r="0" g="0" b="0"/>
          </a:fillRef>
          <a:effectRef idx="0">
            <a:scrgbClr r="0" g="0" b="0"/>
          </a:effectRef>
          <a:fontRef idx="minor">
            <a:schemeClr val="lt1"/>
          </a:fontRef>
        </p:style>
        <p:txBody>
          <a:bodyPr lIns="170688" tIns="97536" rIns="170688" bIns="97536" spcCol="1270" anchor="ctr"/>
          <a:lstStyle/>
          <a:p>
            <a:pPr algn="ctr" defTabSz="1066800">
              <a:lnSpc>
                <a:spcPct val="90000"/>
              </a:lnSpc>
              <a:spcAft>
                <a:spcPct val="35000"/>
              </a:spcAft>
              <a:defRPr/>
            </a:pPr>
            <a:r>
              <a:rPr lang="en-US" sz="2400" b="1" dirty="0">
                <a:latin typeface="Calibri" charset="0"/>
                <a:ea typeface="Calibri" charset="0"/>
                <a:cs typeface="Calibri" charset="0"/>
              </a:rPr>
              <a:t>Antennas</a:t>
            </a:r>
          </a:p>
        </p:txBody>
      </p:sp>
      <p:sp>
        <p:nvSpPr>
          <p:cNvPr id="18" name="Rectangle 17">
            <a:extLst>
              <a:ext uri="{FF2B5EF4-FFF2-40B4-BE49-F238E27FC236}"/>
            </a:extLst>
          </p:cNvPr>
          <p:cNvSpPr/>
          <p:nvPr/>
        </p:nvSpPr>
        <p:spPr bwMode="auto">
          <a:xfrm>
            <a:off x="6000753" y="2420949"/>
            <a:ext cx="3045883" cy="41370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42240" bIns="160020"/>
          <a:lstStyle/>
          <a:p>
            <a:pPr marL="285750" lvl="1" indent="-285750" defTabSz="889000">
              <a:lnSpc>
                <a:spcPct val="90000"/>
              </a:lnSpc>
              <a:spcAft>
                <a:spcPct val="15000"/>
              </a:spcAft>
              <a:buFont typeface="Wingdings" charset="0"/>
              <a:buChar char="Ø"/>
              <a:defRPr/>
            </a:pPr>
            <a:r>
              <a:rPr lang="en-US" sz="2000" b="1" dirty="0">
                <a:solidFill>
                  <a:schemeClr val="bg1"/>
                </a:solidFill>
                <a:latin typeface="Calibri" charset="0"/>
                <a:cs typeface="Calibri" charset="0"/>
              </a:rPr>
              <a:t>Smaller, thinner, lighter antennae</a:t>
            </a:r>
          </a:p>
          <a:p>
            <a:pPr marL="285750" lvl="1" indent="-285750" defTabSz="889000">
              <a:lnSpc>
                <a:spcPct val="90000"/>
              </a:lnSpc>
              <a:spcAft>
                <a:spcPct val="15000"/>
              </a:spcAft>
              <a:buFont typeface="Wingdings" charset="0"/>
              <a:buChar char="Ø"/>
              <a:defRPr/>
            </a:pPr>
            <a:endParaRPr lang="en-US" sz="2000" b="1" dirty="0">
              <a:solidFill>
                <a:schemeClr val="bg1"/>
              </a:solidFill>
              <a:latin typeface="Calibri" charset="0"/>
              <a:cs typeface="Calibri" charset="0"/>
            </a:endParaRPr>
          </a:p>
          <a:p>
            <a:pPr marL="285750" lvl="1" indent="-285750" defTabSz="889000">
              <a:lnSpc>
                <a:spcPct val="90000"/>
              </a:lnSpc>
              <a:spcAft>
                <a:spcPct val="15000"/>
              </a:spcAft>
              <a:buFont typeface="Wingdings" charset="0"/>
              <a:buChar char="Ø"/>
              <a:defRPr/>
            </a:pPr>
            <a:r>
              <a:rPr lang="en-US" sz="2000" b="1" dirty="0">
                <a:solidFill>
                  <a:schemeClr val="bg1"/>
                </a:solidFill>
                <a:latin typeface="Calibri" charset="0"/>
                <a:cs typeface="Calibri" charset="0"/>
              </a:rPr>
              <a:t>No moving parts (electronically steered antennae)</a:t>
            </a:r>
          </a:p>
          <a:p>
            <a:pPr marL="285750" lvl="1" indent="-285750" defTabSz="889000">
              <a:lnSpc>
                <a:spcPct val="90000"/>
              </a:lnSpc>
              <a:spcAft>
                <a:spcPct val="15000"/>
              </a:spcAft>
              <a:buFont typeface="Wingdings" charset="0"/>
              <a:buChar char="Ø"/>
              <a:defRPr/>
            </a:pPr>
            <a:endParaRPr lang="en-US" sz="2000" b="1" dirty="0">
              <a:solidFill>
                <a:schemeClr val="bg1"/>
              </a:solidFill>
              <a:latin typeface="Calibri" charset="0"/>
              <a:cs typeface="Calibri" charset="0"/>
            </a:endParaRPr>
          </a:p>
          <a:p>
            <a:pPr marL="285750" lvl="1" indent="-285750" defTabSz="889000">
              <a:lnSpc>
                <a:spcPct val="90000"/>
              </a:lnSpc>
              <a:spcAft>
                <a:spcPct val="15000"/>
              </a:spcAft>
              <a:buFont typeface="Wingdings" charset="0"/>
              <a:buChar char="Ø"/>
              <a:defRPr/>
            </a:pPr>
            <a:r>
              <a:rPr lang="en-US" sz="2000" b="1" dirty="0">
                <a:solidFill>
                  <a:schemeClr val="bg1"/>
                </a:solidFill>
                <a:latin typeface="Calibri" charset="0"/>
                <a:cs typeface="Calibri" charset="0"/>
              </a:rPr>
              <a:t>Lower production cost</a:t>
            </a:r>
          </a:p>
          <a:p>
            <a:pPr marL="285750" lvl="1" indent="-285750" defTabSz="889000">
              <a:lnSpc>
                <a:spcPct val="90000"/>
              </a:lnSpc>
              <a:spcAft>
                <a:spcPct val="15000"/>
              </a:spcAft>
              <a:buFont typeface="Wingdings" charset="0"/>
              <a:buChar char="Ø"/>
              <a:defRPr/>
            </a:pPr>
            <a:endParaRPr lang="en-US" sz="2000" b="1" dirty="0">
              <a:solidFill>
                <a:schemeClr val="bg1"/>
              </a:solidFill>
              <a:latin typeface="Calibri" charset="0"/>
              <a:cs typeface="Calibri" charset="0"/>
            </a:endParaRPr>
          </a:p>
          <a:p>
            <a:pPr marL="285750" lvl="1" indent="-285750" defTabSz="889000">
              <a:lnSpc>
                <a:spcPct val="90000"/>
              </a:lnSpc>
              <a:spcAft>
                <a:spcPct val="15000"/>
              </a:spcAft>
              <a:buFont typeface="Wingdings" charset="0"/>
              <a:buChar char="Ø"/>
              <a:defRPr/>
            </a:pPr>
            <a:r>
              <a:rPr lang="en-US" sz="2000" b="1" dirty="0">
                <a:solidFill>
                  <a:schemeClr val="bg1"/>
                </a:solidFill>
                <a:latin typeface="Calibri" charset="0"/>
                <a:cs typeface="Calibri" charset="0"/>
              </a:rPr>
              <a:t>User can install - small, easy to point antennae</a:t>
            </a:r>
          </a:p>
        </p:txBody>
      </p:sp>
      <p:sp>
        <p:nvSpPr>
          <p:cNvPr id="16" name="Rectangle 15">
            <a:extLst>
              <a:ext uri="{FF2B5EF4-FFF2-40B4-BE49-F238E27FC236}"/>
            </a:extLst>
          </p:cNvPr>
          <p:cNvSpPr/>
          <p:nvPr/>
        </p:nvSpPr>
        <p:spPr bwMode="auto">
          <a:xfrm>
            <a:off x="9160941" y="1819286"/>
            <a:ext cx="2935817" cy="593725"/>
          </a:xfrm>
          <a:prstGeom prst="rect">
            <a:avLst/>
          </a:prstGeom>
          <a:effectLst/>
        </p:spPr>
        <p:style>
          <a:lnRef idx="0">
            <a:scrgbClr r="0" g="0" b="0"/>
          </a:lnRef>
          <a:fillRef idx="0">
            <a:scrgbClr r="0" g="0" b="0"/>
          </a:fillRef>
          <a:effectRef idx="0">
            <a:scrgbClr r="0" g="0" b="0"/>
          </a:effectRef>
          <a:fontRef idx="minor">
            <a:schemeClr val="lt1"/>
          </a:fontRef>
        </p:style>
        <p:txBody>
          <a:bodyPr lIns="170688" tIns="97536" rIns="170688" bIns="97536" spcCol="1270" anchor="ctr"/>
          <a:lstStyle/>
          <a:p>
            <a:pPr algn="ctr" defTabSz="1066800">
              <a:lnSpc>
                <a:spcPct val="90000"/>
              </a:lnSpc>
              <a:spcAft>
                <a:spcPct val="35000"/>
              </a:spcAft>
              <a:defRPr/>
            </a:pPr>
            <a:r>
              <a:rPr lang="en-US" sz="2400" b="1" dirty="0">
                <a:latin typeface="Calibri" charset="0"/>
                <a:ea typeface="Calibri" charset="0"/>
                <a:cs typeface="Calibri" charset="0"/>
              </a:rPr>
              <a:t>Baseband</a:t>
            </a:r>
          </a:p>
        </p:txBody>
      </p:sp>
      <p:sp>
        <p:nvSpPr>
          <p:cNvPr id="14" name="Rectangle 13">
            <a:extLst>
              <a:ext uri="{FF2B5EF4-FFF2-40B4-BE49-F238E27FC236}"/>
            </a:extLst>
          </p:cNvPr>
          <p:cNvSpPr/>
          <p:nvPr/>
        </p:nvSpPr>
        <p:spPr bwMode="auto">
          <a:xfrm>
            <a:off x="9127067" y="2420938"/>
            <a:ext cx="2969684" cy="43624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106680" rIns="142240" bIns="160020"/>
          <a:lstStyle/>
          <a:p>
            <a:pPr marL="285750" lvl="1" indent="-285750" defTabSz="889000">
              <a:lnSpc>
                <a:spcPct val="90000"/>
              </a:lnSpc>
              <a:spcAft>
                <a:spcPct val="15000"/>
              </a:spcAft>
              <a:buFont typeface="Wingdings" charset="0"/>
              <a:buChar char="Ø"/>
              <a:defRPr/>
            </a:pPr>
            <a:r>
              <a:rPr lang="en-US" sz="2000" b="1" dirty="0">
                <a:solidFill>
                  <a:schemeClr val="bg1"/>
                </a:solidFill>
                <a:latin typeface="Calibri" charset="0"/>
                <a:cs typeface="Calibri" charset="0"/>
              </a:rPr>
              <a:t>More efficient payloads</a:t>
            </a:r>
          </a:p>
          <a:p>
            <a:pPr marL="285750" lvl="1" indent="-285750" defTabSz="889000">
              <a:lnSpc>
                <a:spcPct val="90000"/>
              </a:lnSpc>
              <a:spcAft>
                <a:spcPct val="15000"/>
              </a:spcAft>
              <a:buFont typeface="Wingdings" charset="0"/>
              <a:buChar char="Ø"/>
              <a:defRPr/>
            </a:pPr>
            <a:r>
              <a:rPr lang="en-US" sz="2000" b="1" dirty="0">
                <a:solidFill>
                  <a:schemeClr val="bg1"/>
                </a:solidFill>
                <a:latin typeface="Calibri" charset="0"/>
                <a:cs typeface="Calibri" charset="0"/>
              </a:rPr>
              <a:t>Increased processing power</a:t>
            </a:r>
          </a:p>
          <a:p>
            <a:pPr marL="285750" lvl="1" indent="-285750" defTabSz="889000">
              <a:lnSpc>
                <a:spcPct val="90000"/>
              </a:lnSpc>
              <a:spcAft>
                <a:spcPct val="15000"/>
              </a:spcAft>
              <a:buFont typeface="Wingdings" charset="0"/>
              <a:buChar char="Ø"/>
              <a:defRPr/>
            </a:pPr>
            <a:r>
              <a:rPr lang="en-US" sz="2000" b="1" dirty="0">
                <a:solidFill>
                  <a:schemeClr val="bg1"/>
                </a:solidFill>
                <a:latin typeface="Calibri" charset="0"/>
                <a:cs typeface="Calibri" charset="0"/>
              </a:rPr>
              <a:t>Link Efficiency Data traffic acceleration + compression</a:t>
            </a:r>
          </a:p>
          <a:p>
            <a:pPr marL="457200" lvl="2" defTabSz="889000">
              <a:lnSpc>
                <a:spcPct val="90000"/>
              </a:lnSpc>
              <a:spcAft>
                <a:spcPct val="15000"/>
              </a:spcAft>
              <a:defRPr/>
            </a:pPr>
            <a:r>
              <a:rPr lang="en-US" sz="1400" b="1" dirty="0">
                <a:solidFill>
                  <a:schemeClr val="bg1"/>
                </a:solidFill>
                <a:latin typeface="Calibri" charset="0"/>
                <a:cs typeface="Calibri" charset="0"/>
              </a:rPr>
              <a:t>e.g.DVB-S2, Adaptive Coding Mod, Carrier in Carrier, MPEG-4 Video Encoder, Multi-</a:t>
            </a:r>
            <a:r>
              <a:rPr lang="en-US" sz="1400" b="1" dirty="0" err="1">
                <a:solidFill>
                  <a:schemeClr val="bg1"/>
                </a:solidFill>
                <a:latin typeface="Calibri" charset="0"/>
                <a:cs typeface="Calibri" charset="0"/>
              </a:rPr>
              <a:t>Demod</a:t>
            </a:r>
            <a:endParaRPr lang="en-US" sz="1400" b="1" dirty="0">
              <a:solidFill>
                <a:schemeClr val="bg1"/>
              </a:solidFill>
              <a:latin typeface="Calibri" charset="0"/>
              <a:cs typeface="Calibri" charset="0"/>
            </a:endParaRPr>
          </a:p>
          <a:p>
            <a:pPr marL="457200" lvl="2" defTabSz="889000">
              <a:lnSpc>
                <a:spcPct val="90000"/>
              </a:lnSpc>
              <a:spcAft>
                <a:spcPct val="15000"/>
              </a:spcAft>
              <a:defRPr/>
            </a:pPr>
            <a:r>
              <a:rPr lang="en-US" sz="1400" b="1" dirty="0">
                <a:solidFill>
                  <a:schemeClr val="bg1"/>
                </a:solidFill>
                <a:latin typeface="Calibri" charset="0"/>
                <a:cs typeface="Calibri" charset="0"/>
              </a:rPr>
              <a:t> Hub Cards</a:t>
            </a:r>
          </a:p>
        </p:txBody>
      </p:sp>
    </p:spTree>
    <p:extLst>
      <p:ext uri="{BB962C8B-B14F-4D97-AF65-F5344CB8AC3E}">
        <p14:creationId xmlns:p14="http://schemas.microsoft.com/office/powerpoint/2010/main" val="235251010"/>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733" y="1530350"/>
            <a:ext cx="2082800" cy="118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339" y="1462088"/>
            <a:ext cx="1919817" cy="131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6203" y="1519249"/>
            <a:ext cx="1536700" cy="120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3" name="object 9"/>
          <p:cNvSpPr txBox="1">
            <a:spLocks noChangeArrowheads="1"/>
          </p:cNvSpPr>
          <p:nvPr/>
        </p:nvSpPr>
        <p:spPr bwMode="auto">
          <a:xfrm>
            <a:off x="4799756" y="109083"/>
            <a:ext cx="7200900" cy="1015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8" tIns="45719" rIns="91438" bIns="45719">
            <a:spAutoFit/>
          </a:bodyPr>
          <a:lstStyle>
            <a:defPPr>
              <a:defRPr lang="fr-FR"/>
            </a:defPPr>
            <a:lvl1pPr algn="r">
              <a:defRPr sz="3200" b="1">
                <a:solidFill>
                  <a:srgbClr val="4C9AC2"/>
                </a:solidFill>
                <a:latin typeface="Calibri" panose="020F0502020204030204" pitchFamily="34" charset="0"/>
              </a:defRPr>
            </a:lvl1pPr>
          </a:lstStyle>
          <a:p>
            <a:r>
              <a:rPr lang="en-GB" dirty="0"/>
              <a:t>Portable and Mobile Services</a:t>
            </a:r>
          </a:p>
          <a:p>
            <a:r>
              <a:rPr lang="en-GB" sz="2800" dirty="0">
                <a:solidFill>
                  <a:srgbClr val="004080"/>
                </a:solidFill>
              </a:rPr>
              <a:t>Satellite Communications Antennae</a:t>
            </a:r>
            <a:endParaRPr lang="en-US" sz="2800" dirty="0">
              <a:solidFill>
                <a:srgbClr val="004080"/>
              </a:solidFill>
            </a:endParaRPr>
          </a:p>
        </p:txBody>
      </p:sp>
      <p:sp>
        <p:nvSpPr>
          <p:cNvPr id="22534" name="Text Box 10"/>
          <p:cNvSpPr txBox="1">
            <a:spLocks noChangeArrowheads="1"/>
          </p:cNvSpPr>
          <p:nvPr/>
        </p:nvSpPr>
        <p:spPr bwMode="auto">
          <a:xfrm>
            <a:off x="854830" y="1619251"/>
            <a:ext cx="1450537"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eaLnBrk="1" hangingPunct="1"/>
            <a:r>
              <a:rPr lang="en-GB" sz="2800" b="1">
                <a:solidFill>
                  <a:srgbClr val="4C9AC2"/>
                </a:solidFill>
                <a:latin typeface="Calibri" charset="0"/>
              </a:rPr>
              <a:t>Portable</a:t>
            </a:r>
            <a:endParaRPr lang="en-GB" sz="2800" b="1">
              <a:solidFill>
                <a:srgbClr val="004080"/>
              </a:solidFill>
              <a:latin typeface="Calibri" charset="0"/>
            </a:endParaRPr>
          </a:p>
          <a:p>
            <a:pPr algn="ctr" eaLnBrk="1" hangingPunct="1"/>
            <a:r>
              <a:rPr lang="en-GB" sz="2400" b="1">
                <a:solidFill>
                  <a:srgbClr val="004080"/>
                </a:solidFill>
                <a:latin typeface="Calibri" charset="0"/>
              </a:rPr>
              <a:t>antennae</a:t>
            </a:r>
          </a:p>
        </p:txBody>
      </p:sp>
      <p:pic>
        <p:nvPicPr>
          <p:cNvPr id="225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5368" y="3419475"/>
            <a:ext cx="2277533" cy="113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6308" y="3497263"/>
            <a:ext cx="2478617" cy="97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7" name="Text Box 10"/>
          <p:cNvSpPr txBox="1">
            <a:spLocks noChangeArrowheads="1"/>
          </p:cNvSpPr>
          <p:nvPr/>
        </p:nvSpPr>
        <p:spPr bwMode="auto">
          <a:xfrm>
            <a:off x="788851" y="3525838"/>
            <a:ext cx="1582484"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eaLnBrk="1" hangingPunct="1"/>
            <a:r>
              <a:rPr lang="en-GB" sz="2800" b="1">
                <a:solidFill>
                  <a:srgbClr val="4C9AC2"/>
                </a:solidFill>
                <a:latin typeface="Calibri" charset="0"/>
              </a:rPr>
              <a:t>Vehicular</a:t>
            </a:r>
            <a:endParaRPr lang="en-GB" sz="2400" b="1">
              <a:solidFill>
                <a:srgbClr val="004080"/>
              </a:solidFill>
              <a:latin typeface="Calibri" charset="0"/>
            </a:endParaRPr>
          </a:p>
          <a:p>
            <a:pPr algn="ctr" eaLnBrk="1" hangingPunct="1"/>
            <a:r>
              <a:rPr lang="en-GB" sz="2400" b="1">
                <a:solidFill>
                  <a:srgbClr val="004080"/>
                </a:solidFill>
                <a:latin typeface="Calibri" charset="0"/>
              </a:rPr>
              <a:t>antennae</a:t>
            </a:r>
          </a:p>
        </p:txBody>
      </p:sp>
      <p:pic>
        <p:nvPicPr>
          <p:cNvPr id="22538" name="Picture 11" descr="http://www.saltwaterpr.com/Content/Story/2012/Large/Intellian_v110GX_set_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5653" y="5254636"/>
            <a:ext cx="1979083" cy="143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9" name="Text Box 10"/>
          <p:cNvSpPr txBox="1">
            <a:spLocks noChangeArrowheads="1"/>
          </p:cNvSpPr>
          <p:nvPr/>
        </p:nvSpPr>
        <p:spPr bwMode="auto">
          <a:xfrm>
            <a:off x="792758" y="5561014"/>
            <a:ext cx="157467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eaLnBrk="1" hangingPunct="1"/>
            <a:r>
              <a:rPr lang="en-GB" sz="2800" b="1">
                <a:solidFill>
                  <a:srgbClr val="4C9AC2"/>
                </a:solidFill>
                <a:latin typeface="Calibri" charset="0"/>
              </a:rPr>
              <a:t>Maritime</a:t>
            </a:r>
          </a:p>
          <a:p>
            <a:pPr algn="ctr" eaLnBrk="1" hangingPunct="1"/>
            <a:r>
              <a:rPr lang="en-GB" sz="2400" b="1">
                <a:solidFill>
                  <a:srgbClr val="004080"/>
                </a:solidFill>
                <a:latin typeface="Calibri" charset="0"/>
              </a:rPr>
              <a:t>antennae</a:t>
            </a:r>
          </a:p>
        </p:txBody>
      </p:sp>
      <p:pic>
        <p:nvPicPr>
          <p:cNvPr id="2254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0751" y="5346711"/>
            <a:ext cx="2197100" cy="125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41"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85208" y="5273686"/>
            <a:ext cx="2300817" cy="140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42" name="Picture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195487" y="3357566"/>
            <a:ext cx="1805516" cy="126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22543" name="Straight Connector 20"/>
          <p:cNvCxnSpPr>
            <a:cxnSpLocks noChangeShapeType="1"/>
          </p:cNvCxnSpPr>
          <p:nvPr/>
        </p:nvCxnSpPr>
        <p:spPr bwMode="auto">
          <a:xfrm>
            <a:off x="611717" y="3068649"/>
            <a:ext cx="10860616" cy="9525"/>
          </a:xfrm>
          <a:prstGeom prst="line">
            <a:avLst/>
          </a:prstGeom>
          <a:noFill/>
          <a:ln w="28575">
            <a:solidFill>
              <a:srgbClr val="004080"/>
            </a:solidFill>
            <a:round/>
            <a:headEnd/>
            <a:tailEnd/>
          </a:ln>
          <a:extLst>
            <a:ext uri="{909E8E84-426E-40dd-AFC4-6F175D3DCCD1}">
              <a14:hiddenFill xmlns="" xmlns:a14="http://schemas.microsoft.com/office/drawing/2010/main">
                <a:noFill/>
              </a14:hiddenFill>
            </a:ext>
          </a:extLst>
        </p:spPr>
      </p:cxnSp>
      <p:cxnSp>
        <p:nvCxnSpPr>
          <p:cNvPr id="22544" name="Straight Connector 21"/>
          <p:cNvCxnSpPr>
            <a:cxnSpLocks noChangeShapeType="1"/>
          </p:cNvCxnSpPr>
          <p:nvPr/>
        </p:nvCxnSpPr>
        <p:spPr bwMode="auto">
          <a:xfrm>
            <a:off x="624419" y="4941888"/>
            <a:ext cx="10847916" cy="0"/>
          </a:xfrm>
          <a:prstGeom prst="line">
            <a:avLst/>
          </a:prstGeom>
          <a:noFill/>
          <a:ln w="28575">
            <a:solidFill>
              <a:srgbClr val="00408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452361438"/>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bwMode="auto">
          <a:xfrm>
            <a:off x="4066117" y="382588"/>
            <a:ext cx="7950200" cy="58477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8" tIns="45719" rIns="91438" bIns="45719">
            <a:spAutoFit/>
          </a:bodyPr>
          <a:lstStyle/>
          <a:p>
            <a:r>
              <a:rPr lang="en-GB" b="1" kern="1200">
                <a:solidFill>
                  <a:srgbClr val="4C9AC2"/>
                </a:solidFill>
                <a:latin typeface="Calibri" panose="020F0502020204030204" pitchFamily="34" charset="0"/>
                <a:cs typeface="+mn-cs"/>
              </a:rPr>
              <a:t>Growing List of Ka Terminal Suppliers</a:t>
            </a:r>
          </a:p>
        </p:txBody>
      </p:sp>
      <p:sp>
        <p:nvSpPr>
          <p:cNvPr id="23556" name="Content Placeholder 10"/>
          <p:cNvSpPr>
            <a:spLocks noGrp="1"/>
          </p:cNvSpPr>
          <p:nvPr>
            <p:ph idx="1"/>
          </p:nvPr>
        </p:nvSpPr>
        <p:spPr bwMode="auto">
          <a:xfrm>
            <a:off x="609600" y="1412875"/>
            <a:ext cx="6710536" cy="2520181"/>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eaLnBrk="1" hangingPunct="1">
              <a:buNone/>
            </a:pPr>
            <a:r>
              <a:rPr lang="en-US" sz="2400" b="1" dirty="0">
                <a:solidFill>
                  <a:srgbClr val="004080"/>
                </a:solidFill>
                <a:latin typeface="Calibri" charset="0"/>
                <a:ea typeface="MS PGothic" charset="0"/>
                <a:cs typeface="Tahoma" charset="0"/>
              </a:rPr>
              <a:t>Broad range of terminals for air, </a:t>
            </a:r>
            <a:r>
              <a:rPr lang="en-US" sz="2400" b="1" dirty="0" smtClean="0">
                <a:solidFill>
                  <a:srgbClr val="004080"/>
                </a:solidFill>
                <a:latin typeface="Calibri" charset="0"/>
                <a:ea typeface="MS PGothic" charset="0"/>
                <a:cs typeface="Tahoma" charset="0"/>
              </a:rPr>
              <a:t>sea, land</a:t>
            </a:r>
          </a:p>
          <a:p>
            <a:pPr marL="269875" indent="-269875" eaLnBrk="1" hangingPunct="1"/>
            <a:r>
              <a:rPr lang="en-US" sz="2000" dirty="0" smtClean="0">
                <a:solidFill>
                  <a:srgbClr val="004080"/>
                </a:solidFill>
                <a:latin typeface="Calibri" charset="0"/>
                <a:ea typeface="ＭＳ Ｐゴシック" charset="0"/>
                <a:cs typeface="Tahoma" charset="0"/>
              </a:rPr>
              <a:t>Launch </a:t>
            </a:r>
            <a:r>
              <a:rPr lang="en-US" sz="2000" dirty="0">
                <a:solidFill>
                  <a:srgbClr val="004080"/>
                </a:solidFill>
                <a:latin typeface="Calibri" charset="0"/>
                <a:ea typeface="ＭＳ Ｐゴシック" charset="0"/>
                <a:cs typeface="Tahoma" charset="0"/>
              </a:rPr>
              <a:t>manufacturers selected, contracts </a:t>
            </a:r>
            <a:r>
              <a:rPr lang="en-US" sz="2000" dirty="0" smtClean="0">
                <a:solidFill>
                  <a:srgbClr val="004080"/>
                </a:solidFill>
                <a:latin typeface="Calibri" charset="0"/>
                <a:ea typeface="ＭＳ Ｐゴシック" charset="0"/>
                <a:cs typeface="Tahoma" charset="0"/>
              </a:rPr>
              <a:t>awarded</a:t>
            </a:r>
          </a:p>
          <a:p>
            <a:pPr marL="269875" indent="-269875" eaLnBrk="1" hangingPunct="1"/>
            <a:r>
              <a:rPr lang="en-US" sz="2000" dirty="0" smtClean="0">
                <a:solidFill>
                  <a:srgbClr val="004080"/>
                </a:solidFill>
                <a:latin typeface="Calibri" charset="0"/>
                <a:ea typeface="ＭＳ Ｐゴシック" charset="0"/>
                <a:cs typeface="Tahoma" charset="0"/>
              </a:rPr>
              <a:t>Ranging </a:t>
            </a:r>
            <a:r>
              <a:rPr lang="en-US" sz="2000" dirty="0">
                <a:solidFill>
                  <a:srgbClr val="004080"/>
                </a:solidFill>
                <a:latin typeface="Calibri" charset="0"/>
                <a:ea typeface="ＭＳ Ｐゴシック" charset="0"/>
                <a:cs typeface="Tahoma" charset="0"/>
              </a:rPr>
              <a:t>from 45-240 cm, most available at service launch</a:t>
            </a:r>
          </a:p>
          <a:p>
            <a:pPr marL="0" indent="0" eaLnBrk="1" hangingPunct="1">
              <a:lnSpc>
                <a:spcPct val="150000"/>
              </a:lnSpc>
              <a:buNone/>
            </a:pPr>
            <a:r>
              <a:rPr lang="en-US" sz="2400" b="1" dirty="0">
                <a:solidFill>
                  <a:srgbClr val="004080"/>
                </a:solidFill>
                <a:latin typeface="Calibri" charset="0"/>
                <a:ea typeface="MS PGothic" charset="0"/>
                <a:cs typeface="Tahoma" charset="0"/>
              </a:rPr>
              <a:t>Ka-band facilitates dual-use </a:t>
            </a:r>
          </a:p>
          <a:p>
            <a:pPr marL="0" indent="0" eaLnBrk="1" hangingPunct="1">
              <a:lnSpc>
                <a:spcPct val="150000"/>
              </a:lnSpc>
              <a:buNone/>
            </a:pPr>
            <a:r>
              <a:rPr lang="en-US" sz="2400" b="1" dirty="0">
                <a:solidFill>
                  <a:srgbClr val="004080"/>
                </a:solidFill>
                <a:latin typeface="Calibri" charset="0"/>
                <a:ea typeface="MS PGothic" charset="0"/>
                <a:cs typeface="Tahoma" charset="0"/>
              </a:rPr>
              <a:t>Hybrid L-Ka </a:t>
            </a:r>
            <a:r>
              <a:rPr lang="en-US" sz="2400" b="1" dirty="0" smtClean="0">
                <a:solidFill>
                  <a:srgbClr val="004080"/>
                </a:solidFill>
                <a:latin typeface="Calibri" charset="0"/>
                <a:ea typeface="MS PGothic" charset="0"/>
                <a:cs typeface="Tahoma" charset="0"/>
              </a:rPr>
              <a:t>options</a:t>
            </a:r>
            <a:endParaRPr lang="en-US" sz="2400" b="1" dirty="0">
              <a:solidFill>
                <a:srgbClr val="004080"/>
              </a:solidFill>
              <a:latin typeface="Calibri" charset="0"/>
              <a:ea typeface="MS PGothic" charset="0"/>
              <a:cs typeface="Tahoma" charset="0"/>
            </a:endParaRPr>
          </a:p>
        </p:txBody>
      </p:sp>
      <p:pic>
        <p:nvPicPr>
          <p:cNvPr id="2355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6440" y="1484784"/>
            <a:ext cx="19558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8" name="Picture 11" descr="http://www.saltwaterpr.com/Content/Story/2012/Large/Intellian_v110GX_set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248" y="1268760"/>
            <a:ext cx="1725084" cy="143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9" name="Picture 12" descr="Japan Radio Corporation"/>
          <p:cNvPicPr>
            <a:picLocks noChangeAspect="1" noChangeArrowheads="1"/>
          </p:cNvPicPr>
          <p:nvPr/>
        </p:nvPicPr>
        <p:blipFill>
          <a:blip r:embed="rId4">
            <a:extLst>
              <a:ext uri="{28A0092B-C50C-407E-A947-70E740481C1C}">
                <a14:useLocalDpi xmlns:a14="http://schemas.microsoft.com/office/drawing/2010/main" val="0"/>
              </a:ext>
            </a:extLst>
          </a:blip>
          <a:srcRect r="71284"/>
          <a:stretch>
            <a:fillRect/>
          </a:stretch>
        </p:blipFill>
        <p:spPr bwMode="auto">
          <a:xfrm>
            <a:off x="10704512" y="2780928"/>
            <a:ext cx="1272117"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0" name="Picture 5"/>
          <p:cNvPicPr>
            <a:picLocks noChangeAspect="1"/>
          </p:cNvPicPr>
          <p:nvPr/>
        </p:nvPicPr>
        <p:blipFill>
          <a:blip r:embed="rId5">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997600" y="5229200"/>
            <a:ext cx="1874325" cy="1025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p:cNvGrpSpPr/>
          <p:nvPr/>
        </p:nvGrpSpPr>
        <p:grpSpPr>
          <a:xfrm>
            <a:off x="3145325" y="4941168"/>
            <a:ext cx="2878667" cy="1872208"/>
            <a:chOff x="3145325" y="4941168"/>
            <a:chExt cx="2878667" cy="1872208"/>
          </a:xfrm>
        </p:grpSpPr>
        <p:pic>
          <p:nvPicPr>
            <p:cNvPr id="23554" name="Picture 13" descr="IFC SatConnect DBS Antenna"/>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5325" y="4990926"/>
              <a:ext cx="2878667"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4" descr="https://encrypted-tbn3.gstatic.com/images?q=tbn:ANd9GcQrshtJMpFp0X8A7kdUIYp82G3JlDxZpFLfgUwO48i3IlV9T1I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6066" y="4941168"/>
              <a:ext cx="2017184" cy="28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3562" name="Group 16"/>
          <p:cNvGrpSpPr>
            <a:grpSpLocks/>
          </p:cNvGrpSpPr>
          <p:nvPr/>
        </p:nvGrpSpPr>
        <p:grpSpPr bwMode="auto">
          <a:xfrm>
            <a:off x="6778881" y="3573016"/>
            <a:ext cx="5293783" cy="3146425"/>
            <a:chOff x="139700" y="1216124"/>
            <a:chExt cx="6177713" cy="5149514"/>
          </a:xfrm>
        </p:grpSpPr>
        <p:pic>
          <p:nvPicPr>
            <p:cNvPr id="23564" name="Picture 4" descr="D:\My Documents\Inmarsat\Global Xpress\Products and Services\GX Land Terminal RFI\Deep Dive\Skyware\Skyware 60microAA.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594" y="2264596"/>
              <a:ext cx="1025606" cy="1439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5" name="Picture 2" descr="logo_l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004" y="1216124"/>
              <a:ext cx="1885950" cy="981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1380" y="2355776"/>
              <a:ext cx="1515076" cy="147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7" name="Picture 3" descr="Paradig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00" y="4178300"/>
              <a:ext cx="1651000" cy="688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8" name="Picture 6" descr="D:\My Documents\Inmarsat\Global Xpress\Products and Services\GX Land Terminal RFI\Deep Dive\Paradigm\GXTerminals.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700" y="4864099"/>
              <a:ext cx="1206500" cy="1269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8">
              <a:extLst>
                <a:ext uri="{FF2B5EF4-FFF2-40B4-BE49-F238E27FC236}"/>
              </a:extLst>
            </p:cNvPr>
            <p:cNvPicPr>
              <a:picLocks noChangeAspect="1" noChangeArrowheads="1"/>
            </p:cNvPicPr>
            <p:nvPr/>
          </p:nvPicPr>
          <p:blipFill>
            <a:blip r:embed="rId13" cstate="screen">
              <a:extLst/>
            </a:blip>
            <a:srcRect/>
            <a:stretch>
              <a:fillRect/>
            </a:stretch>
          </p:blipFill>
          <p:spPr bwMode="auto">
            <a:xfrm>
              <a:off x="1515616" y="5072122"/>
              <a:ext cx="1360677" cy="869941"/>
            </a:xfrm>
            <a:prstGeom prst="rect">
              <a:avLst/>
            </a:prstGeom>
            <a:noFill/>
            <a:ln w="9525">
              <a:noFill/>
              <a:miter lim="800000"/>
              <a:headEnd/>
              <a:tailEnd/>
            </a:ln>
            <a:effectLst>
              <a:reflection blurRad="6350" stA="52000" endA="300" endPos="35000" dir="5400000" sy="-100000" algn="bl" rotWithShape="0"/>
            </a:effectLst>
          </p:spPr>
        </p:pic>
        <p:pic>
          <p:nvPicPr>
            <p:cNvPr id="23570" name="Picture 9" descr="http://www.elcome.com/wp-content/uploads/2009/06/cobham_logo_lightning1.gif"/>
            <p:cNvPicPr>
              <a:picLocks noChangeAspect="1" noChangeArrowheads="1"/>
            </p:cNvPicPr>
            <p:nvPr/>
          </p:nvPicPr>
          <p:blipFill>
            <a:blip r:embed="rId14">
              <a:extLst>
                <a:ext uri="{28A0092B-C50C-407E-A947-70E740481C1C}">
                  <a14:useLocalDpi xmlns:a14="http://schemas.microsoft.com/office/drawing/2010/main" val="0"/>
                </a:ext>
              </a:extLst>
            </a:blip>
            <a:srcRect l="8308" r="22823"/>
            <a:stretch>
              <a:fillRect/>
            </a:stretch>
          </p:blipFill>
          <p:spPr bwMode="auto">
            <a:xfrm>
              <a:off x="3479800" y="1443761"/>
              <a:ext cx="2336800" cy="678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71" name="Picture 11" descr="D:\My Documents\Inmarsat\Global Xpress\Products and Services\GX Land Terminal RFI\Deep Dive\Cobham\CobhamLVT-KA-Side-View.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93793" y="2171307"/>
              <a:ext cx="1198878" cy="1539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72"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17451" y="2218454"/>
              <a:ext cx="1599962" cy="1445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73" name="Picture 13" descr="http://www.tvworldwide.com/events/nab/nab2009/images/logo_L3GCS.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79800" y="3949232"/>
              <a:ext cx="1952625" cy="103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74" name="Picture 2" descr="http://www.globalcoms.com/content/images/G5ParabolicPanther_web.gif"/>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93793" y="5083480"/>
              <a:ext cx="1080187" cy="1266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75" name="Picture 28" descr="system silo with logos.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629295" y="5004279"/>
              <a:ext cx="1461120" cy="13613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3563" name="Picture 8"/>
          <p:cNvPicPr>
            <a:picLocks noChangeAspect="1"/>
          </p:cNvPicPr>
          <p:nvPr/>
        </p:nvPicPr>
        <p:blipFill>
          <a:blip r:embed="rId20">
            <a:clrChange>
              <a:clrFrom>
                <a:srgbClr val="EAEAEA"/>
              </a:clrFrom>
              <a:clrTo>
                <a:srgbClr val="EAEAEA">
                  <a:alpha val="0"/>
                </a:srgbClr>
              </a:clrTo>
            </a:clrChange>
            <a:extLst>
              <a:ext uri="{28A0092B-C50C-407E-A947-70E740481C1C}">
                <a14:useLocalDpi xmlns:a14="http://schemas.microsoft.com/office/drawing/2010/main" val="0"/>
              </a:ext>
            </a:extLst>
          </a:blip>
          <a:srcRect/>
          <a:stretch>
            <a:fillRect/>
          </a:stretch>
        </p:blipFill>
        <p:spPr bwMode="auto">
          <a:xfrm>
            <a:off x="119336" y="4521721"/>
            <a:ext cx="3630852" cy="635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42" descr="logo_newtec.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151784" y="3933056"/>
            <a:ext cx="1362367" cy="616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09776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9">
            <a:extLst>
              <a:ext uri="{FF2B5EF4-FFF2-40B4-BE49-F238E27FC236}">
                <a16:creationId xmlns:a16="http://schemas.microsoft.com/office/drawing/2014/main" xmlns="" id="{C04C73E0-294D-4E66-9EA9-22C5C365B87D}"/>
              </a:ext>
            </a:extLst>
          </p:cNvPr>
          <p:cNvSpPr>
            <a:spLocks noChangeArrowheads="1"/>
          </p:cNvSpPr>
          <p:nvPr/>
        </p:nvSpPr>
        <p:spPr bwMode="auto">
          <a:xfrm>
            <a:off x="983432" y="5652257"/>
            <a:ext cx="2218989" cy="945095"/>
          </a:xfrm>
          <a:prstGeom prst="rect">
            <a:avLst/>
          </a:prstGeom>
          <a:solidFill>
            <a:srgbClr val="4C9A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r>
              <a:rPr lang="en-GB" altLang="en-US" sz="2000" b="1" dirty="0">
                <a:solidFill>
                  <a:schemeClr val="bg1"/>
                </a:solidFill>
                <a:latin typeface="Calibri" panose="020F0502020204030204" pitchFamily="34" charset="0"/>
              </a:rPr>
              <a:t>Smart Cities</a:t>
            </a:r>
          </a:p>
        </p:txBody>
      </p:sp>
      <p:sp>
        <p:nvSpPr>
          <p:cNvPr id="6" name="Rectangle 43">
            <a:extLst>
              <a:ext uri="{FF2B5EF4-FFF2-40B4-BE49-F238E27FC236}">
                <a16:creationId xmlns:a16="http://schemas.microsoft.com/office/drawing/2014/main" xmlns="" id="{8F66B6A0-4791-44FA-A0F6-2949EEFA5DB1}"/>
              </a:ext>
            </a:extLst>
          </p:cNvPr>
          <p:cNvSpPr>
            <a:spLocks noChangeArrowheads="1"/>
          </p:cNvSpPr>
          <p:nvPr/>
        </p:nvSpPr>
        <p:spPr bwMode="auto">
          <a:xfrm>
            <a:off x="3414777" y="5652257"/>
            <a:ext cx="2215802" cy="945095"/>
          </a:xfrm>
          <a:prstGeom prst="rect">
            <a:avLst/>
          </a:prstGeom>
          <a:solidFill>
            <a:srgbClr val="4C9A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r>
              <a:rPr lang="en-GB" altLang="en-US" sz="2000" b="1" dirty="0">
                <a:solidFill>
                  <a:schemeClr val="bg1"/>
                </a:solidFill>
                <a:latin typeface="Calibri" panose="020F0502020204030204" pitchFamily="34" charset="0"/>
              </a:rPr>
              <a:t>Smart Agriculture</a:t>
            </a:r>
          </a:p>
        </p:txBody>
      </p:sp>
      <p:sp>
        <p:nvSpPr>
          <p:cNvPr id="8" name="Rectangle 45">
            <a:extLst>
              <a:ext uri="{FF2B5EF4-FFF2-40B4-BE49-F238E27FC236}">
                <a16:creationId xmlns:a16="http://schemas.microsoft.com/office/drawing/2014/main" xmlns="" id="{A32DE845-68E5-430F-B082-AF788B954A5F}"/>
              </a:ext>
            </a:extLst>
          </p:cNvPr>
          <p:cNvSpPr>
            <a:spLocks noChangeArrowheads="1"/>
          </p:cNvSpPr>
          <p:nvPr/>
        </p:nvSpPr>
        <p:spPr bwMode="auto">
          <a:xfrm>
            <a:off x="5842935" y="5652257"/>
            <a:ext cx="2215802" cy="945095"/>
          </a:xfrm>
          <a:prstGeom prst="rect">
            <a:avLst/>
          </a:prstGeom>
          <a:solidFill>
            <a:srgbClr val="4C9A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r>
              <a:rPr lang="en-GB" altLang="en-US" sz="2000" b="1">
                <a:solidFill>
                  <a:schemeClr val="bg1"/>
                </a:solidFill>
                <a:latin typeface="Calibri" panose="020F0502020204030204" pitchFamily="34" charset="0"/>
              </a:rPr>
              <a:t>Aero-connectivity</a:t>
            </a:r>
            <a:endParaRPr lang="en-GB" altLang="en-US" sz="2000" b="1" dirty="0">
              <a:solidFill>
                <a:schemeClr val="bg1"/>
              </a:solidFill>
              <a:latin typeface="Calibri" panose="020F0502020204030204" pitchFamily="34" charset="0"/>
            </a:endParaRPr>
          </a:p>
        </p:txBody>
      </p:sp>
      <p:sp>
        <p:nvSpPr>
          <p:cNvPr id="11" name="Rectangle 41">
            <a:extLst>
              <a:ext uri="{FF2B5EF4-FFF2-40B4-BE49-F238E27FC236}">
                <a16:creationId xmlns:a16="http://schemas.microsoft.com/office/drawing/2014/main" xmlns="" id="{CC6D5601-3A04-40EC-90EB-1B498A026703}"/>
              </a:ext>
            </a:extLst>
          </p:cNvPr>
          <p:cNvSpPr>
            <a:spLocks noChangeArrowheads="1"/>
          </p:cNvSpPr>
          <p:nvPr/>
        </p:nvSpPr>
        <p:spPr bwMode="auto">
          <a:xfrm>
            <a:off x="8271092" y="5652257"/>
            <a:ext cx="2217396" cy="945095"/>
          </a:xfrm>
          <a:prstGeom prst="rect">
            <a:avLst/>
          </a:prstGeom>
          <a:solidFill>
            <a:srgbClr val="4C9A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r>
              <a:rPr lang="en-GB" altLang="en-US" sz="2000" b="1" dirty="0">
                <a:solidFill>
                  <a:schemeClr val="bg1"/>
                </a:solidFill>
                <a:latin typeface="Calibri" panose="020F0502020204030204" pitchFamily="34" charset="0"/>
              </a:rPr>
              <a:t>Connected Cars / Trains / ITS</a:t>
            </a:r>
          </a:p>
        </p:txBody>
      </p:sp>
      <p:sp>
        <p:nvSpPr>
          <p:cNvPr id="13" name="Rectangle 1">
            <a:extLst>
              <a:ext uri="{FF2B5EF4-FFF2-40B4-BE49-F238E27FC236}">
                <a16:creationId xmlns:a16="http://schemas.microsoft.com/office/drawing/2014/main" xmlns="" id="{223155D8-BA0E-447C-A13C-6B64C96FC702}"/>
              </a:ext>
            </a:extLst>
          </p:cNvPr>
          <p:cNvSpPr>
            <a:spLocks noChangeArrowheads="1"/>
          </p:cNvSpPr>
          <p:nvPr/>
        </p:nvSpPr>
        <p:spPr bwMode="auto">
          <a:xfrm>
            <a:off x="1751823" y="1428683"/>
            <a:ext cx="3559400" cy="1458092"/>
          </a:xfrm>
          <a:prstGeom prst="rect">
            <a:avLst/>
          </a:prstGeom>
          <a:solidFill>
            <a:srgbClr val="004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r>
              <a:rPr lang="en-GB" altLang="en-US" sz="2700" b="1" dirty="0">
                <a:solidFill>
                  <a:schemeClr val="bg1"/>
                </a:solidFill>
                <a:latin typeface="Calibri" panose="020F0502020204030204" pitchFamily="34" charset="0"/>
              </a:rPr>
              <a:t>From wholesale providers of bandwidth</a:t>
            </a:r>
          </a:p>
        </p:txBody>
      </p:sp>
      <p:sp>
        <p:nvSpPr>
          <p:cNvPr id="15" name="Rectangle 11">
            <a:extLst>
              <a:ext uri="{FF2B5EF4-FFF2-40B4-BE49-F238E27FC236}">
                <a16:creationId xmlns:a16="http://schemas.microsoft.com/office/drawing/2014/main" xmlns="" id="{9E24AA57-9F41-4EE7-8099-DFCE53EC0479}"/>
              </a:ext>
            </a:extLst>
          </p:cNvPr>
          <p:cNvSpPr>
            <a:spLocks noChangeArrowheads="1"/>
          </p:cNvSpPr>
          <p:nvPr/>
        </p:nvSpPr>
        <p:spPr bwMode="auto">
          <a:xfrm>
            <a:off x="7214133" y="1412776"/>
            <a:ext cx="3562139" cy="1458092"/>
          </a:xfrm>
          <a:prstGeom prst="rect">
            <a:avLst/>
          </a:prstGeom>
          <a:solidFill>
            <a:srgbClr val="004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r>
              <a:rPr lang="en-GB" altLang="en-US" sz="2700" b="1" dirty="0">
                <a:solidFill>
                  <a:schemeClr val="bg1"/>
                </a:solidFill>
                <a:latin typeface="Calibri" panose="020F0502020204030204" pitchFamily="34" charset="0"/>
              </a:rPr>
              <a:t>To value-added </a:t>
            </a:r>
          </a:p>
          <a:p>
            <a:pPr algn="ctr"/>
            <a:r>
              <a:rPr lang="en-GB" altLang="en-US" sz="2700" b="1" dirty="0">
                <a:solidFill>
                  <a:schemeClr val="bg1"/>
                </a:solidFill>
                <a:latin typeface="Calibri" panose="020F0502020204030204" pitchFamily="34" charset="0"/>
              </a:rPr>
              <a:t>partners</a:t>
            </a:r>
          </a:p>
        </p:txBody>
      </p:sp>
      <p:sp>
        <p:nvSpPr>
          <p:cNvPr id="17" name="Right Arrow 3">
            <a:extLst>
              <a:ext uri="{FF2B5EF4-FFF2-40B4-BE49-F238E27FC236}">
                <a16:creationId xmlns:a16="http://schemas.microsoft.com/office/drawing/2014/main" xmlns="" id="{533B59AB-0D9B-49D2-8B0E-FB5CAD705649}"/>
              </a:ext>
            </a:extLst>
          </p:cNvPr>
          <p:cNvSpPr>
            <a:spLocks noChangeArrowheads="1"/>
          </p:cNvSpPr>
          <p:nvPr/>
        </p:nvSpPr>
        <p:spPr bwMode="auto">
          <a:xfrm>
            <a:off x="5591944" y="1789230"/>
            <a:ext cx="1313894" cy="721092"/>
          </a:xfrm>
          <a:prstGeom prst="rightArrow">
            <a:avLst>
              <a:gd name="adj1" fmla="val 50000"/>
              <a:gd name="adj2" fmla="val 88279"/>
            </a:avLst>
          </a:prstGeom>
          <a:solidFill>
            <a:srgbClr val="4C9A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endParaRPr lang="en-GB" altLang="en-US" sz="900">
              <a:solidFill>
                <a:srgbClr val="4C9AC2"/>
              </a:solidFill>
              <a:latin typeface="Calibri" panose="020F0502020204030204" pitchFamily="34" charset="0"/>
            </a:endParaRPr>
          </a:p>
        </p:txBody>
      </p:sp>
      <p:sp>
        <p:nvSpPr>
          <p:cNvPr id="18" name="Rectangle 47">
            <a:extLst>
              <a:ext uri="{FF2B5EF4-FFF2-40B4-BE49-F238E27FC236}">
                <a16:creationId xmlns:a16="http://schemas.microsoft.com/office/drawing/2014/main" xmlns="" id="{785EBAE9-15F9-4581-8C0D-B58951958EE1}"/>
              </a:ext>
            </a:extLst>
          </p:cNvPr>
          <p:cNvSpPr>
            <a:spLocks noChangeArrowheads="1"/>
          </p:cNvSpPr>
          <p:nvPr/>
        </p:nvSpPr>
        <p:spPr bwMode="auto">
          <a:xfrm>
            <a:off x="695400" y="4927658"/>
            <a:ext cx="2217396" cy="943200"/>
          </a:xfrm>
          <a:prstGeom prst="rect">
            <a:avLst/>
          </a:prstGeom>
          <a:solidFill>
            <a:srgbClr val="004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r>
              <a:rPr lang="en-GB" altLang="en-US" sz="2000" b="1">
                <a:solidFill>
                  <a:schemeClr val="bg1"/>
                </a:solidFill>
                <a:latin typeface="Calibri" panose="020F0502020204030204" pitchFamily="34" charset="0"/>
              </a:rPr>
              <a:t>Multi-media / Video</a:t>
            </a:r>
            <a:endParaRPr lang="en-GB" altLang="en-US" sz="2000" b="1" dirty="0">
              <a:solidFill>
                <a:schemeClr val="bg1"/>
              </a:solidFill>
              <a:latin typeface="Calibri" panose="020F0502020204030204" pitchFamily="34" charset="0"/>
            </a:endParaRPr>
          </a:p>
        </p:txBody>
      </p:sp>
      <p:sp>
        <p:nvSpPr>
          <p:cNvPr id="20" name="Rectangle 45">
            <a:extLst>
              <a:ext uri="{FF2B5EF4-FFF2-40B4-BE49-F238E27FC236}">
                <a16:creationId xmlns:a16="http://schemas.microsoft.com/office/drawing/2014/main" xmlns="" id="{3F141867-C074-41B8-9972-BE55775E3F2F}"/>
              </a:ext>
            </a:extLst>
          </p:cNvPr>
          <p:cNvSpPr>
            <a:spLocks noChangeArrowheads="1"/>
          </p:cNvSpPr>
          <p:nvPr/>
        </p:nvSpPr>
        <p:spPr bwMode="auto">
          <a:xfrm>
            <a:off x="3145267" y="4927656"/>
            <a:ext cx="2214207" cy="945095"/>
          </a:xfrm>
          <a:prstGeom prst="rect">
            <a:avLst/>
          </a:prstGeom>
          <a:solidFill>
            <a:srgbClr val="004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r>
              <a:rPr lang="en-GB" altLang="en-US" sz="2000" b="1">
                <a:solidFill>
                  <a:schemeClr val="bg1"/>
                </a:solidFill>
                <a:latin typeface="Calibri" panose="020F0502020204030204" pitchFamily="34" charset="0"/>
              </a:rPr>
              <a:t>Broadband Access</a:t>
            </a:r>
            <a:endParaRPr lang="en-GB" altLang="en-US" sz="2000" b="1" dirty="0">
              <a:solidFill>
                <a:schemeClr val="bg1"/>
              </a:solidFill>
              <a:latin typeface="Calibri" panose="020F0502020204030204" pitchFamily="34" charset="0"/>
            </a:endParaRPr>
          </a:p>
        </p:txBody>
      </p:sp>
      <p:sp>
        <p:nvSpPr>
          <p:cNvPr id="22" name="Rectangle 49">
            <a:extLst>
              <a:ext uri="{FF2B5EF4-FFF2-40B4-BE49-F238E27FC236}">
                <a16:creationId xmlns:a16="http://schemas.microsoft.com/office/drawing/2014/main" xmlns="" id="{866623E7-5D5C-4881-B177-06FC2BEA381B}"/>
              </a:ext>
            </a:extLst>
          </p:cNvPr>
          <p:cNvSpPr>
            <a:spLocks noChangeArrowheads="1"/>
          </p:cNvSpPr>
          <p:nvPr/>
        </p:nvSpPr>
        <p:spPr bwMode="auto">
          <a:xfrm>
            <a:off x="5591944" y="4927656"/>
            <a:ext cx="2217396" cy="945095"/>
          </a:xfrm>
          <a:prstGeom prst="rect">
            <a:avLst/>
          </a:prstGeom>
          <a:solidFill>
            <a:srgbClr val="004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r>
              <a:rPr lang="en-GB" altLang="en-US" sz="2000" b="1" dirty="0" err="1">
                <a:solidFill>
                  <a:schemeClr val="bg1"/>
                </a:solidFill>
                <a:latin typeface="Calibri" panose="020F0502020204030204" pitchFamily="34" charset="0"/>
              </a:rPr>
              <a:t>IoT</a:t>
            </a:r>
            <a:r>
              <a:rPr lang="en-GB" altLang="en-US" sz="2000" b="1" dirty="0">
                <a:solidFill>
                  <a:schemeClr val="bg1"/>
                </a:solidFill>
                <a:latin typeface="Calibri" panose="020F0502020204030204" pitchFamily="34" charset="0"/>
              </a:rPr>
              <a:t> / M2M</a:t>
            </a:r>
          </a:p>
        </p:txBody>
      </p:sp>
      <p:sp>
        <p:nvSpPr>
          <p:cNvPr id="24" name="Isosceles Triangle 1">
            <a:extLst>
              <a:ext uri="{FF2B5EF4-FFF2-40B4-BE49-F238E27FC236}">
                <a16:creationId xmlns:a16="http://schemas.microsoft.com/office/drawing/2014/main" xmlns="" id="{94912F39-446A-44D2-9E89-4167BC95F50D}"/>
              </a:ext>
            </a:extLst>
          </p:cNvPr>
          <p:cNvSpPr>
            <a:spLocks noChangeArrowheads="1"/>
          </p:cNvSpPr>
          <p:nvPr/>
        </p:nvSpPr>
        <p:spPr bwMode="auto">
          <a:xfrm flipV="1">
            <a:off x="1171367" y="3190512"/>
            <a:ext cx="10100483" cy="1773824"/>
          </a:xfrm>
          <a:prstGeom prst="triangle">
            <a:avLst>
              <a:gd name="adj" fmla="val 50565"/>
            </a:avLst>
          </a:prstGeom>
          <a:solidFill>
            <a:srgbClr val="008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endParaRPr lang="en-GB" altLang="en-US" sz="900"/>
          </a:p>
        </p:txBody>
      </p:sp>
      <p:pic>
        <p:nvPicPr>
          <p:cNvPr id="25" name="Picture 2">
            <a:extLst>
              <a:ext uri="{FF2B5EF4-FFF2-40B4-BE49-F238E27FC236}">
                <a16:creationId xmlns:a16="http://schemas.microsoft.com/office/drawing/2014/main" xmlns="" id="{C364F60D-23EA-446B-8F2E-03A4055BEA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5167" y="3460354"/>
            <a:ext cx="4331473" cy="2056878"/>
          </a:xfrm>
          <a:prstGeom prst="rect">
            <a:avLst/>
          </a:prstGeom>
          <a:noFill/>
          <a:ln>
            <a:noFill/>
          </a:ln>
          <a:effectLst>
            <a:outerShdw blurRad="50800" dist="38100" dir="2700000" algn="tl" rotWithShape="0">
              <a:srgbClr val="80808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14">
            <a:extLst>
              <a:ext uri="{FF2B5EF4-FFF2-40B4-BE49-F238E27FC236}">
                <a16:creationId xmlns:a16="http://schemas.microsoft.com/office/drawing/2014/main" xmlns="" id="{44022121-95AD-43B5-A23D-3691A63CCA31}"/>
              </a:ext>
            </a:extLst>
          </p:cNvPr>
          <p:cNvSpPr txBox="1">
            <a:spLocks noChangeArrowheads="1"/>
          </p:cNvSpPr>
          <p:nvPr/>
        </p:nvSpPr>
        <p:spPr bwMode="auto">
          <a:xfrm>
            <a:off x="5735960" y="3196718"/>
            <a:ext cx="1117104" cy="1600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spAutoFit/>
          </a:bodyP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r>
              <a:rPr lang="en-GB" altLang="en-US" sz="3200" b="1" dirty="0">
                <a:solidFill>
                  <a:srgbClr val="FFFFFF"/>
                </a:solidFill>
                <a:latin typeface="Calibri" panose="020F0502020204030204" pitchFamily="34" charset="0"/>
              </a:rPr>
              <a:t>GEO</a:t>
            </a:r>
          </a:p>
          <a:p>
            <a:pPr algn="ctr"/>
            <a:r>
              <a:rPr lang="en-GB" altLang="en-US" sz="3200" b="1" dirty="0">
                <a:solidFill>
                  <a:srgbClr val="FFFFFF"/>
                </a:solidFill>
                <a:latin typeface="Calibri" panose="020F0502020204030204" pitchFamily="34" charset="0"/>
              </a:rPr>
              <a:t>MEO</a:t>
            </a:r>
          </a:p>
          <a:p>
            <a:pPr algn="ctr"/>
            <a:r>
              <a:rPr lang="en-GB" altLang="en-US" sz="3200" b="1" dirty="0">
                <a:solidFill>
                  <a:srgbClr val="FFFFFF"/>
                </a:solidFill>
                <a:latin typeface="Calibri" panose="020F0502020204030204" pitchFamily="34" charset="0"/>
              </a:rPr>
              <a:t>LEO</a:t>
            </a:r>
          </a:p>
        </p:txBody>
      </p:sp>
      <p:sp>
        <p:nvSpPr>
          <p:cNvPr id="27" name="TextBox 14">
            <a:extLst>
              <a:ext uri="{FF2B5EF4-FFF2-40B4-BE49-F238E27FC236}">
                <a16:creationId xmlns:a16="http://schemas.microsoft.com/office/drawing/2014/main" xmlns="" id="{32D84E3F-A502-416A-AA73-FE755F2F2B00}"/>
              </a:ext>
            </a:extLst>
          </p:cNvPr>
          <p:cNvSpPr txBox="1">
            <a:spLocks noChangeArrowheads="1"/>
          </p:cNvSpPr>
          <p:nvPr/>
        </p:nvSpPr>
        <p:spPr bwMode="auto">
          <a:xfrm>
            <a:off x="1907243" y="4037587"/>
            <a:ext cx="1366263" cy="615549"/>
          </a:xfrm>
          <a:prstGeom prst="rect">
            <a:avLst/>
          </a:prstGeom>
          <a:solidFill>
            <a:srgbClr val="4C9AC2"/>
          </a:solidFill>
          <a:ln>
            <a:noFill/>
          </a:ln>
          <a:effectLst>
            <a:outerShdw blurRad="50800" dist="38100" dir="2700000" algn="tl" rotWithShape="0">
              <a:srgbClr val="808080">
                <a:alpha val="42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spAutoFit/>
          </a:bodyPr>
          <a:lstStyle>
            <a:defPPr>
              <a:defRPr lang="fr-FR"/>
            </a:defPPr>
            <a:lvl1pPr algn="ctr">
              <a:defRPr sz="3600" b="1">
                <a:solidFill>
                  <a:srgbClr val="FFFFFF"/>
                </a:solidFill>
                <a:latin typeface="Calibri"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GB" sz="3200" dirty="0">
                <a:ea typeface="MS PGothic" charset="-128"/>
              </a:rPr>
              <a:t>NGSO</a:t>
            </a:r>
          </a:p>
        </p:txBody>
      </p:sp>
      <p:sp>
        <p:nvSpPr>
          <p:cNvPr id="28" name="TextBox 14">
            <a:extLst>
              <a:ext uri="{FF2B5EF4-FFF2-40B4-BE49-F238E27FC236}">
                <a16:creationId xmlns:a16="http://schemas.microsoft.com/office/drawing/2014/main" xmlns="" id="{96FB6DCF-E42D-4E29-9F4C-ECD42DE31E91}"/>
              </a:ext>
            </a:extLst>
          </p:cNvPr>
          <p:cNvSpPr txBox="1">
            <a:spLocks noChangeArrowheads="1"/>
          </p:cNvSpPr>
          <p:nvPr/>
        </p:nvSpPr>
        <p:spPr bwMode="auto">
          <a:xfrm>
            <a:off x="1224111" y="3553766"/>
            <a:ext cx="1367632" cy="615549"/>
          </a:xfrm>
          <a:prstGeom prst="rect">
            <a:avLst/>
          </a:prstGeom>
          <a:solidFill>
            <a:srgbClr val="4C9AC2"/>
          </a:solidFill>
          <a:ln>
            <a:noFill/>
          </a:ln>
          <a:effectLst>
            <a:outerShdw blurRad="50800" dist="38100" dir="2700000" algn="tl" rotWithShape="0">
              <a:srgbClr val="808080">
                <a:alpha val="42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spAutoFit/>
          </a:bodyPr>
          <a:lstStyle>
            <a:defPPr>
              <a:defRPr lang="fr-FR"/>
            </a:defPPr>
            <a:lvl1pPr algn="ctr">
              <a:defRPr sz="3600" b="1">
                <a:solidFill>
                  <a:srgbClr val="FFFFFF"/>
                </a:solidFill>
                <a:latin typeface="Calibri"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en-GB" sz="3200" dirty="0">
                <a:ea typeface="MS PGothic" charset="-128"/>
              </a:rPr>
              <a:t>VHTS</a:t>
            </a:r>
          </a:p>
        </p:txBody>
      </p:sp>
      <p:sp>
        <p:nvSpPr>
          <p:cNvPr id="29" name="TextBox 14">
            <a:extLst>
              <a:ext uri="{FF2B5EF4-FFF2-40B4-BE49-F238E27FC236}">
                <a16:creationId xmlns:a16="http://schemas.microsoft.com/office/drawing/2014/main" xmlns="" id="{95ADD7DE-2E04-4D41-9607-98D1562DDFD9}"/>
              </a:ext>
            </a:extLst>
          </p:cNvPr>
          <p:cNvSpPr txBox="1">
            <a:spLocks noChangeArrowheads="1"/>
          </p:cNvSpPr>
          <p:nvPr/>
        </p:nvSpPr>
        <p:spPr bwMode="auto">
          <a:xfrm>
            <a:off x="479376" y="3073922"/>
            <a:ext cx="1366263" cy="615549"/>
          </a:xfrm>
          <a:prstGeom prst="rect">
            <a:avLst/>
          </a:prstGeom>
          <a:solidFill>
            <a:srgbClr val="4C9AC2"/>
          </a:solidFill>
          <a:ln>
            <a:noFill/>
          </a:ln>
          <a:effectLst>
            <a:outerShdw blurRad="50800" dist="38100" dir="2700000" algn="tl" rotWithShape="0">
              <a:srgbClr val="808080">
                <a:alpha val="42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121917" tIns="60958" rIns="121917" bIns="60958">
            <a:spAutoFit/>
          </a:bodyP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r>
              <a:rPr lang="en-GB" altLang="en-US" sz="3200" b="1" dirty="0">
                <a:solidFill>
                  <a:srgbClr val="FFFFFF"/>
                </a:solidFill>
                <a:latin typeface="Calibri" panose="020F0502020204030204" pitchFamily="34" charset="0"/>
              </a:rPr>
              <a:t>HTS</a:t>
            </a:r>
          </a:p>
        </p:txBody>
      </p:sp>
      <p:sp>
        <p:nvSpPr>
          <p:cNvPr id="19" name="CuadroTexto 1"/>
          <p:cNvSpPr txBox="1">
            <a:spLocks noChangeArrowheads="1"/>
          </p:cNvSpPr>
          <p:nvPr/>
        </p:nvSpPr>
        <p:spPr bwMode="auto">
          <a:xfrm>
            <a:off x="3647729" y="323947"/>
            <a:ext cx="8365067" cy="584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spAutoFit/>
          </a:bodyPr>
          <a:lstStyle>
            <a:defPPr>
              <a:defRPr lang="fr-FR"/>
            </a:defPPr>
            <a:lvl1pPr algn="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GB" dirty="0"/>
              <a:t>Evolving Role of Satellite Operators</a:t>
            </a:r>
            <a:endParaRPr lang="en-US" dirty="0"/>
          </a:p>
        </p:txBody>
      </p:sp>
    </p:spTree>
    <p:extLst>
      <p:ext uri="{BB962C8B-B14F-4D97-AF65-F5344CB8AC3E}">
        <p14:creationId xmlns:p14="http://schemas.microsoft.com/office/powerpoint/2010/main" val="293851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34436" y="1574710"/>
            <a:ext cx="11523133" cy="430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63538" indent="-363538">
              <a:lnSpc>
                <a:spcPct val="107000"/>
              </a:lnSpc>
              <a:spcBef>
                <a:spcPct val="20000"/>
              </a:spcBef>
              <a:spcAft>
                <a:spcPts val="450"/>
              </a:spcAft>
              <a:buClr>
                <a:srgbClr val="4C9AC2"/>
              </a:buClr>
              <a:buSzPct val="80000"/>
              <a:buFont typeface="Wingdings" charset="0"/>
              <a:buChar char="u"/>
            </a:pPr>
            <a:r>
              <a:rPr lang="en-US" sz="2400" b="1">
                <a:solidFill>
                  <a:srgbClr val="004080"/>
                </a:solidFill>
                <a:latin typeface="Calibri" charset="0"/>
              </a:rPr>
              <a:t>Certain spectrum cannot be shared</a:t>
            </a:r>
            <a:endParaRPr lang="en-US" sz="2400" b="1">
              <a:solidFill>
                <a:srgbClr val="4C9AC2"/>
              </a:solidFill>
              <a:latin typeface="Calibri" charset="0"/>
            </a:endParaRPr>
          </a:p>
          <a:p>
            <a:pPr marL="800100" lvl="1" indent="-342900">
              <a:lnSpc>
                <a:spcPct val="107000"/>
              </a:lnSpc>
              <a:spcBef>
                <a:spcPct val="20000"/>
              </a:spcBef>
              <a:spcAft>
                <a:spcPts val="450"/>
              </a:spcAft>
              <a:buClr>
                <a:srgbClr val="4C9AC2"/>
              </a:buClr>
              <a:buSzPct val="80000"/>
              <a:buFont typeface="Symbol" charset="0"/>
              <a:buChar char=""/>
            </a:pPr>
            <a:r>
              <a:rPr lang="en-US" sz="2400" b="1">
                <a:solidFill>
                  <a:srgbClr val="4C9AC2"/>
                </a:solidFill>
                <a:latin typeface="Calibri" charset="0"/>
              </a:rPr>
              <a:t>E.g. for ubiquitously deployed satellite user terminals. This cannot be shared on a co-primary basis with IMT</a:t>
            </a:r>
          </a:p>
          <a:p>
            <a:pPr marL="363538" indent="-363538">
              <a:lnSpc>
                <a:spcPct val="107000"/>
              </a:lnSpc>
              <a:spcBef>
                <a:spcPct val="20000"/>
              </a:spcBef>
              <a:spcAft>
                <a:spcPts val="450"/>
              </a:spcAft>
              <a:buClr>
                <a:srgbClr val="4C9AC2"/>
              </a:buClr>
              <a:buSzPct val="80000"/>
              <a:buFont typeface="Wingdings" charset="0"/>
              <a:buChar char="u"/>
            </a:pPr>
            <a:r>
              <a:rPr lang="en-US" sz="2400" b="1">
                <a:solidFill>
                  <a:srgbClr val="004080"/>
                </a:solidFill>
                <a:latin typeface="Calibri" charset="0"/>
              </a:rPr>
              <a:t>Need to maintain access of individually licensed earth stations</a:t>
            </a:r>
          </a:p>
          <a:p>
            <a:pPr marL="800100" lvl="1" indent="-342900">
              <a:lnSpc>
                <a:spcPct val="107000"/>
              </a:lnSpc>
              <a:spcBef>
                <a:spcPct val="20000"/>
              </a:spcBef>
              <a:spcAft>
                <a:spcPts val="450"/>
              </a:spcAft>
              <a:buClr>
                <a:srgbClr val="4C9AC2"/>
              </a:buClr>
              <a:buSzPct val="80000"/>
              <a:buFont typeface="Symbol" charset="0"/>
              <a:buChar char=""/>
            </a:pPr>
            <a:r>
              <a:rPr lang="en-US" sz="2400" b="1">
                <a:solidFill>
                  <a:srgbClr val="4C9AC2"/>
                </a:solidFill>
                <a:latin typeface="Calibri" charset="0"/>
              </a:rPr>
              <a:t>Such spectrum can be shared, but there must be adequate protection measures to ensure non- interference</a:t>
            </a:r>
          </a:p>
          <a:p>
            <a:pPr marL="363538" indent="-363538">
              <a:lnSpc>
                <a:spcPct val="107000"/>
              </a:lnSpc>
              <a:spcBef>
                <a:spcPct val="20000"/>
              </a:spcBef>
              <a:spcAft>
                <a:spcPts val="450"/>
              </a:spcAft>
              <a:buClr>
                <a:srgbClr val="4C9AC2"/>
              </a:buClr>
              <a:buSzPct val="80000"/>
              <a:buFont typeface="Wingdings" charset="0"/>
              <a:buChar char="u"/>
            </a:pPr>
            <a:r>
              <a:rPr lang="en-US" sz="2400" b="1">
                <a:solidFill>
                  <a:srgbClr val="004080"/>
                </a:solidFill>
                <a:latin typeface="Calibri" charset="0"/>
              </a:rPr>
              <a:t>Protection measures should recognize the risk of aggregate interference of millions of mm Wave base stations</a:t>
            </a:r>
          </a:p>
          <a:p>
            <a:pPr marL="800100" lvl="1" indent="-342900">
              <a:lnSpc>
                <a:spcPct val="107000"/>
              </a:lnSpc>
              <a:spcBef>
                <a:spcPct val="20000"/>
              </a:spcBef>
              <a:spcAft>
                <a:spcPts val="450"/>
              </a:spcAft>
              <a:buClr>
                <a:srgbClr val="4C9AC2"/>
              </a:buClr>
              <a:buSzPct val="80000"/>
              <a:buFont typeface="Symbol" charset="0"/>
              <a:buChar char=""/>
            </a:pPr>
            <a:r>
              <a:rPr lang="en-US" sz="2400" b="1">
                <a:solidFill>
                  <a:srgbClr val="4C9AC2"/>
                </a:solidFill>
                <a:latin typeface="Calibri" charset="0"/>
              </a:rPr>
              <a:t>Regulatory measures needed, such as EIRP limits above the horizon</a:t>
            </a:r>
          </a:p>
        </p:txBody>
      </p:sp>
      <p:sp>
        <p:nvSpPr>
          <p:cNvPr id="3" name="Title 1">
            <a:extLst>
              <a:ext uri="{FF2B5EF4-FFF2-40B4-BE49-F238E27FC236}"/>
            </a:extLst>
          </p:cNvPr>
          <p:cNvSpPr txBox="1">
            <a:spLocks/>
          </p:cNvSpPr>
          <p:nvPr/>
        </p:nvSpPr>
        <p:spPr bwMode="auto">
          <a:xfrm>
            <a:off x="3888317" y="44624"/>
            <a:ext cx="8159749" cy="1015661"/>
          </a:xfrm>
          <a:prstGeom prst="rect">
            <a:avLst/>
          </a:prstGeom>
          <a:noFill/>
          <a:ln>
            <a:noFill/>
          </a:ln>
          <a:extLst/>
        </p:spPr>
        <p:txBody>
          <a:bodyPr lIns="91438" tIns="45719" rIns="91438" bIns="45719">
            <a:spAutoFit/>
          </a:bodyPr>
          <a:lstStyle>
            <a:defPPr>
              <a:defRPr lang="fr-FR"/>
            </a:defPPr>
            <a:lvl1pPr algn="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altLang="en-US" dirty="0" smtClean="0"/>
              <a:t>Spectrum </a:t>
            </a:r>
            <a:r>
              <a:rPr lang="en-US" altLang="en-US" dirty="0"/>
              <a:t>for Satellite Operators  </a:t>
            </a:r>
          </a:p>
          <a:p>
            <a:r>
              <a:rPr lang="en-US" altLang="en-US" sz="2800" dirty="0">
                <a:solidFill>
                  <a:srgbClr val="004080"/>
                </a:solidFill>
              </a:rPr>
              <a:t>Based on technical feasibility</a:t>
            </a:r>
          </a:p>
        </p:txBody>
      </p:sp>
      <p:sp>
        <p:nvSpPr>
          <p:cNvPr id="26628" name="TextBox 14"/>
          <p:cNvSpPr txBox="1">
            <a:spLocks noChangeArrowheads="1"/>
          </p:cNvSpPr>
          <p:nvPr/>
        </p:nvSpPr>
        <p:spPr bwMode="auto">
          <a:xfrm>
            <a:off x="0" y="6362164"/>
            <a:ext cx="12192000" cy="523220"/>
          </a:xfrm>
          <a:prstGeom prst="rect">
            <a:avLst/>
          </a:prstGeom>
          <a:solidFill>
            <a:srgbClr val="008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r>
              <a:rPr lang="en-GB" sz="2800" b="1">
                <a:solidFill>
                  <a:schemeClr val="bg1"/>
                </a:solidFill>
                <a:latin typeface="Calibri" charset="0"/>
              </a:rPr>
              <a:t>Constructive approach of Satellite Industry based on Technical Feasibility</a:t>
            </a:r>
          </a:p>
        </p:txBody>
      </p:sp>
    </p:spTree>
    <p:extLst>
      <p:ext uri="{BB962C8B-B14F-4D97-AF65-F5344CB8AC3E}">
        <p14:creationId xmlns:p14="http://schemas.microsoft.com/office/powerpoint/2010/main" val="2266966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3528484" y="377825"/>
            <a:ext cx="8616949" cy="58477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spAutoFit/>
          </a:bodyPr>
          <a:lstStyle/>
          <a:p>
            <a:r>
              <a:rPr lang="en-US" b="1" kern="1200" dirty="0">
                <a:solidFill>
                  <a:srgbClr val="4C9AC2"/>
                </a:solidFill>
                <a:latin typeface="Calibri" panose="020F0502020204030204" pitchFamily="34" charset="0"/>
                <a:cs typeface="+mn-cs"/>
              </a:rPr>
              <a:t>WRC-19 AI 1.13 - IMT-2020 / 5G Frequency </a:t>
            </a:r>
            <a:r>
              <a:rPr lang="en-US" b="1" kern="1200" dirty="0" smtClean="0">
                <a:solidFill>
                  <a:srgbClr val="4C9AC2"/>
                </a:solidFill>
                <a:latin typeface="Calibri" panose="020F0502020204030204" pitchFamily="34" charset="0"/>
                <a:cs typeface="+mn-cs"/>
              </a:rPr>
              <a:t>bands</a:t>
            </a:r>
            <a:endParaRPr lang="en-US" b="1" kern="1200" dirty="0">
              <a:solidFill>
                <a:srgbClr val="4C9AC2"/>
              </a:solidFill>
              <a:latin typeface="Calibri" panose="020F0502020204030204" pitchFamily="34" charset="0"/>
              <a:cs typeface="+mn-cs"/>
            </a:endParaRPr>
          </a:p>
        </p:txBody>
      </p:sp>
      <p:sp>
        <p:nvSpPr>
          <p:cNvPr id="28675" name="Title 1"/>
          <p:cNvSpPr txBox="1">
            <a:spLocks/>
          </p:cNvSpPr>
          <p:nvPr/>
        </p:nvSpPr>
        <p:spPr bwMode="auto">
          <a:xfrm>
            <a:off x="0" y="1268760"/>
            <a:ext cx="12192000" cy="584349"/>
          </a:xfrm>
          <a:prstGeom prst="rect">
            <a:avLst/>
          </a:prstGeom>
          <a:solidFill>
            <a:srgbClr val="008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r>
              <a:rPr lang="en-US" sz="2800" b="1">
                <a:solidFill>
                  <a:schemeClr val="bg1"/>
                </a:solidFill>
                <a:latin typeface="Calibri" charset="0"/>
              </a:rPr>
              <a:t>Stick to WRC-15 Identified Study Bands for IMT</a:t>
            </a:r>
            <a:endParaRPr lang="en-US" sz="3200" b="1">
              <a:solidFill>
                <a:schemeClr val="bg1"/>
              </a:solidFill>
              <a:latin typeface="Calibri" charset="0"/>
            </a:endParaRPr>
          </a:p>
        </p:txBody>
      </p:sp>
      <p:grpSp>
        <p:nvGrpSpPr>
          <p:cNvPr id="3" name="Group 2"/>
          <p:cNvGrpSpPr/>
          <p:nvPr/>
        </p:nvGrpSpPr>
        <p:grpSpPr>
          <a:xfrm>
            <a:off x="48684" y="1988840"/>
            <a:ext cx="12048067" cy="677108"/>
            <a:chOff x="71969" y="1988840"/>
            <a:chExt cx="12048067" cy="677108"/>
          </a:xfrm>
        </p:grpSpPr>
        <p:sp>
          <p:nvSpPr>
            <p:cNvPr id="2" name="Right Arrow 1"/>
            <p:cNvSpPr/>
            <p:nvPr/>
          </p:nvSpPr>
          <p:spPr bwMode="auto">
            <a:xfrm>
              <a:off x="4727848" y="2167989"/>
              <a:ext cx="432048" cy="288032"/>
            </a:xfrm>
            <a:prstGeom prst="rightArrow">
              <a:avLst/>
            </a:prstGeom>
            <a:solidFill>
              <a:srgbClr val="004080"/>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rgbClr val="3A94D5"/>
                </a:solidFill>
                <a:effectLst/>
                <a:latin typeface="Arial" charset="0"/>
                <a:ea typeface="ＭＳ Ｐゴシック" charset="0"/>
                <a:cs typeface="ＭＳ Ｐゴシック" charset="0"/>
              </a:endParaRPr>
            </a:p>
          </p:txBody>
        </p:sp>
        <p:sp>
          <p:nvSpPr>
            <p:cNvPr id="25621" name="Rectangle 24"/>
            <p:cNvSpPr>
              <a:spLocks noChangeArrowheads="1"/>
            </p:cNvSpPr>
            <p:nvPr/>
          </p:nvSpPr>
          <p:spPr bwMode="auto">
            <a:xfrm>
              <a:off x="71969" y="1988840"/>
              <a:ext cx="4751918" cy="677108"/>
            </a:xfrm>
            <a:prstGeom prst="rect">
              <a:avLst/>
            </a:prstGeom>
            <a:solidFill>
              <a:srgbClr val="004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defRPr/>
              </a:pPr>
              <a:r>
                <a:rPr lang="en-GB" altLang="en-US" sz="2400" b="1" dirty="0" smtClean="0">
                  <a:solidFill>
                    <a:schemeClr val="bg1"/>
                  </a:solidFill>
                  <a:latin typeface="Calibri" panose="020F0502020204030204" pitchFamily="34" charset="0"/>
                  <a:cs typeface="+mn-cs"/>
                </a:rPr>
                <a:t>26 GHz (24.25 - 27.5 GHz)</a:t>
              </a:r>
            </a:p>
            <a:p>
              <a:pPr>
                <a:defRPr/>
              </a:pPr>
              <a:r>
                <a:rPr lang="en-GB" altLang="en-US" sz="1400" dirty="0" smtClean="0">
                  <a:solidFill>
                    <a:schemeClr val="bg1"/>
                  </a:solidFill>
                  <a:latin typeface="Calibri" panose="020F0502020204030204" pitchFamily="34" charset="0"/>
                  <a:cs typeface="+mn-cs"/>
                </a:rPr>
                <a:t>Candidate Band for Global Harmonisation</a:t>
              </a:r>
            </a:p>
          </p:txBody>
        </p:sp>
        <p:sp>
          <p:nvSpPr>
            <p:cNvPr id="25622" name="Rectangle 24"/>
            <p:cNvSpPr>
              <a:spLocks noChangeArrowheads="1"/>
            </p:cNvSpPr>
            <p:nvPr/>
          </p:nvSpPr>
          <p:spPr bwMode="auto">
            <a:xfrm>
              <a:off x="5304369" y="1988840"/>
              <a:ext cx="6815667" cy="646331"/>
            </a:xfrm>
            <a:prstGeom prst="rect">
              <a:avLst/>
            </a:prstGeom>
            <a:solidFill>
              <a:srgbClr val="4C9A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57188" lvl="1" indent="-258763">
                <a:buFont typeface="Wingdings" charset="0"/>
                <a:buChar char="Ø"/>
              </a:pPr>
              <a:r>
                <a:rPr lang="en-US" altLang="en-US" sz="1800" b="1" dirty="0">
                  <a:solidFill>
                    <a:srgbClr val="FFFFFF"/>
                  </a:solidFill>
                  <a:latin typeface="Calibri" charset="0"/>
                </a:rPr>
                <a:t>Protect existing &amp; planned use by FSS, ISS, SRS, EESS passive </a:t>
              </a:r>
            </a:p>
            <a:p>
              <a:pPr marL="357188" lvl="1" indent="-258763">
                <a:buFont typeface="Wingdings" charset="0"/>
                <a:buChar char="Ø"/>
              </a:pPr>
              <a:r>
                <a:rPr lang="en-US" altLang="en-US" sz="1800" b="1" dirty="0">
                  <a:solidFill>
                    <a:srgbClr val="FFFFFF"/>
                  </a:solidFill>
                  <a:latin typeface="Calibri" charset="0"/>
                </a:rPr>
                <a:t>Sustainable basis without undue constraint</a:t>
              </a:r>
            </a:p>
          </p:txBody>
        </p:sp>
      </p:grpSp>
      <p:grpSp>
        <p:nvGrpSpPr>
          <p:cNvPr id="5" name="Group 4"/>
          <p:cNvGrpSpPr/>
          <p:nvPr/>
        </p:nvGrpSpPr>
        <p:grpSpPr>
          <a:xfrm>
            <a:off x="48684" y="3876148"/>
            <a:ext cx="12075583" cy="677108"/>
            <a:chOff x="69858" y="3861048"/>
            <a:chExt cx="12075583" cy="677108"/>
          </a:xfrm>
        </p:grpSpPr>
        <p:sp>
          <p:nvSpPr>
            <p:cNvPr id="26" name="Right Arrow 25"/>
            <p:cNvSpPr/>
            <p:nvPr/>
          </p:nvSpPr>
          <p:spPr bwMode="auto">
            <a:xfrm>
              <a:off x="4727848" y="4040197"/>
              <a:ext cx="432048" cy="288032"/>
            </a:xfrm>
            <a:prstGeom prst="rightArrow">
              <a:avLst/>
            </a:prstGeom>
            <a:solidFill>
              <a:srgbClr val="004080"/>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rgbClr val="3A94D5"/>
                </a:solidFill>
                <a:effectLst/>
                <a:latin typeface="Arial" charset="0"/>
                <a:ea typeface="ＭＳ Ｐゴシック" charset="0"/>
                <a:cs typeface="ＭＳ Ｐゴシック" charset="0"/>
              </a:endParaRPr>
            </a:p>
          </p:txBody>
        </p:sp>
        <p:sp>
          <p:nvSpPr>
            <p:cNvPr id="25618" name="Rectangle 24"/>
            <p:cNvSpPr>
              <a:spLocks noChangeArrowheads="1"/>
            </p:cNvSpPr>
            <p:nvPr/>
          </p:nvSpPr>
          <p:spPr bwMode="auto">
            <a:xfrm>
              <a:off x="69858" y="3861048"/>
              <a:ext cx="4751916" cy="677108"/>
            </a:xfrm>
            <a:prstGeom prst="rect">
              <a:avLst/>
            </a:prstGeom>
            <a:solidFill>
              <a:srgbClr val="004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defRPr/>
              </a:pPr>
              <a:r>
                <a:rPr lang="en-GB" altLang="en-US" sz="2400" b="1" dirty="0" smtClean="0">
                  <a:solidFill>
                    <a:schemeClr val="bg1"/>
                  </a:solidFill>
                  <a:latin typeface="Calibri" panose="020F0502020204030204" pitchFamily="34" charset="0"/>
                  <a:cs typeface="+mn-cs"/>
                </a:rPr>
                <a:t>38 GHz (37 - 40 GHz)</a:t>
              </a:r>
            </a:p>
            <a:p>
              <a:pPr>
                <a:defRPr/>
              </a:pPr>
              <a:r>
                <a:rPr lang="en-GB" altLang="en-US" sz="1400" dirty="0" smtClean="0">
                  <a:solidFill>
                    <a:schemeClr val="bg1"/>
                  </a:solidFill>
                  <a:latin typeface="Calibri" panose="020F0502020204030204" pitchFamily="34" charset="0"/>
                  <a:cs typeface="+mn-cs"/>
                </a:rPr>
                <a:t>NOT Candidate Band for Global Harmonisation</a:t>
              </a:r>
            </a:p>
          </p:txBody>
        </p:sp>
        <p:sp>
          <p:nvSpPr>
            <p:cNvPr id="28691" name="Rectangle 24"/>
            <p:cNvSpPr>
              <a:spLocks noChangeArrowheads="1"/>
            </p:cNvSpPr>
            <p:nvPr/>
          </p:nvSpPr>
          <p:spPr bwMode="auto">
            <a:xfrm>
              <a:off x="5304979" y="3999547"/>
              <a:ext cx="6840462" cy="369332"/>
            </a:xfrm>
            <a:prstGeom prst="rect">
              <a:avLst/>
            </a:prstGeom>
            <a:solidFill>
              <a:srgbClr val="4C9A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57188" lvl="1" indent="-258763">
                <a:buFont typeface="Wingdings" charset="0"/>
                <a:buChar char="Ø"/>
              </a:pPr>
              <a:r>
                <a:rPr lang="en-US" sz="1800" b="1" dirty="0">
                  <a:solidFill>
                    <a:srgbClr val="FFFFFF"/>
                  </a:solidFill>
                  <a:latin typeface="Calibri" charset="0"/>
                </a:rPr>
                <a:t>Needs appropriate shared basis for coordinated FSS earth stations</a:t>
              </a:r>
            </a:p>
          </p:txBody>
        </p:sp>
      </p:grpSp>
      <p:grpSp>
        <p:nvGrpSpPr>
          <p:cNvPr id="6" name="Group 5"/>
          <p:cNvGrpSpPr/>
          <p:nvPr/>
        </p:nvGrpSpPr>
        <p:grpSpPr>
          <a:xfrm>
            <a:off x="48684" y="4696691"/>
            <a:ext cx="12096749" cy="677108"/>
            <a:chOff x="48684" y="4683914"/>
            <a:chExt cx="12096749" cy="677108"/>
          </a:xfrm>
        </p:grpSpPr>
        <p:sp>
          <p:nvSpPr>
            <p:cNvPr id="27" name="Right Arrow 26"/>
            <p:cNvSpPr/>
            <p:nvPr/>
          </p:nvSpPr>
          <p:spPr bwMode="auto">
            <a:xfrm>
              <a:off x="4727848" y="4878452"/>
              <a:ext cx="432048" cy="288032"/>
            </a:xfrm>
            <a:prstGeom prst="rightArrow">
              <a:avLst/>
            </a:prstGeom>
            <a:solidFill>
              <a:srgbClr val="004080"/>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rgbClr val="3A94D5"/>
                </a:solidFill>
                <a:effectLst/>
                <a:latin typeface="Arial" charset="0"/>
                <a:ea typeface="ＭＳ Ｐゴシック" charset="0"/>
                <a:cs typeface="ＭＳ Ｐゴシック" charset="0"/>
              </a:endParaRPr>
            </a:p>
          </p:txBody>
        </p:sp>
        <p:sp>
          <p:nvSpPr>
            <p:cNvPr id="25615" name="Rectangle 24"/>
            <p:cNvSpPr>
              <a:spLocks noChangeArrowheads="1"/>
            </p:cNvSpPr>
            <p:nvPr/>
          </p:nvSpPr>
          <p:spPr bwMode="auto">
            <a:xfrm>
              <a:off x="48684" y="4683914"/>
              <a:ext cx="4751916" cy="677108"/>
            </a:xfrm>
            <a:prstGeom prst="rect">
              <a:avLst/>
            </a:prstGeom>
            <a:solidFill>
              <a:srgbClr val="004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defRPr/>
              </a:pPr>
              <a:r>
                <a:rPr lang="en-GB" altLang="en-US" sz="2400" b="1" dirty="0" smtClean="0">
                  <a:solidFill>
                    <a:schemeClr val="bg1"/>
                  </a:solidFill>
                  <a:latin typeface="Calibri" panose="020F0502020204030204" pitchFamily="34" charset="0"/>
                  <a:cs typeface="+mn-cs"/>
                </a:rPr>
                <a:t>40-42 GHz / 48-50 GHz</a:t>
              </a:r>
            </a:p>
            <a:p>
              <a:pPr>
                <a:defRPr/>
              </a:pPr>
              <a:r>
                <a:rPr lang="en-GB" altLang="en-US" sz="1400" dirty="0">
                  <a:solidFill>
                    <a:schemeClr val="bg1"/>
                  </a:solidFill>
                  <a:latin typeface="Calibri" panose="020F0502020204030204" pitchFamily="34" charset="0"/>
                </a:rPr>
                <a:t>NOT Candidate Band for Global </a:t>
              </a:r>
              <a:r>
                <a:rPr lang="en-GB" altLang="en-US" sz="1400" dirty="0" smtClean="0">
                  <a:solidFill>
                    <a:schemeClr val="bg1"/>
                  </a:solidFill>
                  <a:latin typeface="Calibri" panose="020F0502020204030204" pitchFamily="34" charset="0"/>
                </a:rPr>
                <a:t>Harmonisation</a:t>
              </a:r>
              <a:endParaRPr lang="en-GB" altLang="en-US" sz="1400" dirty="0">
                <a:solidFill>
                  <a:schemeClr val="bg1"/>
                </a:solidFill>
                <a:latin typeface="Calibri" panose="020F0502020204030204" pitchFamily="34" charset="0"/>
              </a:endParaRPr>
            </a:p>
          </p:txBody>
        </p:sp>
        <p:sp>
          <p:nvSpPr>
            <p:cNvPr id="25616" name="Rectangle 24"/>
            <p:cNvSpPr>
              <a:spLocks noChangeArrowheads="1"/>
            </p:cNvSpPr>
            <p:nvPr/>
          </p:nvSpPr>
          <p:spPr bwMode="auto">
            <a:xfrm>
              <a:off x="5304366" y="4699303"/>
              <a:ext cx="6841067" cy="646331"/>
            </a:xfrm>
            <a:prstGeom prst="rect">
              <a:avLst/>
            </a:prstGeom>
            <a:solidFill>
              <a:srgbClr val="4C9A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buFont typeface="Wingdings" panose="05000000000000000000" pitchFamily="2" charset="2"/>
                <a:buChar char="Ø"/>
                <a:defRPr/>
              </a:pPr>
              <a:r>
                <a:rPr lang="en-GB" altLang="en-US" sz="1800" b="1" dirty="0" smtClean="0">
                  <a:solidFill>
                    <a:schemeClr val="bg1"/>
                  </a:solidFill>
                  <a:latin typeface="Calibri" panose="020F0502020204030204" pitchFamily="34" charset="0"/>
                  <a:cs typeface="+mn-cs"/>
                </a:rPr>
                <a:t>Future satellites (in construction) will use 40/50 GHz</a:t>
              </a:r>
            </a:p>
            <a:p>
              <a:pPr>
                <a:buFont typeface="Wingdings" panose="05000000000000000000" pitchFamily="2" charset="2"/>
                <a:buChar char="Ø"/>
                <a:defRPr/>
              </a:pPr>
              <a:r>
                <a:rPr lang="en-GB" altLang="en-US" sz="1800" b="1" dirty="0" smtClean="0">
                  <a:solidFill>
                    <a:schemeClr val="bg1"/>
                  </a:solidFill>
                  <a:latin typeface="Calibri" panose="020F0502020204030204" pitchFamily="34" charset="0"/>
                  <a:cs typeface="+mn-cs"/>
                </a:rPr>
                <a:t>(40-42 GHz / 48-50 GHz for HDFSS user terminals in Region 2)</a:t>
              </a:r>
              <a:endParaRPr lang="en-GB" altLang="en-US" sz="1600" b="1" dirty="0" smtClean="0">
                <a:solidFill>
                  <a:schemeClr val="bg1"/>
                </a:solidFill>
                <a:latin typeface="Calibri" panose="020F0502020204030204" pitchFamily="34" charset="0"/>
                <a:cs typeface="+mn-cs"/>
              </a:endParaRPr>
            </a:p>
          </p:txBody>
        </p:sp>
      </p:grpSp>
      <p:grpSp>
        <p:nvGrpSpPr>
          <p:cNvPr id="7" name="Group 6"/>
          <p:cNvGrpSpPr/>
          <p:nvPr/>
        </p:nvGrpSpPr>
        <p:grpSpPr>
          <a:xfrm>
            <a:off x="48684" y="5517232"/>
            <a:ext cx="12098867" cy="1311128"/>
            <a:chOff x="93133" y="5517232"/>
            <a:chExt cx="12098867" cy="1311128"/>
          </a:xfrm>
        </p:grpSpPr>
        <p:sp>
          <p:nvSpPr>
            <p:cNvPr id="28" name="Right Arrow 27"/>
            <p:cNvSpPr/>
            <p:nvPr/>
          </p:nvSpPr>
          <p:spPr bwMode="auto">
            <a:xfrm>
              <a:off x="4727848" y="6028780"/>
              <a:ext cx="432048" cy="288032"/>
            </a:xfrm>
            <a:prstGeom prst="rightArrow">
              <a:avLst/>
            </a:prstGeom>
            <a:solidFill>
              <a:srgbClr val="004080"/>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rgbClr val="3A94D5"/>
                </a:solidFill>
                <a:effectLst/>
                <a:latin typeface="Arial" charset="0"/>
                <a:ea typeface="ＭＳ Ｐゴシック" charset="0"/>
                <a:cs typeface="ＭＳ Ｐゴシック" charset="0"/>
              </a:endParaRPr>
            </a:p>
          </p:txBody>
        </p:sp>
        <p:sp>
          <p:nvSpPr>
            <p:cNvPr id="25612" name="Rectangle 24"/>
            <p:cNvSpPr>
              <a:spLocks noChangeArrowheads="1"/>
            </p:cNvSpPr>
            <p:nvPr/>
          </p:nvSpPr>
          <p:spPr bwMode="auto">
            <a:xfrm>
              <a:off x="93133" y="5834242"/>
              <a:ext cx="4751918" cy="677108"/>
            </a:xfrm>
            <a:prstGeom prst="rect">
              <a:avLst/>
            </a:prstGeom>
            <a:solidFill>
              <a:srgbClr val="004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defRPr/>
              </a:pPr>
              <a:r>
                <a:rPr lang="en-GB" altLang="en-US" sz="2400" b="1" dirty="0" smtClean="0">
                  <a:solidFill>
                    <a:schemeClr val="bg1"/>
                  </a:solidFill>
                  <a:latin typeface="Calibri" panose="020F0502020204030204" pitchFamily="34" charset="0"/>
                  <a:cs typeface="+mn-cs"/>
                </a:rPr>
                <a:t>Above 66 GHz (66 - 71 GHz &amp; above)</a:t>
              </a:r>
            </a:p>
            <a:p>
              <a:pPr>
                <a:defRPr/>
              </a:pPr>
              <a:r>
                <a:rPr lang="en-GB" altLang="en-US" sz="1400" dirty="0" smtClean="0">
                  <a:solidFill>
                    <a:schemeClr val="bg1"/>
                  </a:solidFill>
                  <a:latin typeface="Calibri" panose="020F0502020204030204" pitchFamily="34" charset="0"/>
                  <a:cs typeface="+mn-cs"/>
                </a:rPr>
                <a:t>Candidate Band for Global Harmonisation</a:t>
              </a:r>
            </a:p>
          </p:txBody>
        </p:sp>
        <p:sp>
          <p:nvSpPr>
            <p:cNvPr id="28685" name="Rectangle 24"/>
            <p:cNvSpPr>
              <a:spLocks noChangeArrowheads="1"/>
            </p:cNvSpPr>
            <p:nvPr/>
          </p:nvSpPr>
          <p:spPr bwMode="auto">
            <a:xfrm>
              <a:off x="5351956" y="5517232"/>
              <a:ext cx="6840044" cy="1311128"/>
            </a:xfrm>
            <a:prstGeom prst="rect">
              <a:avLst/>
            </a:prstGeom>
            <a:solidFill>
              <a:srgbClr val="4C9A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defTabSz="533400">
                <a:spcBef>
                  <a:spcPct val="20000"/>
                </a:spcBef>
                <a:buFont typeface="Wingdings" charset="0"/>
                <a:buChar char="Ø"/>
              </a:pPr>
              <a:r>
                <a:rPr lang="en-GB" sz="1800" b="1" dirty="0">
                  <a:solidFill>
                    <a:srgbClr val="FFFFFF"/>
                  </a:solidFill>
                  <a:latin typeface="Calibri" charset="0"/>
                </a:rPr>
                <a:t>Close to 57-66 GHz: already designated / used for </a:t>
              </a:r>
              <a:r>
                <a:rPr lang="en-GB" sz="1800" b="1" dirty="0" err="1">
                  <a:solidFill>
                    <a:srgbClr val="FFFFFF"/>
                  </a:solidFill>
                  <a:latin typeface="Calibri" charset="0"/>
                </a:rPr>
                <a:t>WiGig</a:t>
              </a:r>
              <a:endParaRPr lang="en-GB" sz="1800" b="1" dirty="0">
                <a:solidFill>
                  <a:srgbClr val="FFFFFF"/>
                </a:solidFill>
                <a:latin typeface="Calibri" charset="0"/>
              </a:endParaRPr>
            </a:p>
            <a:p>
              <a:pPr marL="342900" indent="-342900" defTabSz="533400">
                <a:spcBef>
                  <a:spcPct val="20000"/>
                </a:spcBef>
                <a:buFont typeface="Wingdings" charset="0"/>
                <a:buChar char="Ø"/>
              </a:pPr>
              <a:r>
                <a:rPr lang="en-GB" sz="1800" b="1" dirty="0">
                  <a:solidFill>
                    <a:srgbClr val="FFFFFF"/>
                  </a:solidFill>
                  <a:latin typeface="Calibri" charset="0"/>
                </a:rPr>
                <a:t>Existing primary ITU allocation to for terrestrial mobile </a:t>
              </a:r>
            </a:p>
            <a:p>
              <a:pPr marL="342900" indent="-342900" defTabSz="533400">
                <a:spcBef>
                  <a:spcPct val="20000"/>
                </a:spcBef>
                <a:buFont typeface="Wingdings" charset="0"/>
                <a:buChar char="Ø"/>
              </a:pPr>
              <a:r>
                <a:rPr lang="en-GB" sz="1800" b="1" dirty="0">
                  <a:solidFill>
                    <a:srgbClr val="FFFFFF"/>
                  </a:solidFill>
                  <a:latin typeface="Calibri" charset="0"/>
                </a:rPr>
                <a:t>Doubles available spectrum for terrestrial mobile 5G services so provides future-proofing for 5G/IMT-2020</a:t>
              </a:r>
            </a:p>
          </p:txBody>
        </p:sp>
      </p:grpSp>
      <p:grpSp>
        <p:nvGrpSpPr>
          <p:cNvPr id="4" name="Group 3"/>
          <p:cNvGrpSpPr/>
          <p:nvPr/>
        </p:nvGrpSpPr>
        <p:grpSpPr>
          <a:xfrm>
            <a:off x="48684" y="2809383"/>
            <a:ext cx="12096749" cy="923330"/>
            <a:chOff x="48684" y="2755557"/>
            <a:chExt cx="12096749" cy="923330"/>
          </a:xfrm>
        </p:grpSpPr>
        <p:sp>
          <p:nvSpPr>
            <p:cNvPr id="29" name="Right Arrow 28"/>
            <p:cNvSpPr/>
            <p:nvPr/>
          </p:nvSpPr>
          <p:spPr bwMode="auto">
            <a:xfrm>
              <a:off x="4727848" y="3073206"/>
              <a:ext cx="432048" cy="288032"/>
            </a:xfrm>
            <a:prstGeom prst="rightArrow">
              <a:avLst/>
            </a:prstGeom>
            <a:solidFill>
              <a:srgbClr val="FF0000"/>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900" b="0" i="0" u="none" strike="noStrike" cap="none" normalizeH="0" baseline="0">
                <a:ln>
                  <a:noFill/>
                </a:ln>
                <a:solidFill>
                  <a:srgbClr val="3A94D5"/>
                </a:solidFill>
                <a:effectLst/>
                <a:latin typeface="Arial" charset="0"/>
                <a:ea typeface="ＭＳ Ｐゴシック" charset="0"/>
                <a:cs typeface="ＭＳ Ｐゴシック" charset="0"/>
              </a:endParaRPr>
            </a:p>
          </p:txBody>
        </p:sp>
        <p:sp>
          <p:nvSpPr>
            <p:cNvPr id="25609" name="Rectangle 24"/>
            <p:cNvSpPr>
              <a:spLocks noChangeArrowheads="1"/>
            </p:cNvSpPr>
            <p:nvPr/>
          </p:nvSpPr>
          <p:spPr bwMode="auto">
            <a:xfrm>
              <a:off x="48684" y="2901751"/>
              <a:ext cx="4751916" cy="677108"/>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2400" b="1" dirty="0">
                  <a:solidFill>
                    <a:schemeClr val="bg1"/>
                  </a:solidFill>
                  <a:latin typeface="Calibri" charset="0"/>
                </a:rPr>
                <a:t>28 GHz (</a:t>
              </a:r>
              <a:r>
                <a:rPr lang="mr-IN" sz="2400" b="1" dirty="0">
                  <a:solidFill>
                    <a:schemeClr val="bg1"/>
                  </a:solidFill>
                  <a:latin typeface="Calibri" charset="0"/>
                </a:rPr>
                <a:t>…</a:t>
              </a:r>
              <a:r>
                <a:rPr lang="en-GB" sz="2400" b="1" dirty="0">
                  <a:solidFill>
                    <a:schemeClr val="bg1"/>
                  </a:solidFill>
                  <a:latin typeface="Calibri" charset="0"/>
                </a:rPr>
                <a:t> - </a:t>
              </a:r>
              <a:r>
                <a:rPr lang="mr-IN" sz="2400" b="1" dirty="0">
                  <a:solidFill>
                    <a:schemeClr val="bg1"/>
                  </a:solidFill>
                  <a:latin typeface="Calibri" charset="0"/>
                </a:rPr>
                <a:t>…</a:t>
              </a:r>
              <a:r>
                <a:rPr lang="en-GB" sz="2400" b="1" dirty="0">
                  <a:solidFill>
                    <a:schemeClr val="bg1"/>
                  </a:solidFill>
                  <a:latin typeface="Calibri" charset="0"/>
                </a:rPr>
                <a:t> GHz)</a:t>
              </a:r>
            </a:p>
            <a:p>
              <a:r>
                <a:rPr lang="en-GB" sz="1400" dirty="0">
                  <a:solidFill>
                    <a:schemeClr val="bg1"/>
                  </a:solidFill>
                  <a:latin typeface="Calibri" charset="0"/>
                </a:rPr>
                <a:t>NOT on the shopping list!</a:t>
              </a:r>
            </a:p>
          </p:txBody>
        </p:sp>
        <p:sp>
          <p:nvSpPr>
            <p:cNvPr id="25610" name="Rectangle 24"/>
            <p:cNvSpPr>
              <a:spLocks noChangeArrowheads="1"/>
            </p:cNvSpPr>
            <p:nvPr/>
          </p:nvSpPr>
          <p:spPr bwMode="auto">
            <a:xfrm>
              <a:off x="5304366" y="2755557"/>
              <a:ext cx="6841067" cy="92333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buFont typeface="Wingdings" panose="05000000000000000000" pitchFamily="2" charset="2"/>
                <a:buChar char="Ø"/>
                <a:defRPr/>
              </a:pPr>
              <a:r>
                <a:rPr lang="en-GB" altLang="en-US" sz="1800" b="1" dirty="0" smtClean="0">
                  <a:solidFill>
                    <a:schemeClr val="bg1"/>
                  </a:solidFill>
                  <a:latin typeface="Calibri" panose="020F0502020204030204" pitchFamily="34" charset="0"/>
                  <a:cs typeface="+mn-cs"/>
                </a:rPr>
                <a:t>Many satellite networks extensively use 28GHz globally</a:t>
              </a:r>
            </a:p>
            <a:p>
              <a:pPr>
                <a:buFont typeface="Wingdings" panose="05000000000000000000" pitchFamily="2" charset="2"/>
                <a:buChar char="Ø"/>
                <a:defRPr/>
              </a:pPr>
              <a:r>
                <a:rPr lang="en-GB" altLang="en-US" sz="1800" b="1" dirty="0" smtClean="0">
                  <a:solidFill>
                    <a:schemeClr val="bg1"/>
                  </a:solidFill>
                  <a:latin typeface="Calibri" panose="020F0502020204030204" pitchFamily="34" charset="0"/>
                  <a:cs typeface="+mn-cs"/>
                </a:rPr>
                <a:t>US position comes from a historically different approach to this band</a:t>
              </a:r>
              <a:endParaRPr lang="en-GB" altLang="en-US" sz="1600" b="1" dirty="0" smtClean="0">
                <a:solidFill>
                  <a:schemeClr val="bg1"/>
                </a:solidFill>
                <a:latin typeface="Calibri" panose="020F0502020204030204" pitchFamily="34" charset="0"/>
                <a:cs typeface="+mn-cs"/>
              </a:endParaRPr>
            </a:p>
          </p:txBody>
        </p:sp>
      </p:grpSp>
    </p:spTree>
    <p:extLst>
      <p:ext uri="{BB962C8B-B14F-4D97-AF65-F5344CB8AC3E}">
        <p14:creationId xmlns:p14="http://schemas.microsoft.com/office/powerpoint/2010/main" val="464329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2"/>
          <p:cNvSpPr>
            <a:spLocks noGrp="1"/>
          </p:cNvSpPr>
          <p:nvPr>
            <p:ph type="title" idx="4294967295"/>
          </p:nvPr>
        </p:nvSpPr>
        <p:spPr bwMode="auto">
          <a:xfrm>
            <a:off x="4924680" y="395955"/>
            <a:ext cx="7147984" cy="584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38" tIns="45719" rIns="91438" bIns="45719">
            <a:spAutoFit/>
          </a:bodyPr>
          <a:lstStyle/>
          <a:p>
            <a:pPr algn="r"/>
            <a:r>
              <a:rPr lang="en-US" altLang="ja-JP" b="1" kern="1200">
                <a:solidFill>
                  <a:srgbClr val="4C9AC2"/>
                </a:solidFill>
                <a:latin typeface="Calibri" panose="020F0502020204030204" pitchFamily="34" charset="0"/>
                <a:cs typeface="+mn-cs"/>
              </a:rPr>
              <a:t>What does the Future Hold ? </a:t>
            </a:r>
            <a:endParaRPr lang="ja-JP" altLang="en-US" b="1" kern="1200">
              <a:solidFill>
                <a:srgbClr val="4C9AC2"/>
              </a:solidFill>
              <a:latin typeface="Calibri" panose="020F0502020204030204" pitchFamily="34" charset="0"/>
              <a:cs typeface="+mn-cs"/>
            </a:endParaRPr>
          </a:p>
        </p:txBody>
      </p:sp>
      <p:grpSp>
        <p:nvGrpSpPr>
          <p:cNvPr id="2" name="Group 1"/>
          <p:cNvGrpSpPr/>
          <p:nvPr/>
        </p:nvGrpSpPr>
        <p:grpSpPr>
          <a:xfrm>
            <a:off x="126115" y="2306849"/>
            <a:ext cx="11802533" cy="4356675"/>
            <a:chOff x="126115" y="2306849"/>
            <a:chExt cx="11802533" cy="4356675"/>
          </a:xfrm>
        </p:grpSpPr>
        <p:sp>
          <p:nvSpPr>
            <p:cNvPr id="78851" name="テキスト ボックス 27">
              <a:extLst>
                <a:ext uri="{FF2B5EF4-FFF2-40B4-BE49-F238E27FC236}"/>
              </a:extLst>
            </p:cNvPr>
            <p:cNvSpPr txBox="1">
              <a:spLocks noChangeArrowheads="1"/>
            </p:cNvSpPr>
            <p:nvPr/>
          </p:nvSpPr>
          <p:spPr bwMode="auto">
            <a:xfrm>
              <a:off x="9132531" y="5099261"/>
              <a:ext cx="26246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r>
                <a:rPr lang="en-US" altLang="ja-JP" sz="1800" b="1">
                  <a:solidFill>
                    <a:srgbClr val="004080"/>
                  </a:solidFill>
                  <a:latin typeface="Calibri" panose="020F0502020204030204" pitchFamily="34" charset="0"/>
                  <a:cs typeface="+mn-cs"/>
                </a:rPr>
                <a:t>User density</a:t>
              </a:r>
            </a:p>
            <a:p>
              <a:pPr algn="ctr">
                <a:defRPr/>
              </a:pPr>
              <a:r>
                <a:rPr lang="en-US" altLang="ja-JP" sz="1800" b="1">
                  <a:solidFill>
                    <a:srgbClr val="004080"/>
                  </a:solidFill>
                  <a:latin typeface="Calibri" panose="020F0502020204030204" pitchFamily="34" charset="0"/>
                  <a:cs typeface="+mn-cs"/>
                </a:rPr>
                <a:t>[devices/km2]</a:t>
              </a:r>
              <a:endParaRPr lang="ja-JP" altLang="en-US" sz="1800" b="1">
                <a:solidFill>
                  <a:srgbClr val="004080"/>
                </a:solidFill>
                <a:latin typeface="Calibri" panose="020F0502020204030204" pitchFamily="34" charset="0"/>
                <a:cs typeface="+mn-cs"/>
              </a:endParaRPr>
            </a:p>
          </p:txBody>
        </p:sp>
        <p:sp>
          <p:nvSpPr>
            <p:cNvPr id="78852" name="正方形/長方形 44">
              <a:extLst>
                <a:ext uri="{FF2B5EF4-FFF2-40B4-BE49-F238E27FC236}"/>
              </a:extLst>
            </p:cNvPr>
            <p:cNvSpPr>
              <a:spLocks noChangeArrowheads="1"/>
            </p:cNvSpPr>
            <p:nvPr/>
          </p:nvSpPr>
          <p:spPr bwMode="auto">
            <a:xfrm>
              <a:off x="1834266" y="4916699"/>
              <a:ext cx="6637866" cy="550862"/>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63305" tIns="31652" rIns="63305" bIns="31652" anchor="ct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fontAlgn="ctr">
                <a:defRPr/>
              </a:pPr>
              <a:endParaRPr lang="ja-JP" altLang="en-US" sz="450">
                <a:solidFill>
                  <a:srgbClr val="000000"/>
                </a:solidFill>
                <a:latin typeface="Calibri" panose="020F0502020204030204" pitchFamily="34" charset="0"/>
                <a:cs typeface="+mn-cs"/>
              </a:endParaRPr>
            </a:p>
          </p:txBody>
        </p:sp>
        <p:sp>
          <p:nvSpPr>
            <p:cNvPr id="78872" name="円/楕円 6">
              <a:extLst>
                <a:ext uri="{FF2B5EF4-FFF2-40B4-BE49-F238E27FC236}"/>
              </a:extLst>
            </p:cNvPr>
            <p:cNvSpPr>
              <a:spLocks noChangeArrowheads="1"/>
            </p:cNvSpPr>
            <p:nvPr/>
          </p:nvSpPr>
          <p:spPr bwMode="auto">
            <a:xfrm>
              <a:off x="2892598" y="2937086"/>
              <a:ext cx="1615016" cy="1244600"/>
            </a:xfrm>
            <a:prstGeom prst="ellipse">
              <a:avLst/>
            </a:prstGeom>
            <a:noFill/>
            <a:ln w="25400" cap="rnd">
              <a:solidFill>
                <a:srgbClr val="FFC000"/>
              </a:solidFill>
              <a:prstDash val="sysDash"/>
              <a:round/>
              <a:headEnd/>
              <a:tailEnd/>
            </a:ln>
            <a:extLst>
              <a:ext uri="{909E8E84-426E-40dd-AFC4-6F175D3DCCD1}">
                <a14:hiddenFill xmlns="" xmlns:a14="http://schemas.microsoft.com/office/drawing/2010/main">
                  <a:solidFill>
                    <a:srgbClr val="FFFFFF"/>
                  </a:solidFill>
                </a14:hiddenFill>
              </a:ext>
            </a:extLst>
          </p:spPr>
          <p:txBody>
            <a:bodyPr wrap="none" lIns="63305" tIns="31652" rIns="63305" bIns="31652" anchor="ct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endParaRPr kumimoji="1" lang="ja-JP" altLang="en-US" sz="1650" b="1">
                <a:solidFill>
                  <a:srgbClr val="000000"/>
                </a:solidFill>
                <a:latin typeface="Calibri" panose="020F0502020204030204" pitchFamily="34" charset="0"/>
                <a:cs typeface="+mn-cs"/>
              </a:endParaRPr>
            </a:p>
          </p:txBody>
        </p:sp>
        <p:sp>
          <p:nvSpPr>
            <p:cNvPr id="11" name="正方形/長方形 10">
              <a:extLst>
                <a:ext uri="{FF2B5EF4-FFF2-40B4-BE49-F238E27FC236}"/>
              </a:extLst>
            </p:cNvPr>
            <p:cNvSpPr/>
            <p:nvPr/>
          </p:nvSpPr>
          <p:spPr bwMode="auto">
            <a:xfrm>
              <a:off x="2866091" y="4548525"/>
              <a:ext cx="1187481" cy="315514"/>
            </a:xfrm>
            <a:prstGeom prst="rect">
              <a:avLst/>
            </a:prstGeom>
            <a:solidFill>
              <a:srgbClr val="00B0F0"/>
            </a:solidFill>
            <a:ln w="9525" cap="flat" cmpd="sng" algn="ctr">
              <a:noFill/>
              <a:prstDash val="solid"/>
              <a:round/>
              <a:headEnd type="none" w="med" len="med"/>
              <a:tailEnd type="none" w="med" len="med"/>
            </a:ln>
            <a:effectLst>
              <a:glow rad="901700">
                <a:srgbClr val="00B0F0"/>
              </a:glow>
            </a:effectLst>
            <a:extLst/>
          </p:spPr>
          <p:txBody>
            <a:bodyPr wrap="none" lIns="63305" tIns="31652" rIns="63305" bIns="31652" anchor="ctr"/>
            <a:lstStyle>
              <a:lvl1pPr defTabSz="842963">
                <a:defRPr sz="700">
                  <a:solidFill>
                    <a:srgbClr val="3A94D5"/>
                  </a:solidFill>
                  <a:latin typeface="Arial" charset="0"/>
                  <a:ea typeface="MS PGothic" charset="0"/>
                  <a:cs typeface="MS PGothic" charset="0"/>
                </a:defRPr>
              </a:lvl1pPr>
              <a:lvl2pPr marL="742950" indent="-285750" defTabSz="842963">
                <a:defRPr sz="700">
                  <a:solidFill>
                    <a:srgbClr val="3A94D5"/>
                  </a:solidFill>
                  <a:latin typeface="Arial" charset="0"/>
                  <a:ea typeface="MS PGothic" charset="0"/>
                  <a:cs typeface="MS PGothic" charset="0"/>
                </a:defRPr>
              </a:lvl2pPr>
              <a:lvl3pPr marL="1143000" indent="-228600" defTabSz="842963">
                <a:defRPr sz="700">
                  <a:solidFill>
                    <a:srgbClr val="3A94D5"/>
                  </a:solidFill>
                  <a:latin typeface="Arial" charset="0"/>
                  <a:ea typeface="MS PGothic" charset="0"/>
                  <a:cs typeface="MS PGothic" charset="0"/>
                </a:defRPr>
              </a:lvl3pPr>
              <a:lvl4pPr marL="1600200" indent="-228600" defTabSz="842963">
                <a:defRPr sz="700">
                  <a:solidFill>
                    <a:srgbClr val="3A94D5"/>
                  </a:solidFill>
                  <a:latin typeface="Arial" charset="0"/>
                  <a:ea typeface="MS PGothic" charset="0"/>
                  <a:cs typeface="MS PGothic" charset="0"/>
                </a:defRPr>
              </a:lvl4pPr>
              <a:lvl5pPr marL="2057400" indent="-228600" defTabSz="842963">
                <a:defRPr sz="700">
                  <a:solidFill>
                    <a:srgbClr val="3A94D5"/>
                  </a:solidFill>
                  <a:latin typeface="Arial" charset="0"/>
                  <a:ea typeface="MS PGothic" charset="0"/>
                  <a:cs typeface="MS PGothic" charset="0"/>
                </a:defRPr>
              </a:lvl5pPr>
              <a:lvl6pPr marL="25146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fontAlgn="ctr">
                <a:defRPr/>
              </a:pPr>
              <a:endParaRPr lang="ja-JP" altLang="en-US" sz="450">
                <a:solidFill>
                  <a:srgbClr val="000000"/>
                </a:solidFill>
                <a:latin typeface="Calibri" charset="0"/>
                <a:cs typeface="Calibri" charset="0"/>
              </a:endParaRPr>
            </a:p>
          </p:txBody>
        </p:sp>
        <p:sp>
          <p:nvSpPr>
            <p:cNvPr id="12" name="フリーフォーム 11">
              <a:extLst>
                <a:ext uri="{FF2B5EF4-FFF2-40B4-BE49-F238E27FC236}"/>
              </a:extLst>
            </p:cNvPr>
            <p:cNvSpPr/>
            <p:nvPr/>
          </p:nvSpPr>
          <p:spPr bwMode="auto">
            <a:xfrm>
              <a:off x="3988049" y="3452214"/>
              <a:ext cx="4302053" cy="1405741"/>
            </a:xfrm>
            <a:custGeom>
              <a:avLst/>
              <a:gdLst>
                <a:gd name="connsiteX0" fmla="*/ 349321 w 3123344"/>
                <a:gd name="connsiteY0" fmla="*/ 0 h 1828800"/>
                <a:gd name="connsiteX1" fmla="*/ 0 w 3123344"/>
                <a:gd name="connsiteY1" fmla="*/ 1828800 h 1828800"/>
                <a:gd name="connsiteX2" fmla="*/ 3123344 w 3123344"/>
                <a:gd name="connsiteY2" fmla="*/ 1828800 h 1828800"/>
                <a:gd name="connsiteX3" fmla="*/ 996593 w 3123344"/>
                <a:gd name="connsiteY3" fmla="*/ 0 h 1828800"/>
                <a:gd name="connsiteX4" fmla="*/ 349321 w 3123344"/>
                <a:gd name="connsiteY4" fmla="*/ 0 h 1828800"/>
                <a:gd name="connsiteX0" fmla="*/ 349321 w 3123344"/>
                <a:gd name="connsiteY0" fmla="*/ 0 h 1828800"/>
                <a:gd name="connsiteX1" fmla="*/ 0 w 3123344"/>
                <a:gd name="connsiteY1" fmla="*/ 1828800 h 1828800"/>
                <a:gd name="connsiteX2" fmla="*/ 3123344 w 3123344"/>
                <a:gd name="connsiteY2" fmla="*/ 1828800 h 1828800"/>
                <a:gd name="connsiteX3" fmla="*/ 2159471 w 3123344"/>
                <a:gd name="connsiteY3" fmla="*/ 29325 h 1828800"/>
                <a:gd name="connsiteX4" fmla="*/ 349321 w 3123344"/>
                <a:gd name="connsiteY4" fmla="*/ 0 h 1828800"/>
                <a:gd name="connsiteX0" fmla="*/ 349321 w 3123344"/>
                <a:gd name="connsiteY0" fmla="*/ 0 h 1828800"/>
                <a:gd name="connsiteX1" fmla="*/ 0 w 3123344"/>
                <a:gd name="connsiteY1" fmla="*/ 1828800 h 1828800"/>
                <a:gd name="connsiteX2" fmla="*/ 3123344 w 3123344"/>
                <a:gd name="connsiteY2" fmla="*/ 1828800 h 1828800"/>
                <a:gd name="connsiteX3" fmla="*/ 2148603 w 3123344"/>
                <a:gd name="connsiteY3" fmla="*/ 14662 h 1828800"/>
                <a:gd name="connsiteX4" fmla="*/ 349321 w 3123344"/>
                <a:gd name="connsiteY4" fmla="*/ 0 h 1828800"/>
                <a:gd name="connsiteX0" fmla="*/ 349321 w 3123344"/>
                <a:gd name="connsiteY0" fmla="*/ 1 h 1828801"/>
                <a:gd name="connsiteX1" fmla="*/ 0 w 3123344"/>
                <a:gd name="connsiteY1" fmla="*/ 1828801 h 1828801"/>
                <a:gd name="connsiteX2" fmla="*/ 3123344 w 3123344"/>
                <a:gd name="connsiteY2" fmla="*/ 1828801 h 1828801"/>
                <a:gd name="connsiteX3" fmla="*/ 2159471 w 3123344"/>
                <a:gd name="connsiteY3" fmla="*/ 0 h 1828801"/>
                <a:gd name="connsiteX4" fmla="*/ 349321 w 3123344"/>
                <a:gd name="connsiteY4" fmla="*/ 1 h 1828801"/>
                <a:gd name="connsiteX0" fmla="*/ 349321 w 3123344"/>
                <a:gd name="connsiteY0" fmla="*/ 0 h 1828800"/>
                <a:gd name="connsiteX1" fmla="*/ 0 w 3123344"/>
                <a:gd name="connsiteY1" fmla="*/ 1828800 h 1828800"/>
                <a:gd name="connsiteX2" fmla="*/ 3123344 w 3123344"/>
                <a:gd name="connsiteY2" fmla="*/ 1828800 h 1828800"/>
                <a:gd name="connsiteX3" fmla="*/ 2288214 w 3123344"/>
                <a:gd name="connsiteY3" fmla="*/ 326233 h 1828800"/>
                <a:gd name="connsiteX4" fmla="*/ 349321 w 3123344"/>
                <a:gd name="connsiteY4" fmla="*/ 0 h 1828800"/>
                <a:gd name="connsiteX0" fmla="*/ 314210 w 3123344"/>
                <a:gd name="connsiteY0" fmla="*/ 0 h 1552755"/>
                <a:gd name="connsiteX1" fmla="*/ 0 w 3123344"/>
                <a:gd name="connsiteY1" fmla="*/ 1552755 h 1552755"/>
                <a:gd name="connsiteX2" fmla="*/ 3123344 w 3123344"/>
                <a:gd name="connsiteY2" fmla="*/ 1552755 h 1552755"/>
                <a:gd name="connsiteX3" fmla="*/ 2288214 w 3123344"/>
                <a:gd name="connsiteY3" fmla="*/ 50188 h 1552755"/>
                <a:gd name="connsiteX4" fmla="*/ 314210 w 3123344"/>
                <a:gd name="connsiteY4" fmla="*/ 0 h 1552755"/>
                <a:gd name="connsiteX0" fmla="*/ 314210 w 3123344"/>
                <a:gd name="connsiteY0" fmla="*/ 0 h 1552755"/>
                <a:gd name="connsiteX1" fmla="*/ 0 w 3123344"/>
                <a:gd name="connsiteY1" fmla="*/ 1552755 h 1552755"/>
                <a:gd name="connsiteX2" fmla="*/ 3123344 w 3123344"/>
                <a:gd name="connsiteY2" fmla="*/ 1552755 h 1552755"/>
                <a:gd name="connsiteX3" fmla="*/ 2288214 w 3123344"/>
                <a:gd name="connsiteY3" fmla="*/ 50188 h 1552755"/>
                <a:gd name="connsiteX4" fmla="*/ 2251958 w 3123344"/>
                <a:gd name="connsiteY4" fmla="*/ 23359 h 1552755"/>
                <a:gd name="connsiteX5" fmla="*/ 314210 w 3123344"/>
                <a:gd name="connsiteY5" fmla="*/ 0 h 1552755"/>
                <a:gd name="connsiteX0" fmla="*/ 314210 w 3286954"/>
                <a:gd name="connsiteY0" fmla="*/ 0 h 1608565"/>
                <a:gd name="connsiteX1" fmla="*/ 0 w 3286954"/>
                <a:gd name="connsiteY1" fmla="*/ 1552755 h 1608565"/>
                <a:gd name="connsiteX2" fmla="*/ 3286954 w 3286954"/>
                <a:gd name="connsiteY2" fmla="*/ 1608565 h 1608565"/>
                <a:gd name="connsiteX3" fmla="*/ 2288214 w 3286954"/>
                <a:gd name="connsiteY3" fmla="*/ 50188 h 1608565"/>
                <a:gd name="connsiteX4" fmla="*/ 2251958 w 3286954"/>
                <a:gd name="connsiteY4" fmla="*/ 23359 h 1608565"/>
                <a:gd name="connsiteX5" fmla="*/ 314210 w 3286954"/>
                <a:gd name="connsiteY5" fmla="*/ 0 h 1608565"/>
                <a:gd name="connsiteX0" fmla="*/ 381141 w 3353885"/>
                <a:gd name="connsiteY0" fmla="*/ 0 h 1608565"/>
                <a:gd name="connsiteX1" fmla="*/ 0 w 3353885"/>
                <a:gd name="connsiteY1" fmla="*/ 1536809 h 1608565"/>
                <a:gd name="connsiteX2" fmla="*/ 3353885 w 3353885"/>
                <a:gd name="connsiteY2" fmla="*/ 1608565 h 1608565"/>
                <a:gd name="connsiteX3" fmla="*/ 2355145 w 3353885"/>
                <a:gd name="connsiteY3" fmla="*/ 50188 h 1608565"/>
                <a:gd name="connsiteX4" fmla="*/ 2318889 w 3353885"/>
                <a:gd name="connsiteY4" fmla="*/ 23359 h 1608565"/>
                <a:gd name="connsiteX5" fmla="*/ 381141 w 3353885"/>
                <a:gd name="connsiteY5" fmla="*/ 0 h 1608565"/>
                <a:gd name="connsiteX0" fmla="*/ 373705 w 3353885"/>
                <a:gd name="connsiteY0" fmla="*/ 0 h 1600592"/>
                <a:gd name="connsiteX1" fmla="*/ 0 w 3353885"/>
                <a:gd name="connsiteY1" fmla="*/ 1528836 h 1600592"/>
                <a:gd name="connsiteX2" fmla="*/ 3353885 w 3353885"/>
                <a:gd name="connsiteY2" fmla="*/ 1600592 h 1600592"/>
                <a:gd name="connsiteX3" fmla="*/ 2355145 w 3353885"/>
                <a:gd name="connsiteY3" fmla="*/ 42215 h 1600592"/>
                <a:gd name="connsiteX4" fmla="*/ 2318889 w 3353885"/>
                <a:gd name="connsiteY4" fmla="*/ 15386 h 1600592"/>
                <a:gd name="connsiteX5" fmla="*/ 373705 w 3353885"/>
                <a:gd name="connsiteY5" fmla="*/ 0 h 1600592"/>
                <a:gd name="connsiteX0" fmla="*/ 373705 w 3361322"/>
                <a:gd name="connsiteY0" fmla="*/ 0 h 1536809"/>
                <a:gd name="connsiteX1" fmla="*/ 0 w 3361322"/>
                <a:gd name="connsiteY1" fmla="*/ 1528836 h 1536809"/>
                <a:gd name="connsiteX2" fmla="*/ 3361322 w 3361322"/>
                <a:gd name="connsiteY2" fmla="*/ 1536809 h 1536809"/>
                <a:gd name="connsiteX3" fmla="*/ 2355145 w 3361322"/>
                <a:gd name="connsiteY3" fmla="*/ 42215 h 1536809"/>
                <a:gd name="connsiteX4" fmla="*/ 2318889 w 3361322"/>
                <a:gd name="connsiteY4" fmla="*/ 15386 h 1536809"/>
                <a:gd name="connsiteX5" fmla="*/ 373705 w 3361322"/>
                <a:gd name="connsiteY5" fmla="*/ 0 h 1536809"/>
                <a:gd name="connsiteX0" fmla="*/ 373705 w 3361322"/>
                <a:gd name="connsiteY0" fmla="*/ 16506 h 1553315"/>
                <a:gd name="connsiteX1" fmla="*/ 0 w 3361322"/>
                <a:gd name="connsiteY1" fmla="*/ 1545342 h 1553315"/>
                <a:gd name="connsiteX2" fmla="*/ 3361322 w 3361322"/>
                <a:gd name="connsiteY2" fmla="*/ 1553315 h 1553315"/>
                <a:gd name="connsiteX3" fmla="*/ 2355145 w 3361322"/>
                <a:gd name="connsiteY3" fmla="*/ 58721 h 1553315"/>
                <a:gd name="connsiteX4" fmla="*/ 2311452 w 3361322"/>
                <a:gd name="connsiteY4" fmla="*/ 0 h 1553315"/>
                <a:gd name="connsiteX5" fmla="*/ 373705 w 3361322"/>
                <a:gd name="connsiteY5" fmla="*/ 16506 h 1553315"/>
                <a:gd name="connsiteX0" fmla="*/ 381142 w 3361322"/>
                <a:gd name="connsiteY0" fmla="*/ 0 h 1560728"/>
                <a:gd name="connsiteX1" fmla="*/ 0 w 3361322"/>
                <a:gd name="connsiteY1" fmla="*/ 1552755 h 1560728"/>
                <a:gd name="connsiteX2" fmla="*/ 3361322 w 3361322"/>
                <a:gd name="connsiteY2" fmla="*/ 1560728 h 1560728"/>
                <a:gd name="connsiteX3" fmla="*/ 2355145 w 3361322"/>
                <a:gd name="connsiteY3" fmla="*/ 66134 h 1560728"/>
                <a:gd name="connsiteX4" fmla="*/ 2311452 w 3361322"/>
                <a:gd name="connsiteY4" fmla="*/ 7413 h 1560728"/>
                <a:gd name="connsiteX5" fmla="*/ 381142 w 3361322"/>
                <a:gd name="connsiteY5" fmla="*/ 0 h 1560728"/>
                <a:gd name="connsiteX0" fmla="*/ 381142 w 3361322"/>
                <a:gd name="connsiteY0" fmla="*/ 16506 h 1577234"/>
                <a:gd name="connsiteX1" fmla="*/ 0 w 3361322"/>
                <a:gd name="connsiteY1" fmla="*/ 1569261 h 1577234"/>
                <a:gd name="connsiteX2" fmla="*/ 3361322 w 3361322"/>
                <a:gd name="connsiteY2" fmla="*/ 1577234 h 1577234"/>
                <a:gd name="connsiteX3" fmla="*/ 2355145 w 3361322"/>
                <a:gd name="connsiteY3" fmla="*/ 82640 h 1577234"/>
                <a:gd name="connsiteX4" fmla="*/ 2311452 w 3361322"/>
                <a:gd name="connsiteY4" fmla="*/ 0 h 1577234"/>
                <a:gd name="connsiteX5" fmla="*/ 381142 w 3361322"/>
                <a:gd name="connsiteY5" fmla="*/ 16506 h 1577234"/>
                <a:gd name="connsiteX0" fmla="*/ 388579 w 3361322"/>
                <a:gd name="connsiteY0" fmla="*/ 8533 h 1577234"/>
                <a:gd name="connsiteX1" fmla="*/ 0 w 3361322"/>
                <a:gd name="connsiteY1" fmla="*/ 1569261 h 1577234"/>
                <a:gd name="connsiteX2" fmla="*/ 3361322 w 3361322"/>
                <a:gd name="connsiteY2" fmla="*/ 1577234 h 1577234"/>
                <a:gd name="connsiteX3" fmla="*/ 2355145 w 3361322"/>
                <a:gd name="connsiteY3" fmla="*/ 82640 h 1577234"/>
                <a:gd name="connsiteX4" fmla="*/ 2311452 w 3361322"/>
                <a:gd name="connsiteY4" fmla="*/ 0 h 1577234"/>
                <a:gd name="connsiteX5" fmla="*/ 388579 w 3361322"/>
                <a:gd name="connsiteY5" fmla="*/ 8533 h 1577234"/>
                <a:gd name="connsiteX0" fmla="*/ 388579 w 3353885"/>
                <a:gd name="connsiteY0" fmla="*/ 8533 h 1569261"/>
                <a:gd name="connsiteX1" fmla="*/ 0 w 3353885"/>
                <a:gd name="connsiteY1" fmla="*/ 1569261 h 1569261"/>
                <a:gd name="connsiteX2" fmla="*/ 3353885 w 3353885"/>
                <a:gd name="connsiteY2" fmla="*/ 1545343 h 1569261"/>
                <a:gd name="connsiteX3" fmla="*/ 2355145 w 3353885"/>
                <a:gd name="connsiteY3" fmla="*/ 82640 h 1569261"/>
                <a:gd name="connsiteX4" fmla="*/ 2311452 w 3353885"/>
                <a:gd name="connsiteY4" fmla="*/ 0 h 1569261"/>
                <a:gd name="connsiteX5" fmla="*/ 388579 w 3353885"/>
                <a:gd name="connsiteY5" fmla="*/ 8533 h 1569261"/>
                <a:gd name="connsiteX0" fmla="*/ 388579 w 3361322"/>
                <a:gd name="connsiteY0" fmla="*/ 8533 h 1569261"/>
                <a:gd name="connsiteX1" fmla="*/ 0 w 3361322"/>
                <a:gd name="connsiteY1" fmla="*/ 1569261 h 1569261"/>
                <a:gd name="connsiteX2" fmla="*/ 3361322 w 3361322"/>
                <a:gd name="connsiteY2" fmla="*/ 1561289 h 1569261"/>
                <a:gd name="connsiteX3" fmla="*/ 2355145 w 3361322"/>
                <a:gd name="connsiteY3" fmla="*/ 82640 h 1569261"/>
                <a:gd name="connsiteX4" fmla="*/ 2311452 w 3361322"/>
                <a:gd name="connsiteY4" fmla="*/ 0 h 1569261"/>
                <a:gd name="connsiteX5" fmla="*/ 388579 w 3361322"/>
                <a:gd name="connsiteY5" fmla="*/ 8533 h 156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61322" h="1569261">
                  <a:moveTo>
                    <a:pt x="388579" y="8533"/>
                  </a:moveTo>
                  <a:lnTo>
                    <a:pt x="0" y="1569261"/>
                  </a:lnTo>
                  <a:lnTo>
                    <a:pt x="3361322" y="1561289"/>
                  </a:lnTo>
                  <a:lnTo>
                    <a:pt x="2355145" y="82640"/>
                  </a:lnTo>
                  <a:cubicBezTo>
                    <a:pt x="2339158" y="82062"/>
                    <a:pt x="2327439" y="578"/>
                    <a:pt x="2311452" y="0"/>
                  </a:cubicBezTo>
                  <a:lnTo>
                    <a:pt x="388579" y="8533"/>
                  </a:lnTo>
                  <a:close/>
                </a:path>
              </a:pathLst>
            </a:custGeom>
            <a:solidFill>
              <a:srgbClr val="FFFFFF"/>
            </a:solidFill>
            <a:ln>
              <a:noFill/>
            </a:ln>
            <a:effectLst>
              <a:glow rad="876300">
                <a:srgbClr val="00B0F0">
                  <a:alpha val="85000"/>
                </a:srgbClr>
              </a:glow>
              <a:outerShdw blurRad="40000" dist="23000" dir="5400000" rotWithShape="0">
                <a:srgbClr val="000000">
                  <a:alpha val="35000"/>
                </a:srgbClr>
              </a:outerShdw>
              <a:softEdge rad="635000"/>
            </a:effectLst>
            <a:scene3d>
              <a:camera prst="orthographicFront">
                <a:rot lat="0" lon="0" rev="0"/>
              </a:camera>
              <a:lightRig rig="threePt" dir="t">
                <a:rot lat="0" lon="0" rev="1200000"/>
              </a:lightRig>
            </a:scene3d>
            <a:sp3d>
              <a:bevelT w="63500" h="25400"/>
            </a:sp3d>
          </p:spPr>
          <p:txBody>
            <a:bodyPr anchor="ctr"/>
            <a:lstStyle>
              <a:lvl1pPr defTabSz="842963">
                <a:defRPr sz="700">
                  <a:solidFill>
                    <a:srgbClr val="3A94D5"/>
                  </a:solidFill>
                  <a:latin typeface="Arial" charset="0"/>
                  <a:ea typeface="MS PGothic" charset="0"/>
                  <a:cs typeface="MS PGothic" charset="0"/>
                </a:defRPr>
              </a:lvl1pPr>
              <a:lvl2pPr marL="742950" indent="-285750" defTabSz="842963">
                <a:defRPr sz="700">
                  <a:solidFill>
                    <a:srgbClr val="3A94D5"/>
                  </a:solidFill>
                  <a:latin typeface="Arial" charset="0"/>
                  <a:ea typeface="MS PGothic" charset="0"/>
                  <a:cs typeface="MS PGothic" charset="0"/>
                </a:defRPr>
              </a:lvl2pPr>
              <a:lvl3pPr marL="1143000" indent="-228600" defTabSz="842963">
                <a:defRPr sz="700">
                  <a:solidFill>
                    <a:srgbClr val="3A94D5"/>
                  </a:solidFill>
                  <a:latin typeface="Arial" charset="0"/>
                  <a:ea typeface="MS PGothic" charset="0"/>
                  <a:cs typeface="MS PGothic" charset="0"/>
                </a:defRPr>
              </a:lvl3pPr>
              <a:lvl4pPr marL="1600200" indent="-228600" defTabSz="842963">
                <a:defRPr sz="700">
                  <a:solidFill>
                    <a:srgbClr val="3A94D5"/>
                  </a:solidFill>
                  <a:latin typeface="Arial" charset="0"/>
                  <a:ea typeface="MS PGothic" charset="0"/>
                  <a:cs typeface="MS PGothic" charset="0"/>
                </a:defRPr>
              </a:lvl4pPr>
              <a:lvl5pPr marL="2057400" indent="-228600" defTabSz="842963">
                <a:defRPr sz="700">
                  <a:solidFill>
                    <a:srgbClr val="3A94D5"/>
                  </a:solidFill>
                  <a:latin typeface="Arial" charset="0"/>
                  <a:ea typeface="MS PGothic" charset="0"/>
                  <a:cs typeface="MS PGothic" charset="0"/>
                </a:defRPr>
              </a:lvl5pPr>
              <a:lvl6pPr marL="25146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defRPr/>
              </a:pPr>
              <a:endParaRPr lang="ja-JP" altLang="en-US" sz="450">
                <a:solidFill>
                  <a:srgbClr val="FFFFFF"/>
                </a:solidFill>
                <a:latin typeface="Calibri" charset="0"/>
                <a:cs typeface="Calibri" charset="0"/>
              </a:endParaRPr>
            </a:p>
          </p:txBody>
        </p:sp>
        <p:sp>
          <p:nvSpPr>
            <p:cNvPr id="13" name="正方形/長方形 80">
              <a:extLst>
                <a:ext uri="{FF2B5EF4-FFF2-40B4-BE49-F238E27FC236}"/>
              </a:extLst>
            </p:cNvPr>
            <p:cNvSpPr/>
            <p:nvPr/>
          </p:nvSpPr>
          <p:spPr bwMode="auto">
            <a:xfrm rot="16826450">
              <a:off x="2526416" y="2832311"/>
              <a:ext cx="1720850" cy="1581149"/>
            </a:xfrm>
            <a:custGeom>
              <a:avLst/>
              <a:gdLst>
                <a:gd name="connsiteX0" fmla="*/ 0 w 1870495"/>
                <a:gd name="connsiteY0" fmla="*/ 0 h 679969"/>
                <a:gd name="connsiteX1" fmla="*/ 1870495 w 1870495"/>
                <a:gd name="connsiteY1" fmla="*/ 0 h 679969"/>
                <a:gd name="connsiteX2" fmla="*/ 1870495 w 1870495"/>
                <a:gd name="connsiteY2" fmla="*/ 679969 h 679969"/>
                <a:gd name="connsiteX3" fmla="*/ 0 w 1870495"/>
                <a:gd name="connsiteY3" fmla="*/ 679969 h 679969"/>
                <a:gd name="connsiteX4" fmla="*/ 0 w 1870495"/>
                <a:gd name="connsiteY4" fmla="*/ 0 h 679969"/>
                <a:gd name="connsiteX0" fmla="*/ 0 w 1870495"/>
                <a:gd name="connsiteY0" fmla="*/ 0 h 683106"/>
                <a:gd name="connsiteX1" fmla="*/ 1870495 w 1870495"/>
                <a:gd name="connsiteY1" fmla="*/ 0 h 683106"/>
                <a:gd name="connsiteX2" fmla="*/ 1870495 w 1870495"/>
                <a:gd name="connsiteY2" fmla="*/ 679969 h 683106"/>
                <a:gd name="connsiteX3" fmla="*/ 190172 w 1870495"/>
                <a:gd name="connsiteY3" fmla="*/ 683106 h 683106"/>
                <a:gd name="connsiteX4" fmla="*/ 0 w 1870495"/>
                <a:gd name="connsiteY4" fmla="*/ 0 h 683106"/>
                <a:gd name="connsiteX0" fmla="*/ 0 w 1870495"/>
                <a:gd name="connsiteY0" fmla="*/ 0 h 711723"/>
                <a:gd name="connsiteX1" fmla="*/ 1870495 w 1870495"/>
                <a:gd name="connsiteY1" fmla="*/ 0 h 711723"/>
                <a:gd name="connsiteX2" fmla="*/ 1870495 w 1870495"/>
                <a:gd name="connsiteY2" fmla="*/ 679969 h 711723"/>
                <a:gd name="connsiteX3" fmla="*/ 184316 w 1870495"/>
                <a:gd name="connsiteY3" fmla="*/ 711723 h 711723"/>
                <a:gd name="connsiteX4" fmla="*/ 0 w 1870495"/>
                <a:gd name="connsiteY4" fmla="*/ 0 h 711723"/>
                <a:gd name="connsiteX0" fmla="*/ 0 w 2069062"/>
                <a:gd name="connsiteY0" fmla="*/ 0 h 1402319"/>
                <a:gd name="connsiteX1" fmla="*/ 2069062 w 2069062"/>
                <a:gd name="connsiteY1" fmla="*/ 690596 h 1402319"/>
                <a:gd name="connsiteX2" fmla="*/ 2069062 w 2069062"/>
                <a:gd name="connsiteY2" fmla="*/ 1370565 h 1402319"/>
                <a:gd name="connsiteX3" fmla="*/ 382883 w 2069062"/>
                <a:gd name="connsiteY3" fmla="*/ 1402319 h 1402319"/>
                <a:gd name="connsiteX4" fmla="*/ 0 w 2069062"/>
                <a:gd name="connsiteY4" fmla="*/ 0 h 1402319"/>
                <a:gd name="connsiteX0" fmla="*/ 0 w 2069062"/>
                <a:gd name="connsiteY0" fmla="*/ 0 h 1402319"/>
                <a:gd name="connsiteX1" fmla="*/ 1756271 w 2069062"/>
                <a:gd name="connsiteY1" fmla="*/ 179368 h 1402319"/>
                <a:gd name="connsiteX2" fmla="*/ 2069062 w 2069062"/>
                <a:gd name="connsiteY2" fmla="*/ 1370565 h 1402319"/>
                <a:gd name="connsiteX3" fmla="*/ 382883 w 2069062"/>
                <a:gd name="connsiteY3" fmla="*/ 1402319 h 1402319"/>
                <a:gd name="connsiteX4" fmla="*/ 0 w 2069062"/>
                <a:gd name="connsiteY4" fmla="*/ 0 h 1402319"/>
                <a:gd name="connsiteX0" fmla="*/ 0 w 2089347"/>
                <a:gd name="connsiteY0" fmla="*/ 0 h 1446273"/>
                <a:gd name="connsiteX1" fmla="*/ 1756271 w 2089347"/>
                <a:gd name="connsiteY1" fmla="*/ 179368 h 1446273"/>
                <a:gd name="connsiteX2" fmla="*/ 2089347 w 2089347"/>
                <a:gd name="connsiteY2" fmla="*/ 1446273 h 1446273"/>
                <a:gd name="connsiteX3" fmla="*/ 382883 w 2089347"/>
                <a:gd name="connsiteY3" fmla="*/ 1402319 h 1446273"/>
                <a:gd name="connsiteX4" fmla="*/ 0 w 2089347"/>
                <a:gd name="connsiteY4" fmla="*/ 0 h 1446273"/>
                <a:gd name="connsiteX0" fmla="*/ 0 w 2094298"/>
                <a:gd name="connsiteY0" fmla="*/ 0 h 1402319"/>
                <a:gd name="connsiteX1" fmla="*/ 1756271 w 2094298"/>
                <a:gd name="connsiteY1" fmla="*/ 179368 h 1402319"/>
                <a:gd name="connsiteX2" fmla="*/ 2094298 w 2094298"/>
                <a:gd name="connsiteY2" fmla="*/ 1363804 h 1402319"/>
                <a:gd name="connsiteX3" fmla="*/ 382883 w 2094298"/>
                <a:gd name="connsiteY3" fmla="*/ 1402319 h 1402319"/>
                <a:gd name="connsiteX4" fmla="*/ 0 w 2094298"/>
                <a:gd name="connsiteY4" fmla="*/ 0 h 1402319"/>
                <a:gd name="connsiteX0" fmla="*/ 0 w 2094298"/>
                <a:gd name="connsiteY0" fmla="*/ 0 h 1380466"/>
                <a:gd name="connsiteX1" fmla="*/ 1756271 w 2094298"/>
                <a:gd name="connsiteY1" fmla="*/ 179368 h 1380466"/>
                <a:gd name="connsiteX2" fmla="*/ 2094298 w 2094298"/>
                <a:gd name="connsiteY2" fmla="*/ 1363804 h 1380466"/>
                <a:gd name="connsiteX3" fmla="*/ 363504 w 2094298"/>
                <a:gd name="connsiteY3" fmla="*/ 1380466 h 1380466"/>
                <a:gd name="connsiteX4" fmla="*/ 0 w 2094298"/>
                <a:gd name="connsiteY4" fmla="*/ 0 h 1380466"/>
                <a:gd name="connsiteX0" fmla="*/ 0 w 2094298"/>
                <a:gd name="connsiteY0" fmla="*/ 0 h 1395801"/>
                <a:gd name="connsiteX1" fmla="*/ 1756271 w 2094298"/>
                <a:gd name="connsiteY1" fmla="*/ 179368 h 1395801"/>
                <a:gd name="connsiteX2" fmla="*/ 2094298 w 2094298"/>
                <a:gd name="connsiteY2" fmla="*/ 1363804 h 1395801"/>
                <a:gd name="connsiteX3" fmla="*/ 205330 w 2094298"/>
                <a:gd name="connsiteY3" fmla="*/ 1395801 h 1395801"/>
                <a:gd name="connsiteX4" fmla="*/ 0 w 2094298"/>
                <a:gd name="connsiteY4" fmla="*/ 0 h 1395801"/>
                <a:gd name="connsiteX0" fmla="*/ 0 w 2281995"/>
                <a:gd name="connsiteY0" fmla="*/ 0 h 1440173"/>
                <a:gd name="connsiteX1" fmla="*/ 1943968 w 2281995"/>
                <a:gd name="connsiteY1" fmla="*/ 223740 h 1440173"/>
                <a:gd name="connsiteX2" fmla="*/ 2281995 w 2281995"/>
                <a:gd name="connsiteY2" fmla="*/ 1408176 h 1440173"/>
                <a:gd name="connsiteX3" fmla="*/ 393027 w 2281995"/>
                <a:gd name="connsiteY3" fmla="*/ 1440173 h 1440173"/>
                <a:gd name="connsiteX4" fmla="*/ 0 w 2281995"/>
                <a:gd name="connsiteY4" fmla="*/ 0 h 1440173"/>
                <a:gd name="connsiteX0" fmla="*/ 0 w 2281995"/>
                <a:gd name="connsiteY0" fmla="*/ 0 h 1440173"/>
                <a:gd name="connsiteX1" fmla="*/ 1979345 w 2281995"/>
                <a:gd name="connsiteY1" fmla="*/ 254831 h 1440173"/>
                <a:gd name="connsiteX2" fmla="*/ 2281995 w 2281995"/>
                <a:gd name="connsiteY2" fmla="*/ 1408176 h 1440173"/>
                <a:gd name="connsiteX3" fmla="*/ 393027 w 2281995"/>
                <a:gd name="connsiteY3" fmla="*/ 1440173 h 1440173"/>
                <a:gd name="connsiteX4" fmla="*/ 0 w 2281995"/>
                <a:gd name="connsiteY4" fmla="*/ 0 h 1440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1995" h="1440173">
                  <a:moveTo>
                    <a:pt x="0" y="0"/>
                  </a:moveTo>
                  <a:lnTo>
                    <a:pt x="1979345" y="254831"/>
                  </a:lnTo>
                  <a:lnTo>
                    <a:pt x="2281995" y="1408176"/>
                  </a:lnTo>
                  <a:lnTo>
                    <a:pt x="393027" y="1440173"/>
                  </a:lnTo>
                  <a:lnTo>
                    <a:pt x="0" y="0"/>
                  </a:lnTo>
                  <a:close/>
                </a:path>
              </a:pathLst>
            </a:custGeom>
            <a:solidFill>
              <a:schemeClr val="bg1"/>
            </a:solidFill>
            <a:ln w="9525" cap="flat" cmpd="sng" algn="ctr">
              <a:noFill/>
              <a:prstDash val="solid"/>
              <a:round/>
              <a:headEnd type="none" w="med" len="med"/>
              <a:tailEnd type="none" w="med" len="med"/>
            </a:ln>
            <a:effectLst/>
            <a:extLst/>
          </p:spPr>
          <p:txBody>
            <a:bodyPr wrap="none" lIns="63305" tIns="31652" rIns="63305" bIns="31652" anchor="ctr"/>
            <a:lstStyle/>
            <a:p>
              <a:pPr algn="ctr" defTabSz="633062" fontAlgn="ctr">
                <a:defRPr/>
              </a:pPr>
              <a:endParaRPr lang="ja-JP" altLang="en-US" sz="485" kern="0">
                <a:solidFill>
                  <a:srgbClr val="000000"/>
                </a:solidFill>
                <a:latin typeface="Calibri" charset="0"/>
                <a:ea typeface="Calibri" charset="0"/>
                <a:cs typeface="Calibri" charset="0"/>
              </a:endParaRPr>
            </a:p>
          </p:txBody>
        </p:sp>
        <p:sp>
          <p:nvSpPr>
            <p:cNvPr id="15" name="右矢印 14">
              <a:extLst>
                <a:ext uri="{FF2B5EF4-FFF2-40B4-BE49-F238E27FC236}"/>
              </a:extLst>
            </p:cNvPr>
            <p:cNvSpPr/>
            <p:nvPr/>
          </p:nvSpPr>
          <p:spPr bwMode="auto">
            <a:xfrm rot="19798977">
              <a:off x="8126952" y="4273959"/>
              <a:ext cx="503695" cy="335500"/>
            </a:xfrm>
            <a:prstGeom prst="right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defTabSz="842963">
                <a:defRPr sz="700">
                  <a:solidFill>
                    <a:srgbClr val="3A94D5"/>
                  </a:solidFill>
                  <a:latin typeface="Arial" charset="0"/>
                  <a:ea typeface="MS PGothic" charset="0"/>
                  <a:cs typeface="MS PGothic" charset="0"/>
                </a:defRPr>
              </a:lvl1pPr>
              <a:lvl2pPr marL="742950" indent="-285750" defTabSz="842963">
                <a:defRPr sz="700">
                  <a:solidFill>
                    <a:srgbClr val="3A94D5"/>
                  </a:solidFill>
                  <a:latin typeface="Arial" charset="0"/>
                  <a:ea typeface="MS PGothic" charset="0"/>
                  <a:cs typeface="MS PGothic" charset="0"/>
                </a:defRPr>
              </a:lvl2pPr>
              <a:lvl3pPr marL="1143000" indent="-228600" defTabSz="842963">
                <a:defRPr sz="700">
                  <a:solidFill>
                    <a:srgbClr val="3A94D5"/>
                  </a:solidFill>
                  <a:latin typeface="Arial" charset="0"/>
                  <a:ea typeface="MS PGothic" charset="0"/>
                  <a:cs typeface="MS PGothic" charset="0"/>
                </a:defRPr>
              </a:lvl3pPr>
              <a:lvl4pPr marL="1600200" indent="-228600" defTabSz="842963">
                <a:defRPr sz="700">
                  <a:solidFill>
                    <a:srgbClr val="3A94D5"/>
                  </a:solidFill>
                  <a:latin typeface="Arial" charset="0"/>
                  <a:ea typeface="MS PGothic" charset="0"/>
                  <a:cs typeface="MS PGothic" charset="0"/>
                </a:defRPr>
              </a:lvl4pPr>
              <a:lvl5pPr marL="2057400" indent="-228600" defTabSz="842963">
                <a:defRPr sz="700">
                  <a:solidFill>
                    <a:srgbClr val="3A94D5"/>
                  </a:solidFill>
                  <a:latin typeface="Arial" charset="0"/>
                  <a:ea typeface="MS PGothic" charset="0"/>
                  <a:cs typeface="MS PGothic" charset="0"/>
                </a:defRPr>
              </a:lvl5pPr>
              <a:lvl6pPr marL="25146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defRPr/>
              </a:pPr>
              <a:endParaRPr lang="ja-JP" altLang="en-US" sz="450">
                <a:solidFill>
                  <a:srgbClr val="FFFFFF"/>
                </a:solidFill>
                <a:latin typeface="Calibri" charset="0"/>
                <a:cs typeface="Calibri" charset="0"/>
              </a:endParaRPr>
            </a:p>
          </p:txBody>
        </p:sp>
        <p:sp>
          <p:nvSpPr>
            <p:cNvPr id="16" name="右矢印 15">
              <a:extLst>
                <a:ext uri="{FF2B5EF4-FFF2-40B4-BE49-F238E27FC236}"/>
              </a:extLst>
            </p:cNvPr>
            <p:cNvSpPr/>
            <p:nvPr/>
          </p:nvSpPr>
          <p:spPr bwMode="auto">
            <a:xfrm rot="16200000">
              <a:off x="5236731" y="2953814"/>
              <a:ext cx="323960" cy="431737"/>
            </a:xfrm>
            <a:prstGeom prst="right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defTabSz="842963">
                <a:defRPr sz="700">
                  <a:solidFill>
                    <a:srgbClr val="3A94D5"/>
                  </a:solidFill>
                  <a:latin typeface="Arial" charset="0"/>
                  <a:ea typeface="MS PGothic" charset="0"/>
                  <a:cs typeface="MS PGothic" charset="0"/>
                </a:defRPr>
              </a:lvl1pPr>
              <a:lvl2pPr marL="742950" indent="-285750" defTabSz="842963">
                <a:defRPr sz="700">
                  <a:solidFill>
                    <a:srgbClr val="3A94D5"/>
                  </a:solidFill>
                  <a:latin typeface="Arial" charset="0"/>
                  <a:ea typeface="MS PGothic" charset="0"/>
                  <a:cs typeface="MS PGothic" charset="0"/>
                </a:defRPr>
              </a:lvl2pPr>
              <a:lvl3pPr marL="1143000" indent="-228600" defTabSz="842963">
                <a:defRPr sz="700">
                  <a:solidFill>
                    <a:srgbClr val="3A94D5"/>
                  </a:solidFill>
                  <a:latin typeface="Arial" charset="0"/>
                  <a:ea typeface="MS PGothic" charset="0"/>
                  <a:cs typeface="MS PGothic" charset="0"/>
                </a:defRPr>
              </a:lvl3pPr>
              <a:lvl4pPr marL="1600200" indent="-228600" defTabSz="842963">
                <a:defRPr sz="700">
                  <a:solidFill>
                    <a:srgbClr val="3A94D5"/>
                  </a:solidFill>
                  <a:latin typeface="Arial" charset="0"/>
                  <a:ea typeface="MS PGothic" charset="0"/>
                  <a:cs typeface="MS PGothic" charset="0"/>
                </a:defRPr>
              </a:lvl4pPr>
              <a:lvl5pPr marL="2057400" indent="-228600" defTabSz="842963">
                <a:defRPr sz="700">
                  <a:solidFill>
                    <a:srgbClr val="3A94D5"/>
                  </a:solidFill>
                  <a:latin typeface="Arial" charset="0"/>
                  <a:ea typeface="MS PGothic" charset="0"/>
                  <a:cs typeface="MS PGothic" charset="0"/>
                </a:defRPr>
              </a:lvl5pPr>
              <a:lvl6pPr marL="25146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defRPr/>
              </a:pPr>
              <a:endParaRPr lang="ja-JP" altLang="en-US" sz="450">
                <a:solidFill>
                  <a:srgbClr val="FFFFFF"/>
                </a:solidFill>
                <a:latin typeface="Calibri" charset="0"/>
                <a:cs typeface="Calibri" charset="0"/>
              </a:endParaRPr>
            </a:p>
          </p:txBody>
        </p:sp>
        <p:sp>
          <p:nvSpPr>
            <p:cNvPr id="17" name="フリーフォーム 16"/>
            <p:cNvSpPr>
              <a:spLocks/>
            </p:cNvSpPr>
            <p:nvPr/>
          </p:nvSpPr>
          <p:spPr bwMode="auto">
            <a:xfrm>
              <a:off x="2719032" y="2914861"/>
              <a:ext cx="6413500" cy="1957388"/>
            </a:xfrm>
            <a:custGeom>
              <a:avLst/>
              <a:gdLst>
                <a:gd name="T0" fmla="*/ 0 w 6273355"/>
                <a:gd name="T1" fmla="*/ 2104928 h 2681671"/>
                <a:gd name="T2" fmla="*/ 12475 w 6273355"/>
                <a:gd name="T3" fmla="*/ 1529936 h 2681671"/>
                <a:gd name="T4" fmla="*/ 638266 w 6273355"/>
                <a:gd name="T5" fmla="*/ 1532257 h 2681671"/>
                <a:gd name="T6" fmla="*/ 724165 w 6273355"/>
                <a:gd name="T7" fmla="*/ 1532257 h 2681671"/>
                <a:gd name="T8" fmla="*/ 810065 w 6273355"/>
                <a:gd name="T9" fmla="*/ 1491936 h 2681671"/>
                <a:gd name="T10" fmla="*/ 856317 w 6273355"/>
                <a:gd name="T11" fmla="*/ 1427418 h 2681671"/>
                <a:gd name="T12" fmla="*/ 876140 w 6273355"/>
                <a:gd name="T13" fmla="*/ 1346773 h 2681671"/>
                <a:gd name="T14" fmla="*/ 889356 w 6273355"/>
                <a:gd name="T15" fmla="*/ 1249999 h 2681671"/>
                <a:gd name="T16" fmla="*/ 909178 w 6273355"/>
                <a:gd name="T17" fmla="*/ 1104838 h 2681671"/>
                <a:gd name="T18" fmla="*/ 1014900 w 6273355"/>
                <a:gd name="T19" fmla="*/ 387097 h 2681671"/>
                <a:gd name="T20" fmla="*/ 1041330 w 6273355"/>
                <a:gd name="T21" fmla="*/ 145160 h 2681671"/>
                <a:gd name="T22" fmla="*/ 1067761 w 6273355"/>
                <a:gd name="T23" fmla="*/ 56452 h 2681671"/>
                <a:gd name="T24" fmla="*/ 1120621 w 6273355"/>
                <a:gd name="T25" fmla="*/ 16129 h 2681671"/>
                <a:gd name="T26" fmla="*/ 1213129 w 6273355"/>
                <a:gd name="T27" fmla="*/ 0 h 2681671"/>
                <a:gd name="T28" fmla="*/ 1444395 w 6273355"/>
                <a:gd name="T29" fmla="*/ 8065 h 2681671"/>
                <a:gd name="T30" fmla="*/ 2924500 w 6273355"/>
                <a:gd name="T31" fmla="*/ 16129 h 2681671"/>
                <a:gd name="T32" fmla="*/ 3109514 w 6273355"/>
                <a:gd name="T33" fmla="*/ 24194 h 2681671"/>
                <a:gd name="T34" fmla="*/ 3221843 w 6273355"/>
                <a:gd name="T35" fmla="*/ 96774 h 2681671"/>
                <a:gd name="T36" fmla="*/ 3274704 w 6273355"/>
                <a:gd name="T37" fmla="*/ 201613 h 2681671"/>
                <a:gd name="T38" fmla="*/ 3340780 w 6273355"/>
                <a:gd name="T39" fmla="*/ 354838 h 2681671"/>
                <a:gd name="T40" fmla="*/ 4034580 w 6273355"/>
                <a:gd name="T41" fmla="*/ 2104838 h 26816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73355" h="2681671">
                  <a:moveTo>
                    <a:pt x="0" y="2681671"/>
                  </a:moveTo>
                  <a:lnTo>
                    <a:pt x="19397" y="1949133"/>
                  </a:lnTo>
                  <a:lnTo>
                    <a:pt x="992438" y="1952090"/>
                  </a:lnTo>
                  <a:cubicBezTo>
                    <a:pt x="1175660" y="1952090"/>
                    <a:pt x="1081481" y="1960652"/>
                    <a:pt x="1126002" y="1952090"/>
                  </a:cubicBezTo>
                  <a:cubicBezTo>
                    <a:pt x="1170523" y="1943528"/>
                    <a:pt x="1225319" y="1922981"/>
                    <a:pt x="1259566" y="1900720"/>
                  </a:cubicBezTo>
                  <a:cubicBezTo>
                    <a:pt x="1293813" y="1878459"/>
                    <a:pt x="1314361" y="1849348"/>
                    <a:pt x="1331485" y="1818526"/>
                  </a:cubicBezTo>
                  <a:cubicBezTo>
                    <a:pt x="1348609" y="1787704"/>
                    <a:pt x="1353746" y="1753457"/>
                    <a:pt x="1362308" y="1715785"/>
                  </a:cubicBezTo>
                  <a:cubicBezTo>
                    <a:pt x="1370870" y="1678113"/>
                    <a:pt x="1382856" y="1592495"/>
                    <a:pt x="1382856" y="1592495"/>
                  </a:cubicBezTo>
                  <a:cubicBezTo>
                    <a:pt x="1391418" y="1541124"/>
                    <a:pt x="1381143" y="1590782"/>
                    <a:pt x="1413678" y="1407560"/>
                  </a:cubicBezTo>
                  <a:cubicBezTo>
                    <a:pt x="1446213" y="1224338"/>
                    <a:pt x="1543818" y="696931"/>
                    <a:pt x="1578065" y="493160"/>
                  </a:cubicBezTo>
                  <a:cubicBezTo>
                    <a:pt x="1612312" y="289389"/>
                    <a:pt x="1605462" y="255142"/>
                    <a:pt x="1619161" y="184935"/>
                  </a:cubicBezTo>
                  <a:cubicBezTo>
                    <a:pt x="1632860" y="114728"/>
                    <a:pt x="1639710" y="99318"/>
                    <a:pt x="1660258" y="71920"/>
                  </a:cubicBezTo>
                  <a:cubicBezTo>
                    <a:pt x="1680806" y="44522"/>
                    <a:pt x="1704779" y="32536"/>
                    <a:pt x="1742451" y="20549"/>
                  </a:cubicBezTo>
                  <a:cubicBezTo>
                    <a:pt x="1780123" y="8562"/>
                    <a:pt x="1886290" y="0"/>
                    <a:pt x="1886290" y="0"/>
                  </a:cubicBezTo>
                  <a:cubicBezTo>
                    <a:pt x="2006155" y="3425"/>
                    <a:pt x="1802384" y="6850"/>
                    <a:pt x="2245885" y="10275"/>
                  </a:cubicBezTo>
                  <a:lnTo>
                    <a:pt x="4547296" y="20549"/>
                  </a:lnTo>
                  <a:cubicBezTo>
                    <a:pt x="4978811" y="23974"/>
                    <a:pt x="4757917" y="13700"/>
                    <a:pt x="4834973" y="30823"/>
                  </a:cubicBezTo>
                  <a:cubicBezTo>
                    <a:pt x="4912029" y="47946"/>
                    <a:pt x="4966824" y="85618"/>
                    <a:pt x="5009633" y="123290"/>
                  </a:cubicBezTo>
                  <a:cubicBezTo>
                    <a:pt x="5052442" y="160962"/>
                    <a:pt x="5061005" y="202059"/>
                    <a:pt x="5091827" y="256854"/>
                  </a:cubicBezTo>
                  <a:cubicBezTo>
                    <a:pt x="5122649" y="311649"/>
                    <a:pt x="4997647" y="47946"/>
                    <a:pt x="5194568" y="452063"/>
                  </a:cubicBezTo>
                  <a:cubicBezTo>
                    <a:pt x="5391489" y="856180"/>
                    <a:pt x="5823860" y="1756025"/>
                    <a:pt x="6273355" y="2681556"/>
                  </a:cubicBezTo>
                </a:path>
              </a:pathLst>
            </a:custGeom>
            <a:solidFill>
              <a:srgbClr val="C71B18">
                <a:alpha val="16078"/>
              </a:srgbClr>
            </a:solidFill>
            <a:ln w="25400" cap="flat" cmpd="sng">
              <a:solidFill>
                <a:srgbClr val="CC6600"/>
              </a:solidFill>
              <a:prstDash val="dash"/>
              <a:round/>
              <a:headEnd/>
              <a:tailEnd/>
            </a:ln>
            <a:effectLst>
              <a:outerShdw blurRad="50800" dist="38100" dir="5400000" algn="t" rotWithShape="0">
                <a:srgbClr val="000000">
                  <a:alpha val="39998"/>
                </a:srgbClr>
              </a:outerShdw>
            </a:effectLst>
          </p:spPr>
          <p:txBody>
            <a:bodyPr anchor="ctr"/>
            <a:lstStyle/>
            <a:p>
              <a:endParaRPr lang="en-GB"/>
            </a:p>
          </p:txBody>
        </p:sp>
        <p:sp>
          <p:nvSpPr>
            <p:cNvPr id="78887" name="テキスト ボックス 21">
              <a:extLst>
                <a:ext uri="{FF2B5EF4-FFF2-40B4-BE49-F238E27FC236}"/>
              </a:extLst>
            </p:cNvPr>
            <p:cNvSpPr txBox="1">
              <a:spLocks noChangeArrowheads="1"/>
            </p:cNvSpPr>
            <p:nvPr/>
          </p:nvSpPr>
          <p:spPr bwMode="auto">
            <a:xfrm>
              <a:off x="4751239" y="2348880"/>
              <a:ext cx="1272753"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r>
                <a:rPr lang="en-US" altLang="ja-JP" sz="1600" b="1">
                  <a:solidFill>
                    <a:srgbClr val="FF6600"/>
                  </a:solidFill>
                  <a:latin typeface="Calibri" panose="020F0502020204030204" pitchFamily="34" charset="0"/>
                  <a:cs typeface="+mn-cs"/>
                </a:rPr>
                <a:t>Higher throughput</a:t>
              </a:r>
              <a:endParaRPr lang="ja-JP" altLang="en-US" sz="1600" b="1">
                <a:solidFill>
                  <a:srgbClr val="FF6600"/>
                </a:solidFill>
                <a:latin typeface="Calibri" panose="020F0502020204030204" pitchFamily="34" charset="0"/>
                <a:cs typeface="+mn-cs"/>
              </a:endParaRPr>
            </a:p>
          </p:txBody>
        </p:sp>
        <p:sp>
          <p:nvSpPr>
            <p:cNvPr id="78888" name="テキスト ボックス 22">
              <a:extLst>
                <a:ext uri="{FF2B5EF4-FFF2-40B4-BE49-F238E27FC236}"/>
              </a:extLst>
            </p:cNvPr>
            <p:cNvSpPr txBox="1">
              <a:spLocks noChangeArrowheads="1"/>
            </p:cNvSpPr>
            <p:nvPr/>
          </p:nvSpPr>
          <p:spPr bwMode="auto">
            <a:xfrm>
              <a:off x="8804572" y="3861048"/>
              <a:ext cx="125186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fr-FR"/>
              </a:defPPr>
              <a:lvl1pPr algn="ctr" defTabSz="842963">
                <a:defRPr sz="1600" b="1">
                  <a:solidFill>
                    <a:srgbClr val="FF6600"/>
                  </a:solidFill>
                  <a:latin typeface="Calibri" panose="020F0502020204030204" pitchFamily="34" charset="0"/>
                </a:defRPr>
              </a:lvl1pPr>
              <a:lvl2pPr marL="742950" indent="-285750" defTabSz="842963"/>
              <a:lvl3pPr marL="1143000" indent="-228600" defTabSz="842963"/>
              <a:lvl4pPr marL="1600200" indent="-228600" defTabSz="842963"/>
              <a:lvl5pPr marL="2057400" indent="-228600" defTabSz="842963"/>
              <a:lvl6pPr marL="2514600" indent="-228600" defTabSz="842963" eaLnBrk="0" fontAlgn="base" hangingPunct="0">
                <a:spcBef>
                  <a:spcPct val="0"/>
                </a:spcBef>
                <a:spcAft>
                  <a:spcPct val="0"/>
                </a:spcAft>
              </a:lvl6pPr>
              <a:lvl7pPr marL="2971800" indent="-228600" defTabSz="842963" eaLnBrk="0" fontAlgn="base" hangingPunct="0">
                <a:spcBef>
                  <a:spcPct val="0"/>
                </a:spcBef>
                <a:spcAft>
                  <a:spcPct val="0"/>
                </a:spcAft>
              </a:lvl7pPr>
              <a:lvl8pPr marL="3429000" indent="-228600" defTabSz="842963" eaLnBrk="0" fontAlgn="base" hangingPunct="0">
                <a:spcBef>
                  <a:spcPct val="0"/>
                </a:spcBef>
                <a:spcAft>
                  <a:spcPct val="0"/>
                </a:spcAft>
              </a:lvl8pPr>
              <a:lvl9pPr marL="3886200" indent="-228600" defTabSz="842963" eaLnBrk="0" fontAlgn="base" hangingPunct="0">
                <a:spcBef>
                  <a:spcPct val="0"/>
                </a:spcBef>
                <a:spcAft>
                  <a:spcPct val="0"/>
                </a:spcAft>
              </a:lvl9pPr>
            </a:lstStyle>
            <a:p>
              <a:r>
                <a:rPr lang="en-US" altLang="ja-JP" dirty="0"/>
                <a:t>Increase capacity</a:t>
              </a:r>
              <a:endParaRPr lang="ja-JP" altLang="en-US" dirty="0"/>
            </a:p>
          </p:txBody>
        </p:sp>
        <p:sp>
          <p:nvSpPr>
            <p:cNvPr id="24" name="右矢印 23">
              <a:extLst>
                <a:ext uri="{FF2B5EF4-FFF2-40B4-BE49-F238E27FC236}"/>
              </a:extLst>
            </p:cNvPr>
            <p:cNvSpPr/>
            <p:nvPr/>
          </p:nvSpPr>
          <p:spPr bwMode="auto">
            <a:xfrm rot="14078195">
              <a:off x="3289074" y="4354441"/>
              <a:ext cx="323960" cy="431737"/>
            </a:xfrm>
            <a:prstGeom prst="rightArrow">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defTabSz="842963">
                <a:defRPr sz="700">
                  <a:solidFill>
                    <a:srgbClr val="3A94D5"/>
                  </a:solidFill>
                  <a:latin typeface="Arial" charset="0"/>
                  <a:ea typeface="MS PGothic" charset="0"/>
                  <a:cs typeface="MS PGothic" charset="0"/>
                </a:defRPr>
              </a:lvl1pPr>
              <a:lvl2pPr marL="742950" indent="-285750" defTabSz="842963">
                <a:defRPr sz="700">
                  <a:solidFill>
                    <a:srgbClr val="3A94D5"/>
                  </a:solidFill>
                  <a:latin typeface="Arial" charset="0"/>
                  <a:ea typeface="MS PGothic" charset="0"/>
                  <a:cs typeface="MS PGothic" charset="0"/>
                </a:defRPr>
              </a:lvl2pPr>
              <a:lvl3pPr marL="1143000" indent="-228600" defTabSz="842963">
                <a:defRPr sz="700">
                  <a:solidFill>
                    <a:srgbClr val="3A94D5"/>
                  </a:solidFill>
                  <a:latin typeface="Arial" charset="0"/>
                  <a:ea typeface="MS PGothic" charset="0"/>
                  <a:cs typeface="MS PGothic" charset="0"/>
                </a:defRPr>
              </a:lvl3pPr>
              <a:lvl4pPr marL="1600200" indent="-228600" defTabSz="842963">
                <a:defRPr sz="700">
                  <a:solidFill>
                    <a:srgbClr val="3A94D5"/>
                  </a:solidFill>
                  <a:latin typeface="Arial" charset="0"/>
                  <a:ea typeface="MS PGothic" charset="0"/>
                  <a:cs typeface="MS PGothic" charset="0"/>
                </a:defRPr>
              </a:lvl4pPr>
              <a:lvl5pPr marL="2057400" indent="-228600" defTabSz="842963">
                <a:defRPr sz="700">
                  <a:solidFill>
                    <a:srgbClr val="3A94D5"/>
                  </a:solidFill>
                  <a:latin typeface="Arial" charset="0"/>
                  <a:ea typeface="MS PGothic" charset="0"/>
                  <a:cs typeface="MS PGothic" charset="0"/>
                </a:defRPr>
              </a:lvl5pPr>
              <a:lvl6pPr marL="25146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defRPr/>
              </a:pPr>
              <a:endParaRPr lang="ja-JP" altLang="en-US" sz="450">
                <a:solidFill>
                  <a:srgbClr val="FFFFFF"/>
                </a:solidFill>
                <a:latin typeface="Calibri" charset="0"/>
                <a:cs typeface="Calibri" charset="0"/>
              </a:endParaRPr>
            </a:p>
          </p:txBody>
        </p:sp>
        <p:sp>
          <p:nvSpPr>
            <p:cNvPr id="78892" name="テキスト ボックス 24">
              <a:extLst>
                <a:ext uri="{FF2B5EF4-FFF2-40B4-BE49-F238E27FC236}"/>
              </a:extLst>
            </p:cNvPr>
            <p:cNvSpPr txBox="1">
              <a:spLocks noChangeArrowheads="1"/>
            </p:cNvSpPr>
            <p:nvPr/>
          </p:nvSpPr>
          <p:spPr bwMode="auto">
            <a:xfrm>
              <a:off x="2794719" y="3645024"/>
              <a:ext cx="1429073"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r>
                <a:rPr lang="en-US" altLang="ja-JP" sz="1600" b="1">
                  <a:solidFill>
                    <a:srgbClr val="FF6600"/>
                  </a:solidFill>
                  <a:latin typeface="Calibri" panose="020F0502020204030204" pitchFamily="34" charset="0"/>
                  <a:cs typeface="+mn-cs"/>
                </a:rPr>
                <a:t>Coverage expansion</a:t>
              </a:r>
              <a:endParaRPr lang="ja-JP" altLang="en-US" sz="1600" b="1">
                <a:solidFill>
                  <a:srgbClr val="FF6600"/>
                </a:solidFill>
                <a:latin typeface="Calibri" panose="020F0502020204030204" pitchFamily="34" charset="0"/>
                <a:cs typeface="+mn-cs"/>
              </a:endParaRPr>
            </a:p>
          </p:txBody>
        </p:sp>
        <p:sp>
          <p:nvSpPr>
            <p:cNvPr id="78893" name="テキスト ボックス 25">
              <a:extLst>
                <a:ext uri="{FF2B5EF4-FFF2-40B4-BE49-F238E27FC236}"/>
              </a:extLst>
            </p:cNvPr>
            <p:cNvSpPr txBox="1">
              <a:spLocks noChangeArrowheads="1"/>
            </p:cNvSpPr>
            <p:nvPr/>
          </p:nvSpPr>
          <p:spPr bwMode="auto">
            <a:xfrm>
              <a:off x="5885565" y="2424325"/>
              <a:ext cx="1754715" cy="392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r>
                <a:rPr lang="en-US" altLang="ja-JP" sz="1950" b="1">
                  <a:solidFill>
                    <a:srgbClr val="FF0000"/>
                  </a:solidFill>
                  <a:latin typeface="Calibri" panose="020F0502020204030204" pitchFamily="34" charset="0"/>
                  <a:cs typeface="+mn-cs"/>
                </a:rPr>
                <a:t>5G</a:t>
              </a:r>
              <a:endParaRPr lang="ja-JP" altLang="en-US" sz="1950" b="1">
                <a:solidFill>
                  <a:srgbClr val="FF0000"/>
                </a:solidFill>
                <a:latin typeface="Calibri" panose="020F0502020204030204" pitchFamily="34" charset="0"/>
                <a:cs typeface="+mn-cs"/>
              </a:endParaRPr>
            </a:p>
          </p:txBody>
        </p:sp>
        <p:sp>
          <p:nvSpPr>
            <p:cNvPr id="27" name="フリーフォーム 26">
              <a:extLst>
                <a:ext uri="{FF2B5EF4-FFF2-40B4-BE49-F238E27FC236}"/>
              </a:extLst>
            </p:cNvPr>
            <p:cNvSpPr/>
            <p:nvPr/>
          </p:nvSpPr>
          <p:spPr bwMode="auto">
            <a:xfrm>
              <a:off x="4921953" y="3445726"/>
              <a:ext cx="3355205" cy="1445863"/>
            </a:xfrm>
            <a:custGeom>
              <a:avLst/>
              <a:gdLst>
                <a:gd name="connsiteX0" fmla="*/ 349321 w 3123344"/>
                <a:gd name="connsiteY0" fmla="*/ 0 h 1828800"/>
                <a:gd name="connsiteX1" fmla="*/ 0 w 3123344"/>
                <a:gd name="connsiteY1" fmla="*/ 1828800 h 1828800"/>
                <a:gd name="connsiteX2" fmla="*/ 3123344 w 3123344"/>
                <a:gd name="connsiteY2" fmla="*/ 1828800 h 1828800"/>
                <a:gd name="connsiteX3" fmla="*/ 996593 w 3123344"/>
                <a:gd name="connsiteY3" fmla="*/ 0 h 1828800"/>
                <a:gd name="connsiteX4" fmla="*/ 349321 w 3123344"/>
                <a:gd name="connsiteY4" fmla="*/ 0 h 1828800"/>
                <a:gd name="connsiteX0" fmla="*/ 349321 w 3123344"/>
                <a:gd name="connsiteY0" fmla="*/ 0 h 1828800"/>
                <a:gd name="connsiteX1" fmla="*/ 0 w 3123344"/>
                <a:gd name="connsiteY1" fmla="*/ 1828800 h 1828800"/>
                <a:gd name="connsiteX2" fmla="*/ 3123344 w 3123344"/>
                <a:gd name="connsiteY2" fmla="*/ 1828800 h 1828800"/>
                <a:gd name="connsiteX3" fmla="*/ 1768092 w 3123344"/>
                <a:gd name="connsiteY3" fmla="*/ 10510 h 1828800"/>
                <a:gd name="connsiteX4" fmla="*/ 349321 w 3123344"/>
                <a:gd name="connsiteY4" fmla="*/ 0 h 1828800"/>
                <a:gd name="connsiteX0" fmla="*/ 349321 w 3041518"/>
                <a:gd name="connsiteY0" fmla="*/ 0 h 1828800"/>
                <a:gd name="connsiteX1" fmla="*/ 0 w 3041518"/>
                <a:gd name="connsiteY1" fmla="*/ 1828800 h 1828800"/>
                <a:gd name="connsiteX2" fmla="*/ 3041518 w 3041518"/>
                <a:gd name="connsiteY2" fmla="*/ 1828800 h 1828800"/>
                <a:gd name="connsiteX3" fmla="*/ 1768092 w 3041518"/>
                <a:gd name="connsiteY3" fmla="*/ 10510 h 1828800"/>
                <a:gd name="connsiteX4" fmla="*/ 349321 w 3041518"/>
                <a:gd name="connsiteY4" fmla="*/ 0 h 1828800"/>
                <a:gd name="connsiteX0" fmla="*/ 349321 w 3111654"/>
                <a:gd name="connsiteY0" fmla="*/ 0 h 1828800"/>
                <a:gd name="connsiteX1" fmla="*/ 0 w 3111654"/>
                <a:gd name="connsiteY1" fmla="*/ 1828800 h 1828800"/>
                <a:gd name="connsiteX2" fmla="*/ 3111654 w 3111654"/>
                <a:gd name="connsiteY2" fmla="*/ 1828800 h 1828800"/>
                <a:gd name="connsiteX3" fmla="*/ 1768092 w 3111654"/>
                <a:gd name="connsiteY3" fmla="*/ 10510 h 1828800"/>
                <a:gd name="connsiteX4" fmla="*/ 349321 w 3111654"/>
                <a:gd name="connsiteY4" fmla="*/ 0 h 1828800"/>
                <a:gd name="connsiteX0" fmla="*/ 349321 w 2889556"/>
                <a:gd name="connsiteY0" fmla="*/ 0 h 1849821"/>
                <a:gd name="connsiteX1" fmla="*/ 0 w 2889556"/>
                <a:gd name="connsiteY1" fmla="*/ 1828800 h 1849821"/>
                <a:gd name="connsiteX2" fmla="*/ 2889556 w 2889556"/>
                <a:gd name="connsiteY2" fmla="*/ 1849821 h 1849821"/>
                <a:gd name="connsiteX3" fmla="*/ 1768092 w 2889556"/>
                <a:gd name="connsiteY3" fmla="*/ 10510 h 1849821"/>
                <a:gd name="connsiteX4" fmla="*/ 349321 w 2889556"/>
                <a:gd name="connsiteY4" fmla="*/ 0 h 1849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556" h="1849821">
                  <a:moveTo>
                    <a:pt x="349321" y="0"/>
                  </a:moveTo>
                  <a:lnTo>
                    <a:pt x="0" y="1828800"/>
                  </a:lnTo>
                  <a:lnTo>
                    <a:pt x="2889556" y="1849821"/>
                  </a:lnTo>
                  <a:lnTo>
                    <a:pt x="1768092" y="10510"/>
                  </a:lnTo>
                  <a:lnTo>
                    <a:pt x="349321" y="0"/>
                  </a:lnTo>
                  <a:close/>
                </a:path>
              </a:pathLst>
            </a:cu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defTabSz="842963">
                <a:defRPr sz="700">
                  <a:solidFill>
                    <a:srgbClr val="3A94D5"/>
                  </a:solidFill>
                  <a:latin typeface="Arial" charset="0"/>
                  <a:ea typeface="MS PGothic" charset="0"/>
                  <a:cs typeface="MS PGothic" charset="0"/>
                </a:defRPr>
              </a:lvl1pPr>
              <a:lvl2pPr marL="742950" indent="-285750" defTabSz="842963">
                <a:defRPr sz="700">
                  <a:solidFill>
                    <a:srgbClr val="3A94D5"/>
                  </a:solidFill>
                  <a:latin typeface="Arial" charset="0"/>
                  <a:ea typeface="MS PGothic" charset="0"/>
                  <a:cs typeface="MS PGothic" charset="0"/>
                </a:defRPr>
              </a:lvl2pPr>
              <a:lvl3pPr marL="1143000" indent="-228600" defTabSz="842963">
                <a:defRPr sz="700">
                  <a:solidFill>
                    <a:srgbClr val="3A94D5"/>
                  </a:solidFill>
                  <a:latin typeface="Arial" charset="0"/>
                  <a:ea typeface="MS PGothic" charset="0"/>
                  <a:cs typeface="MS PGothic" charset="0"/>
                </a:defRPr>
              </a:lvl3pPr>
              <a:lvl4pPr marL="1600200" indent="-228600" defTabSz="842963">
                <a:defRPr sz="700">
                  <a:solidFill>
                    <a:srgbClr val="3A94D5"/>
                  </a:solidFill>
                  <a:latin typeface="Arial" charset="0"/>
                  <a:ea typeface="MS PGothic" charset="0"/>
                  <a:cs typeface="MS PGothic" charset="0"/>
                </a:defRPr>
              </a:lvl4pPr>
              <a:lvl5pPr marL="2057400" indent="-228600" defTabSz="842963">
                <a:defRPr sz="700">
                  <a:solidFill>
                    <a:srgbClr val="3A94D5"/>
                  </a:solidFill>
                  <a:latin typeface="Arial" charset="0"/>
                  <a:ea typeface="MS PGothic" charset="0"/>
                  <a:cs typeface="MS PGothic" charset="0"/>
                </a:defRPr>
              </a:lvl5pPr>
              <a:lvl6pPr marL="25146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defRPr/>
              </a:pPr>
              <a:endParaRPr lang="ja-JP" altLang="en-US" sz="450">
                <a:solidFill>
                  <a:srgbClr val="FFFFFF"/>
                </a:solidFill>
                <a:latin typeface="Calibri" charset="0"/>
                <a:cs typeface="Calibri" charset="0"/>
              </a:endParaRPr>
            </a:p>
          </p:txBody>
        </p:sp>
        <p:sp>
          <p:nvSpPr>
            <p:cNvPr id="78897" name="テキスト ボックス 28">
              <a:extLst>
                <a:ext uri="{FF2B5EF4-FFF2-40B4-BE49-F238E27FC236}"/>
              </a:extLst>
            </p:cNvPr>
            <p:cNvSpPr txBox="1">
              <a:spLocks noChangeArrowheads="1"/>
            </p:cNvSpPr>
            <p:nvPr/>
          </p:nvSpPr>
          <p:spPr bwMode="auto">
            <a:xfrm>
              <a:off x="1849645" y="3367285"/>
              <a:ext cx="118745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r>
                <a:rPr lang="en-US" altLang="ja-JP" sz="1400">
                  <a:solidFill>
                    <a:srgbClr val="000000"/>
                  </a:solidFill>
                  <a:latin typeface="Calibri" panose="020F0502020204030204" pitchFamily="34" charset="0"/>
                  <a:cs typeface="+mn-cs"/>
                </a:rPr>
                <a:t>x 1</a:t>
              </a:r>
              <a:endParaRPr lang="ja-JP" altLang="en-US" sz="1400">
                <a:solidFill>
                  <a:srgbClr val="000000"/>
                </a:solidFill>
                <a:latin typeface="Calibri" panose="020F0502020204030204" pitchFamily="34" charset="0"/>
                <a:cs typeface="+mn-cs"/>
              </a:endParaRPr>
            </a:p>
          </p:txBody>
        </p:sp>
        <p:sp>
          <p:nvSpPr>
            <p:cNvPr id="78898" name="テキスト ボックス 29">
              <a:extLst>
                <a:ext uri="{FF2B5EF4-FFF2-40B4-BE49-F238E27FC236}"/>
              </a:extLst>
            </p:cNvPr>
            <p:cNvSpPr txBox="1">
              <a:spLocks noChangeArrowheads="1"/>
            </p:cNvSpPr>
            <p:nvPr/>
          </p:nvSpPr>
          <p:spPr bwMode="auto">
            <a:xfrm>
              <a:off x="1847528" y="2884686"/>
              <a:ext cx="119168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r>
                <a:rPr lang="en-US" altLang="ja-JP" sz="1400">
                  <a:solidFill>
                    <a:srgbClr val="000000"/>
                  </a:solidFill>
                  <a:latin typeface="Calibri" panose="020F0502020204030204" pitchFamily="34" charset="0"/>
                  <a:cs typeface="+mn-cs"/>
                </a:rPr>
                <a:t>x 100</a:t>
              </a:r>
              <a:endParaRPr lang="ja-JP" altLang="en-US" sz="1400">
                <a:solidFill>
                  <a:srgbClr val="000000"/>
                </a:solidFill>
                <a:latin typeface="Calibri" panose="020F0502020204030204" pitchFamily="34" charset="0"/>
                <a:cs typeface="+mn-cs"/>
              </a:endParaRPr>
            </a:p>
          </p:txBody>
        </p:sp>
        <p:cxnSp>
          <p:nvCxnSpPr>
            <p:cNvPr id="31797" name="直線コネクタ 30"/>
            <p:cNvCxnSpPr>
              <a:cxnSpLocks noChangeShapeType="1"/>
            </p:cNvCxnSpPr>
            <p:nvPr/>
          </p:nvCxnSpPr>
          <p:spPr bwMode="auto">
            <a:xfrm>
              <a:off x="2746719" y="3015088"/>
              <a:ext cx="151250" cy="0"/>
            </a:xfrm>
            <a:prstGeom prst="line">
              <a:avLst/>
            </a:prstGeom>
            <a:noFill/>
            <a:ln w="57150">
              <a:solidFill>
                <a:srgbClr val="57564F"/>
              </a:solidFill>
              <a:round/>
              <a:headEnd/>
              <a:tailEnd/>
            </a:ln>
            <a:extLst>
              <a:ext uri="{909E8E84-426E-40dd-AFC4-6F175D3DCCD1}">
                <a14:hiddenFill xmlns="" xmlns:a14="http://schemas.microsoft.com/office/drawing/2010/main">
                  <a:noFill/>
                </a14:hiddenFill>
              </a:ext>
            </a:extLst>
          </p:spPr>
        </p:cxnSp>
        <p:cxnSp>
          <p:nvCxnSpPr>
            <p:cNvPr id="31798" name="直線コネクタ 31"/>
            <p:cNvCxnSpPr>
              <a:cxnSpLocks noChangeShapeType="1"/>
            </p:cNvCxnSpPr>
            <p:nvPr/>
          </p:nvCxnSpPr>
          <p:spPr bwMode="auto">
            <a:xfrm>
              <a:off x="2746719" y="3523695"/>
              <a:ext cx="151250" cy="0"/>
            </a:xfrm>
            <a:prstGeom prst="line">
              <a:avLst/>
            </a:prstGeom>
            <a:noFill/>
            <a:ln w="57150">
              <a:solidFill>
                <a:srgbClr val="57564F"/>
              </a:solidFill>
              <a:round/>
              <a:headEnd/>
              <a:tailEnd/>
            </a:ln>
            <a:extLst>
              <a:ext uri="{909E8E84-426E-40dd-AFC4-6F175D3DCCD1}">
                <a14:hiddenFill xmlns="" xmlns:a14="http://schemas.microsoft.com/office/drawing/2010/main">
                  <a:noFill/>
                </a14:hiddenFill>
              </a:ext>
            </a:extLst>
          </p:spPr>
        </p:cxnSp>
        <p:sp>
          <p:nvSpPr>
            <p:cNvPr id="37" name="フリーフォーム 36">
              <a:extLst>
                <a:ext uri="{FF2B5EF4-FFF2-40B4-BE49-F238E27FC236}"/>
              </a:extLst>
            </p:cNvPr>
            <p:cNvSpPr/>
            <p:nvPr/>
          </p:nvSpPr>
          <p:spPr bwMode="auto">
            <a:xfrm>
              <a:off x="3996365" y="3445726"/>
              <a:ext cx="4304912" cy="1429997"/>
            </a:xfrm>
            <a:custGeom>
              <a:avLst/>
              <a:gdLst>
                <a:gd name="connsiteX0" fmla="*/ 349321 w 3123344"/>
                <a:gd name="connsiteY0" fmla="*/ 0 h 1828800"/>
                <a:gd name="connsiteX1" fmla="*/ 0 w 3123344"/>
                <a:gd name="connsiteY1" fmla="*/ 1828800 h 1828800"/>
                <a:gd name="connsiteX2" fmla="*/ 3123344 w 3123344"/>
                <a:gd name="connsiteY2" fmla="*/ 1828800 h 1828800"/>
                <a:gd name="connsiteX3" fmla="*/ 996593 w 3123344"/>
                <a:gd name="connsiteY3" fmla="*/ 0 h 1828800"/>
                <a:gd name="connsiteX4" fmla="*/ 349321 w 3123344"/>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3344" h="1828800">
                  <a:moveTo>
                    <a:pt x="349321" y="0"/>
                  </a:moveTo>
                  <a:lnTo>
                    <a:pt x="0" y="1828800"/>
                  </a:lnTo>
                  <a:lnTo>
                    <a:pt x="3123344" y="1828800"/>
                  </a:lnTo>
                  <a:lnTo>
                    <a:pt x="996593" y="0"/>
                  </a:lnTo>
                  <a:lnTo>
                    <a:pt x="349321" y="0"/>
                  </a:lnTo>
                  <a:close/>
                </a:path>
              </a:pathLst>
            </a:custGeom>
            <a:solidFill>
              <a:srgbClr val="0070C0">
                <a:alpha val="82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lvl1pPr defTabSz="842963">
                <a:defRPr sz="700">
                  <a:solidFill>
                    <a:srgbClr val="3A94D5"/>
                  </a:solidFill>
                  <a:latin typeface="Arial" charset="0"/>
                  <a:ea typeface="MS PGothic" charset="0"/>
                  <a:cs typeface="MS PGothic" charset="0"/>
                </a:defRPr>
              </a:lvl1pPr>
              <a:lvl2pPr marL="742950" indent="-285750" defTabSz="842963">
                <a:defRPr sz="700">
                  <a:solidFill>
                    <a:srgbClr val="3A94D5"/>
                  </a:solidFill>
                  <a:latin typeface="Arial" charset="0"/>
                  <a:ea typeface="MS PGothic" charset="0"/>
                  <a:cs typeface="MS PGothic" charset="0"/>
                </a:defRPr>
              </a:lvl2pPr>
              <a:lvl3pPr marL="1143000" indent="-228600" defTabSz="842963">
                <a:defRPr sz="700">
                  <a:solidFill>
                    <a:srgbClr val="3A94D5"/>
                  </a:solidFill>
                  <a:latin typeface="Arial" charset="0"/>
                  <a:ea typeface="MS PGothic" charset="0"/>
                  <a:cs typeface="MS PGothic" charset="0"/>
                </a:defRPr>
              </a:lvl3pPr>
              <a:lvl4pPr marL="1600200" indent="-228600" defTabSz="842963">
                <a:defRPr sz="700">
                  <a:solidFill>
                    <a:srgbClr val="3A94D5"/>
                  </a:solidFill>
                  <a:latin typeface="Arial" charset="0"/>
                  <a:ea typeface="MS PGothic" charset="0"/>
                  <a:cs typeface="MS PGothic" charset="0"/>
                </a:defRPr>
              </a:lvl4pPr>
              <a:lvl5pPr marL="2057400" indent="-228600" defTabSz="842963">
                <a:defRPr sz="700">
                  <a:solidFill>
                    <a:srgbClr val="3A94D5"/>
                  </a:solidFill>
                  <a:latin typeface="Arial" charset="0"/>
                  <a:ea typeface="MS PGothic" charset="0"/>
                  <a:cs typeface="MS PGothic" charset="0"/>
                </a:defRPr>
              </a:lvl5pPr>
              <a:lvl6pPr marL="25146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defRPr/>
              </a:pPr>
              <a:endParaRPr lang="ja-JP" altLang="en-US" sz="450">
                <a:solidFill>
                  <a:srgbClr val="FFFFFF"/>
                </a:solidFill>
                <a:latin typeface="Calibri" charset="0"/>
                <a:cs typeface="Calibri" charset="0"/>
              </a:endParaRPr>
            </a:p>
          </p:txBody>
        </p:sp>
        <p:sp>
          <p:nvSpPr>
            <p:cNvPr id="78904" name="テキスト ボックス 37">
              <a:extLst>
                <a:ext uri="{FF2B5EF4-FFF2-40B4-BE49-F238E27FC236}"/>
              </a:extLst>
            </p:cNvPr>
            <p:cNvSpPr txBox="1">
              <a:spLocks noChangeArrowheads="1"/>
            </p:cNvSpPr>
            <p:nvPr/>
          </p:nvSpPr>
          <p:spPr bwMode="auto">
            <a:xfrm>
              <a:off x="5015000" y="4091200"/>
              <a:ext cx="156120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r>
                <a:rPr lang="en-US" altLang="ja-JP" sz="1800" b="1">
                  <a:solidFill>
                    <a:schemeClr val="bg1"/>
                  </a:solidFill>
                  <a:latin typeface="Calibri" panose="020F0502020204030204" pitchFamily="34" charset="0"/>
                  <a:cs typeface="+mn-cs"/>
                </a:rPr>
                <a:t>IMT-Advanced</a:t>
              </a:r>
              <a:endParaRPr lang="ja-JP" altLang="en-US" sz="1800" b="1">
                <a:solidFill>
                  <a:schemeClr val="bg1"/>
                </a:solidFill>
                <a:latin typeface="Calibri" panose="020F0502020204030204" pitchFamily="34" charset="0"/>
                <a:cs typeface="+mn-cs"/>
              </a:endParaRPr>
            </a:p>
          </p:txBody>
        </p:sp>
        <p:sp>
          <p:nvSpPr>
            <p:cNvPr id="31803" name="テキスト ボックス 38"/>
            <p:cNvSpPr txBox="1">
              <a:spLocks noChangeArrowheads="1"/>
            </p:cNvSpPr>
            <p:nvPr/>
          </p:nvSpPr>
          <p:spPr bwMode="auto">
            <a:xfrm>
              <a:off x="6109251" y="3573016"/>
              <a:ext cx="106686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842963">
                <a:defRPr sz="700">
                  <a:solidFill>
                    <a:srgbClr val="3A94D5"/>
                  </a:solidFill>
                  <a:latin typeface="Arial" charset="0"/>
                  <a:ea typeface="MS PGothic" charset="0"/>
                  <a:cs typeface="MS PGothic" charset="0"/>
                </a:defRPr>
              </a:lvl1pPr>
              <a:lvl2pPr marL="742950" indent="-285750" defTabSz="842963">
                <a:defRPr sz="700">
                  <a:solidFill>
                    <a:srgbClr val="3A94D5"/>
                  </a:solidFill>
                  <a:latin typeface="Arial" charset="0"/>
                  <a:ea typeface="MS PGothic" charset="0"/>
                  <a:cs typeface="MS PGothic" charset="0"/>
                </a:defRPr>
              </a:lvl2pPr>
              <a:lvl3pPr marL="1143000" indent="-228600" defTabSz="842963">
                <a:defRPr sz="700">
                  <a:solidFill>
                    <a:srgbClr val="3A94D5"/>
                  </a:solidFill>
                  <a:latin typeface="Arial" charset="0"/>
                  <a:ea typeface="MS PGothic" charset="0"/>
                  <a:cs typeface="MS PGothic" charset="0"/>
                </a:defRPr>
              </a:lvl3pPr>
              <a:lvl4pPr marL="1600200" indent="-228600" defTabSz="842963">
                <a:defRPr sz="700">
                  <a:solidFill>
                    <a:srgbClr val="3A94D5"/>
                  </a:solidFill>
                  <a:latin typeface="Arial" charset="0"/>
                  <a:ea typeface="MS PGothic" charset="0"/>
                  <a:cs typeface="MS PGothic" charset="0"/>
                </a:defRPr>
              </a:lvl4pPr>
              <a:lvl5pPr marL="2057400" indent="-228600" defTabSz="842963">
                <a:defRPr sz="700">
                  <a:solidFill>
                    <a:srgbClr val="3A94D5"/>
                  </a:solidFill>
                  <a:latin typeface="Arial" charset="0"/>
                  <a:ea typeface="MS PGothic" charset="0"/>
                  <a:cs typeface="MS PGothic" charset="0"/>
                </a:defRPr>
              </a:lvl5pPr>
              <a:lvl6pPr marL="25146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r>
                <a:rPr lang="en-US" altLang="ja-JP" sz="1600" b="1" i="1">
                  <a:solidFill>
                    <a:schemeClr val="bg1"/>
                  </a:solidFill>
                  <a:latin typeface="Calibri" charset="0"/>
                </a:rPr>
                <a:t>Small Cell</a:t>
              </a:r>
              <a:endParaRPr lang="ja-JP" altLang="en-US" sz="1600" b="1" i="1">
                <a:solidFill>
                  <a:schemeClr val="bg1"/>
                </a:solidFill>
                <a:latin typeface="Calibri" charset="0"/>
              </a:endParaRPr>
            </a:p>
          </p:txBody>
        </p:sp>
        <p:sp>
          <p:nvSpPr>
            <p:cNvPr id="31804" name="テキスト ボックス 39"/>
            <p:cNvSpPr txBox="1">
              <a:spLocks noChangeArrowheads="1"/>
            </p:cNvSpPr>
            <p:nvPr/>
          </p:nvSpPr>
          <p:spPr bwMode="auto">
            <a:xfrm>
              <a:off x="4662669" y="3573016"/>
              <a:ext cx="871102"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842963">
                <a:defRPr sz="700">
                  <a:solidFill>
                    <a:srgbClr val="3A94D5"/>
                  </a:solidFill>
                  <a:latin typeface="Arial" charset="0"/>
                  <a:ea typeface="MS PGothic" charset="0"/>
                  <a:cs typeface="MS PGothic" charset="0"/>
                </a:defRPr>
              </a:lvl1pPr>
              <a:lvl2pPr marL="742950" indent="-285750" defTabSz="842963">
                <a:defRPr sz="700">
                  <a:solidFill>
                    <a:srgbClr val="3A94D5"/>
                  </a:solidFill>
                  <a:latin typeface="Arial" charset="0"/>
                  <a:ea typeface="MS PGothic" charset="0"/>
                  <a:cs typeface="MS PGothic" charset="0"/>
                </a:defRPr>
              </a:lvl2pPr>
              <a:lvl3pPr marL="1143000" indent="-228600" defTabSz="842963">
                <a:defRPr sz="700">
                  <a:solidFill>
                    <a:srgbClr val="3A94D5"/>
                  </a:solidFill>
                  <a:latin typeface="Arial" charset="0"/>
                  <a:ea typeface="MS PGothic" charset="0"/>
                  <a:cs typeface="MS PGothic" charset="0"/>
                </a:defRPr>
              </a:lvl3pPr>
              <a:lvl4pPr marL="1600200" indent="-228600" defTabSz="842963">
                <a:defRPr sz="700">
                  <a:solidFill>
                    <a:srgbClr val="3A94D5"/>
                  </a:solidFill>
                  <a:latin typeface="Arial" charset="0"/>
                  <a:ea typeface="MS PGothic" charset="0"/>
                  <a:cs typeface="MS PGothic" charset="0"/>
                </a:defRPr>
              </a:lvl4pPr>
              <a:lvl5pPr marL="2057400" indent="-228600" defTabSz="842963">
                <a:defRPr sz="700">
                  <a:solidFill>
                    <a:srgbClr val="3A94D5"/>
                  </a:solidFill>
                  <a:latin typeface="Arial" charset="0"/>
                  <a:ea typeface="MS PGothic" charset="0"/>
                  <a:cs typeface="MS PGothic" charset="0"/>
                </a:defRPr>
              </a:lvl5pPr>
              <a:lvl6pPr marL="25146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r>
                <a:rPr lang="en-US" altLang="ja-JP" sz="1600" b="1" i="1" dirty="0">
                  <a:solidFill>
                    <a:schemeClr val="bg1"/>
                  </a:solidFill>
                  <a:latin typeface="Calibri" charset="0"/>
                </a:rPr>
                <a:t>Big Cell</a:t>
              </a:r>
              <a:endParaRPr lang="ja-JP" altLang="en-US" sz="1600" b="1" i="1" dirty="0">
                <a:solidFill>
                  <a:schemeClr val="bg1"/>
                </a:solidFill>
                <a:latin typeface="Calibri" charset="0"/>
              </a:endParaRPr>
            </a:p>
          </p:txBody>
        </p:sp>
        <p:sp>
          <p:nvSpPr>
            <p:cNvPr id="78907" name="テキスト ボックス 42">
              <a:extLst>
                <a:ext uri="{FF2B5EF4-FFF2-40B4-BE49-F238E27FC236}"/>
              </a:extLst>
            </p:cNvPr>
            <p:cNvSpPr txBox="1">
              <a:spLocks noChangeArrowheads="1"/>
            </p:cNvSpPr>
            <p:nvPr/>
          </p:nvSpPr>
          <p:spPr bwMode="auto">
            <a:xfrm rot="1469545">
              <a:off x="6916381" y="3257138"/>
              <a:ext cx="230717" cy="161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r>
                <a:rPr lang="en-US" altLang="ja-JP" sz="450">
                  <a:solidFill>
                    <a:srgbClr val="000000"/>
                  </a:solidFill>
                  <a:latin typeface="Calibri" panose="020F0502020204030204" pitchFamily="34" charset="0"/>
                  <a:cs typeface="+mn-cs"/>
                </a:rPr>
                <a:t>-</a:t>
              </a:r>
              <a:endParaRPr lang="ja-JP" altLang="en-US" sz="450">
                <a:solidFill>
                  <a:srgbClr val="000000"/>
                </a:solidFill>
                <a:latin typeface="Calibri" panose="020F0502020204030204" pitchFamily="34" charset="0"/>
                <a:cs typeface="+mn-cs"/>
              </a:endParaRPr>
            </a:p>
          </p:txBody>
        </p:sp>
        <p:sp>
          <p:nvSpPr>
            <p:cNvPr id="44" name="フリーフォーム 43">
              <a:extLst>
                <a:ext uri="{FF2B5EF4-FFF2-40B4-BE49-F238E27FC236}"/>
              </a:extLst>
            </p:cNvPr>
            <p:cNvSpPr/>
            <p:nvPr/>
          </p:nvSpPr>
          <p:spPr bwMode="auto">
            <a:xfrm>
              <a:off x="3996366" y="3445724"/>
              <a:ext cx="4304912" cy="1437290"/>
            </a:xfrm>
            <a:custGeom>
              <a:avLst/>
              <a:gdLst>
                <a:gd name="connsiteX0" fmla="*/ 349321 w 3123344"/>
                <a:gd name="connsiteY0" fmla="*/ 0 h 1828800"/>
                <a:gd name="connsiteX1" fmla="*/ 0 w 3123344"/>
                <a:gd name="connsiteY1" fmla="*/ 1828800 h 1828800"/>
                <a:gd name="connsiteX2" fmla="*/ 3123344 w 3123344"/>
                <a:gd name="connsiteY2" fmla="*/ 1828800 h 1828800"/>
                <a:gd name="connsiteX3" fmla="*/ 996593 w 3123344"/>
                <a:gd name="connsiteY3" fmla="*/ 0 h 1828800"/>
                <a:gd name="connsiteX4" fmla="*/ 349321 w 3123344"/>
                <a:gd name="connsiteY4" fmla="*/ 0 h 1828800"/>
                <a:gd name="connsiteX0" fmla="*/ 349321 w 3123344"/>
                <a:gd name="connsiteY0" fmla="*/ 0 h 1828800"/>
                <a:gd name="connsiteX1" fmla="*/ 0 w 3123344"/>
                <a:gd name="connsiteY1" fmla="*/ 1828800 h 1828800"/>
                <a:gd name="connsiteX2" fmla="*/ 3123344 w 3123344"/>
                <a:gd name="connsiteY2" fmla="*/ 1828800 h 1828800"/>
                <a:gd name="connsiteX3" fmla="*/ 2159471 w 3123344"/>
                <a:gd name="connsiteY3" fmla="*/ 29325 h 1828800"/>
                <a:gd name="connsiteX4" fmla="*/ 349321 w 3123344"/>
                <a:gd name="connsiteY4" fmla="*/ 0 h 1828800"/>
                <a:gd name="connsiteX0" fmla="*/ 349321 w 3123344"/>
                <a:gd name="connsiteY0" fmla="*/ 0 h 1828800"/>
                <a:gd name="connsiteX1" fmla="*/ 0 w 3123344"/>
                <a:gd name="connsiteY1" fmla="*/ 1828800 h 1828800"/>
                <a:gd name="connsiteX2" fmla="*/ 3123344 w 3123344"/>
                <a:gd name="connsiteY2" fmla="*/ 1828800 h 1828800"/>
                <a:gd name="connsiteX3" fmla="*/ 2148603 w 3123344"/>
                <a:gd name="connsiteY3" fmla="*/ 14662 h 1828800"/>
                <a:gd name="connsiteX4" fmla="*/ 349321 w 3123344"/>
                <a:gd name="connsiteY4" fmla="*/ 0 h 1828800"/>
                <a:gd name="connsiteX0" fmla="*/ 349321 w 3123344"/>
                <a:gd name="connsiteY0" fmla="*/ 1 h 1828801"/>
                <a:gd name="connsiteX1" fmla="*/ 0 w 3123344"/>
                <a:gd name="connsiteY1" fmla="*/ 1828801 h 1828801"/>
                <a:gd name="connsiteX2" fmla="*/ 3123344 w 3123344"/>
                <a:gd name="connsiteY2" fmla="*/ 1828801 h 1828801"/>
                <a:gd name="connsiteX3" fmla="*/ 2159471 w 3123344"/>
                <a:gd name="connsiteY3" fmla="*/ 0 h 1828801"/>
                <a:gd name="connsiteX4" fmla="*/ 349321 w 3123344"/>
                <a:gd name="connsiteY4" fmla="*/ 1 h 1828801"/>
                <a:gd name="connsiteX0" fmla="*/ 349321 w 3123344"/>
                <a:gd name="connsiteY0" fmla="*/ 0 h 1828800"/>
                <a:gd name="connsiteX1" fmla="*/ 0 w 3123344"/>
                <a:gd name="connsiteY1" fmla="*/ 1828800 h 1828800"/>
                <a:gd name="connsiteX2" fmla="*/ 3123344 w 3123344"/>
                <a:gd name="connsiteY2" fmla="*/ 1828800 h 1828800"/>
                <a:gd name="connsiteX3" fmla="*/ 2288214 w 3123344"/>
                <a:gd name="connsiteY3" fmla="*/ 326233 h 1828800"/>
                <a:gd name="connsiteX4" fmla="*/ 349321 w 3123344"/>
                <a:gd name="connsiteY4" fmla="*/ 0 h 1828800"/>
                <a:gd name="connsiteX0" fmla="*/ 314210 w 3123344"/>
                <a:gd name="connsiteY0" fmla="*/ 0 h 1552755"/>
                <a:gd name="connsiteX1" fmla="*/ 0 w 3123344"/>
                <a:gd name="connsiteY1" fmla="*/ 1552755 h 1552755"/>
                <a:gd name="connsiteX2" fmla="*/ 3123344 w 3123344"/>
                <a:gd name="connsiteY2" fmla="*/ 1552755 h 1552755"/>
                <a:gd name="connsiteX3" fmla="*/ 2288214 w 3123344"/>
                <a:gd name="connsiteY3" fmla="*/ 50188 h 1552755"/>
                <a:gd name="connsiteX4" fmla="*/ 314210 w 3123344"/>
                <a:gd name="connsiteY4" fmla="*/ 0 h 1552755"/>
                <a:gd name="connsiteX0" fmla="*/ 314210 w 3123344"/>
                <a:gd name="connsiteY0" fmla="*/ 0 h 1552755"/>
                <a:gd name="connsiteX1" fmla="*/ 0 w 3123344"/>
                <a:gd name="connsiteY1" fmla="*/ 1552755 h 1552755"/>
                <a:gd name="connsiteX2" fmla="*/ 3123344 w 3123344"/>
                <a:gd name="connsiteY2" fmla="*/ 1552755 h 1552755"/>
                <a:gd name="connsiteX3" fmla="*/ 2288214 w 3123344"/>
                <a:gd name="connsiteY3" fmla="*/ 50188 h 1552755"/>
                <a:gd name="connsiteX4" fmla="*/ 2251958 w 3123344"/>
                <a:gd name="connsiteY4" fmla="*/ 23359 h 1552755"/>
                <a:gd name="connsiteX5" fmla="*/ 314210 w 3123344"/>
                <a:gd name="connsiteY5" fmla="*/ 0 h 1552755"/>
                <a:gd name="connsiteX0" fmla="*/ 314210 w 3286954"/>
                <a:gd name="connsiteY0" fmla="*/ 0 h 1608565"/>
                <a:gd name="connsiteX1" fmla="*/ 0 w 3286954"/>
                <a:gd name="connsiteY1" fmla="*/ 1552755 h 1608565"/>
                <a:gd name="connsiteX2" fmla="*/ 3286954 w 3286954"/>
                <a:gd name="connsiteY2" fmla="*/ 1608565 h 1608565"/>
                <a:gd name="connsiteX3" fmla="*/ 2288214 w 3286954"/>
                <a:gd name="connsiteY3" fmla="*/ 50188 h 1608565"/>
                <a:gd name="connsiteX4" fmla="*/ 2251958 w 3286954"/>
                <a:gd name="connsiteY4" fmla="*/ 23359 h 1608565"/>
                <a:gd name="connsiteX5" fmla="*/ 314210 w 3286954"/>
                <a:gd name="connsiteY5" fmla="*/ 0 h 1608565"/>
                <a:gd name="connsiteX0" fmla="*/ 381141 w 3353885"/>
                <a:gd name="connsiteY0" fmla="*/ 0 h 1608565"/>
                <a:gd name="connsiteX1" fmla="*/ 0 w 3353885"/>
                <a:gd name="connsiteY1" fmla="*/ 1536809 h 1608565"/>
                <a:gd name="connsiteX2" fmla="*/ 3353885 w 3353885"/>
                <a:gd name="connsiteY2" fmla="*/ 1608565 h 1608565"/>
                <a:gd name="connsiteX3" fmla="*/ 2355145 w 3353885"/>
                <a:gd name="connsiteY3" fmla="*/ 50188 h 1608565"/>
                <a:gd name="connsiteX4" fmla="*/ 2318889 w 3353885"/>
                <a:gd name="connsiteY4" fmla="*/ 23359 h 1608565"/>
                <a:gd name="connsiteX5" fmla="*/ 381141 w 3353885"/>
                <a:gd name="connsiteY5" fmla="*/ 0 h 1608565"/>
                <a:gd name="connsiteX0" fmla="*/ 373705 w 3353885"/>
                <a:gd name="connsiteY0" fmla="*/ 0 h 1600592"/>
                <a:gd name="connsiteX1" fmla="*/ 0 w 3353885"/>
                <a:gd name="connsiteY1" fmla="*/ 1528836 h 1600592"/>
                <a:gd name="connsiteX2" fmla="*/ 3353885 w 3353885"/>
                <a:gd name="connsiteY2" fmla="*/ 1600592 h 1600592"/>
                <a:gd name="connsiteX3" fmla="*/ 2355145 w 3353885"/>
                <a:gd name="connsiteY3" fmla="*/ 42215 h 1600592"/>
                <a:gd name="connsiteX4" fmla="*/ 2318889 w 3353885"/>
                <a:gd name="connsiteY4" fmla="*/ 15386 h 1600592"/>
                <a:gd name="connsiteX5" fmla="*/ 373705 w 3353885"/>
                <a:gd name="connsiteY5" fmla="*/ 0 h 1600592"/>
                <a:gd name="connsiteX0" fmla="*/ 373705 w 3361322"/>
                <a:gd name="connsiteY0" fmla="*/ 0 h 1536809"/>
                <a:gd name="connsiteX1" fmla="*/ 0 w 3361322"/>
                <a:gd name="connsiteY1" fmla="*/ 1528836 h 1536809"/>
                <a:gd name="connsiteX2" fmla="*/ 3361322 w 3361322"/>
                <a:gd name="connsiteY2" fmla="*/ 1536809 h 1536809"/>
                <a:gd name="connsiteX3" fmla="*/ 2355145 w 3361322"/>
                <a:gd name="connsiteY3" fmla="*/ 42215 h 1536809"/>
                <a:gd name="connsiteX4" fmla="*/ 2318889 w 3361322"/>
                <a:gd name="connsiteY4" fmla="*/ 15386 h 1536809"/>
                <a:gd name="connsiteX5" fmla="*/ 373705 w 3361322"/>
                <a:gd name="connsiteY5" fmla="*/ 0 h 1536809"/>
                <a:gd name="connsiteX0" fmla="*/ 373705 w 3361322"/>
                <a:gd name="connsiteY0" fmla="*/ 16506 h 1553315"/>
                <a:gd name="connsiteX1" fmla="*/ 0 w 3361322"/>
                <a:gd name="connsiteY1" fmla="*/ 1545342 h 1553315"/>
                <a:gd name="connsiteX2" fmla="*/ 3361322 w 3361322"/>
                <a:gd name="connsiteY2" fmla="*/ 1553315 h 1553315"/>
                <a:gd name="connsiteX3" fmla="*/ 2355145 w 3361322"/>
                <a:gd name="connsiteY3" fmla="*/ 58721 h 1553315"/>
                <a:gd name="connsiteX4" fmla="*/ 2311452 w 3361322"/>
                <a:gd name="connsiteY4" fmla="*/ 0 h 1553315"/>
                <a:gd name="connsiteX5" fmla="*/ 373705 w 3361322"/>
                <a:gd name="connsiteY5" fmla="*/ 16506 h 1553315"/>
                <a:gd name="connsiteX0" fmla="*/ 381142 w 3361322"/>
                <a:gd name="connsiteY0" fmla="*/ 0 h 1560728"/>
                <a:gd name="connsiteX1" fmla="*/ 0 w 3361322"/>
                <a:gd name="connsiteY1" fmla="*/ 1552755 h 1560728"/>
                <a:gd name="connsiteX2" fmla="*/ 3361322 w 3361322"/>
                <a:gd name="connsiteY2" fmla="*/ 1560728 h 1560728"/>
                <a:gd name="connsiteX3" fmla="*/ 2355145 w 3361322"/>
                <a:gd name="connsiteY3" fmla="*/ 66134 h 1560728"/>
                <a:gd name="connsiteX4" fmla="*/ 2311452 w 3361322"/>
                <a:gd name="connsiteY4" fmla="*/ 7413 h 1560728"/>
                <a:gd name="connsiteX5" fmla="*/ 381142 w 3361322"/>
                <a:gd name="connsiteY5" fmla="*/ 0 h 1560728"/>
                <a:gd name="connsiteX0" fmla="*/ 381142 w 3361322"/>
                <a:gd name="connsiteY0" fmla="*/ 16506 h 1577234"/>
                <a:gd name="connsiteX1" fmla="*/ 0 w 3361322"/>
                <a:gd name="connsiteY1" fmla="*/ 1569261 h 1577234"/>
                <a:gd name="connsiteX2" fmla="*/ 3361322 w 3361322"/>
                <a:gd name="connsiteY2" fmla="*/ 1577234 h 1577234"/>
                <a:gd name="connsiteX3" fmla="*/ 2355145 w 3361322"/>
                <a:gd name="connsiteY3" fmla="*/ 82640 h 1577234"/>
                <a:gd name="connsiteX4" fmla="*/ 2311452 w 3361322"/>
                <a:gd name="connsiteY4" fmla="*/ 0 h 1577234"/>
                <a:gd name="connsiteX5" fmla="*/ 381142 w 3361322"/>
                <a:gd name="connsiteY5" fmla="*/ 16506 h 1577234"/>
                <a:gd name="connsiteX0" fmla="*/ 388579 w 3361322"/>
                <a:gd name="connsiteY0" fmla="*/ 8533 h 1577234"/>
                <a:gd name="connsiteX1" fmla="*/ 0 w 3361322"/>
                <a:gd name="connsiteY1" fmla="*/ 1569261 h 1577234"/>
                <a:gd name="connsiteX2" fmla="*/ 3361322 w 3361322"/>
                <a:gd name="connsiteY2" fmla="*/ 1577234 h 1577234"/>
                <a:gd name="connsiteX3" fmla="*/ 2355145 w 3361322"/>
                <a:gd name="connsiteY3" fmla="*/ 82640 h 1577234"/>
                <a:gd name="connsiteX4" fmla="*/ 2311452 w 3361322"/>
                <a:gd name="connsiteY4" fmla="*/ 0 h 1577234"/>
                <a:gd name="connsiteX5" fmla="*/ 388579 w 3361322"/>
                <a:gd name="connsiteY5" fmla="*/ 8533 h 1577234"/>
                <a:gd name="connsiteX0" fmla="*/ 388579 w 3353885"/>
                <a:gd name="connsiteY0" fmla="*/ 8533 h 1569261"/>
                <a:gd name="connsiteX1" fmla="*/ 0 w 3353885"/>
                <a:gd name="connsiteY1" fmla="*/ 1569261 h 1569261"/>
                <a:gd name="connsiteX2" fmla="*/ 3353885 w 3353885"/>
                <a:gd name="connsiteY2" fmla="*/ 1545343 h 1569261"/>
                <a:gd name="connsiteX3" fmla="*/ 2355145 w 3353885"/>
                <a:gd name="connsiteY3" fmla="*/ 82640 h 1569261"/>
                <a:gd name="connsiteX4" fmla="*/ 2311452 w 3353885"/>
                <a:gd name="connsiteY4" fmla="*/ 0 h 1569261"/>
                <a:gd name="connsiteX5" fmla="*/ 388579 w 3353885"/>
                <a:gd name="connsiteY5" fmla="*/ 8533 h 1569261"/>
                <a:gd name="connsiteX0" fmla="*/ 388579 w 3361322"/>
                <a:gd name="connsiteY0" fmla="*/ 8533 h 1569261"/>
                <a:gd name="connsiteX1" fmla="*/ 0 w 3361322"/>
                <a:gd name="connsiteY1" fmla="*/ 1569261 h 1569261"/>
                <a:gd name="connsiteX2" fmla="*/ 3361322 w 3361322"/>
                <a:gd name="connsiteY2" fmla="*/ 1561289 h 1569261"/>
                <a:gd name="connsiteX3" fmla="*/ 2355145 w 3361322"/>
                <a:gd name="connsiteY3" fmla="*/ 82640 h 1569261"/>
                <a:gd name="connsiteX4" fmla="*/ 2311452 w 3361322"/>
                <a:gd name="connsiteY4" fmla="*/ 0 h 1569261"/>
                <a:gd name="connsiteX5" fmla="*/ 388579 w 3361322"/>
                <a:gd name="connsiteY5" fmla="*/ 8533 h 1569261"/>
                <a:gd name="connsiteX0" fmla="*/ 383621 w 3356364"/>
                <a:gd name="connsiteY0" fmla="*/ 8533 h 1563946"/>
                <a:gd name="connsiteX1" fmla="*/ 0 w 3356364"/>
                <a:gd name="connsiteY1" fmla="*/ 1563946 h 1563946"/>
                <a:gd name="connsiteX2" fmla="*/ 3356364 w 3356364"/>
                <a:gd name="connsiteY2" fmla="*/ 1561289 h 1563946"/>
                <a:gd name="connsiteX3" fmla="*/ 2350187 w 3356364"/>
                <a:gd name="connsiteY3" fmla="*/ 82640 h 1563946"/>
                <a:gd name="connsiteX4" fmla="*/ 2306494 w 3356364"/>
                <a:gd name="connsiteY4" fmla="*/ 0 h 1563946"/>
                <a:gd name="connsiteX5" fmla="*/ 383621 w 3356364"/>
                <a:gd name="connsiteY5" fmla="*/ 8533 h 1563946"/>
                <a:gd name="connsiteX0" fmla="*/ 389571 w 3356364"/>
                <a:gd name="connsiteY0" fmla="*/ 0 h 1574318"/>
                <a:gd name="connsiteX1" fmla="*/ 0 w 3356364"/>
                <a:gd name="connsiteY1" fmla="*/ 1574318 h 1574318"/>
                <a:gd name="connsiteX2" fmla="*/ 3356364 w 3356364"/>
                <a:gd name="connsiteY2" fmla="*/ 1571661 h 1574318"/>
                <a:gd name="connsiteX3" fmla="*/ 2350187 w 3356364"/>
                <a:gd name="connsiteY3" fmla="*/ 93012 h 1574318"/>
                <a:gd name="connsiteX4" fmla="*/ 2306494 w 3356364"/>
                <a:gd name="connsiteY4" fmla="*/ 10372 h 1574318"/>
                <a:gd name="connsiteX5" fmla="*/ 389571 w 3356364"/>
                <a:gd name="connsiteY5" fmla="*/ 0 h 1574318"/>
                <a:gd name="connsiteX0" fmla="*/ 389571 w 3356364"/>
                <a:gd name="connsiteY0" fmla="*/ 0 h 1574318"/>
                <a:gd name="connsiteX1" fmla="*/ 0 w 3356364"/>
                <a:gd name="connsiteY1" fmla="*/ 1574318 h 1574318"/>
                <a:gd name="connsiteX2" fmla="*/ 3356364 w 3356364"/>
                <a:gd name="connsiteY2" fmla="*/ 1571661 h 1574318"/>
                <a:gd name="connsiteX3" fmla="*/ 2350187 w 3356364"/>
                <a:gd name="connsiteY3" fmla="*/ 93012 h 1574318"/>
                <a:gd name="connsiteX4" fmla="*/ 2324342 w 3356364"/>
                <a:gd name="connsiteY4" fmla="*/ 4070 h 1574318"/>
                <a:gd name="connsiteX5" fmla="*/ 389571 w 3356364"/>
                <a:gd name="connsiteY5" fmla="*/ 0 h 1574318"/>
                <a:gd name="connsiteX0" fmla="*/ 389571 w 3356364"/>
                <a:gd name="connsiteY0" fmla="*/ 0 h 1574318"/>
                <a:gd name="connsiteX1" fmla="*/ 0 w 3356364"/>
                <a:gd name="connsiteY1" fmla="*/ 1574318 h 1574318"/>
                <a:gd name="connsiteX2" fmla="*/ 3356364 w 3356364"/>
                <a:gd name="connsiteY2" fmla="*/ 1571661 h 1574318"/>
                <a:gd name="connsiteX3" fmla="*/ 2385884 w 3356364"/>
                <a:gd name="connsiteY3" fmla="*/ 86710 h 1574318"/>
                <a:gd name="connsiteX4" fmla="*/ 2324342 w 3356364"/>
                <a:gd name="connsiteY4" fmla="*/ 4070 h 1574318"/>
                <a:gd name="connsiteX5" fmla="*/ 389571 w 3356364"/>
                <a:gd name="connsiteY5" fmla="*/ 0 h 1574318"/>
                <a:gd name="connsiteX0" fmla="*/ 389571 w 3356364"/>
                <a:gd name="connsiteY0" fmla="*/ 0 h 1574318"/>
                <a:gd name="connsiteX1" fmla="*/ 0 w 3356364"/>
                <a:gd name="connsiteY1" fmla="*/ 1574318 h 1574318"/>
                <a:gd name="connsiteX2" fmla="*/ 3356364 w 3356364"/>
                <a:gd name="connsiteY2" fmla="*/ 1571661 h 1574318"/>
                <a:gd name="connsiteX3" fmla="*/ 2324342 w 3356364"/>
                <a:gd name="connsiteY3" fmla="*/ 4070 h 1574318"/>
                <a:gd name="connsiteX4" fmla="*/ 389571 w 3356364"/>
                <a:gd name="connsiteY4" fmla="*/ 0 h 1574318"/>
                <a:gd name="connsiteX0" fmla="*/ 389571 w 3348957"/>
                <a:gd name="connsiteY0" fmla="*/ 0 h 1574318"/>
                <a:gd name="connsiteX1" fmla="*/ 0 w 3348957"/>
                <a:gd name="connsiteY1" fmla="*/ 1574318 h 1574318"/>
                <a:gd name="connsiteX2" fmla="*/ 3348957 w 3348957"/>
                <a:gd name="connsiteY2" fmla="*/ 1540564 h 1574318"/>
                <a:gd name="connsiteX3" fmla="*/ 2324342 w 3348957"/>
                <a:gd name="connsiteY3" fmla="*/ 4070 h 1574318"/>
                <a:gd name="connsiteX4" fmla="*/ 389571 w 3348957"/>
                <a:gd name="connsiteY4" fmla="*/ 0 h 1574318"/>
                <a:gd name="connsiteX0" fmla="*/ 382164 w 3341550"/>
                <a:gd name="connsiteY0" fmla="*/ 0 h 1550995"/>
                <a:gd name="connsiteX1" fmla="*/ 0 w 3341550"/>
                <a:gd name="connsiteY1" fmla="*/ 1550995 h 1550995"/>
                <a:gd name="connsiteX2" fmla="*/ 3341550 w 3341550"/>
                <a:gd name="connsiteY2" fmla="*/ 1540564 h 1550995"/>
                <a:gd name="connsiteX3" fmla="*/ 2316935 w 3341550"/>
                <a:gd name="connsiteY3" fmla="*/ 4070 h 1550995"/>
                <a:gd name="connsiteX4" fmla="*/ 382164 w 3341550"/>
                <a:gd name="connsiteY4" fmla="*/ 0 h 1550995"/>
                <a:gd name="connsiteX0" fmla="*/ 382164 w 3356364"/>
                <a:gd name="connsiteY0" fmla="*/ 0 h 1579436"/>
                <a:gd name="connsiteX1" fmla="*/ 0 w 3356364"/>
                <a:gd name="connsiteY1" fmla="*/ 1550995 h 1579436"/>
                <a:gd name="connsiteX2" fmla="*/ 3356364 w 3356364"/>
                <a:gd name="connsiteY2" fmla="*/ 1579436 h 1579436"/>
                <a:gd name="connsiteX3" fmla="*/ 2316935 w 3356364"/>
                <a:gd name="connsiteY3" fmla="*/ 4070 h 1579436"/>
                <a:gd name="connsiteX4" fmla="*/ 382164 w 3356364"/>
                <a:gd name="connsiteY4" fmla="*/ 0 h 1579436"/>
                <a:gd name="connsiteX0" fmla="*/ 382164 w 3371178"/>
                <a:gd name="connsiteY0" fmla="*/ 0 h 1563887"/>
                <a:gd name="connsiteX1" fmla="*/ 0 w 3371178"/>
                <a:gd name="connsiteY1" fmla="*/ 1550995 h 1563887"/>
                <a:gd name="connsiteX2" fmla="*/ 3371178 w 3371178"/>
                <a:gd name="connsiteY2" fmla="*/ 1563887 h 1563887"/>
                <a:gd name="connsiteX3" fmla="*/ 2316935 w 3371178"/>
                <a:gd name="connsiteY3" fmla="*/ 4070 h 1563887"/>
                <a:gd name="connsiteX4" fmla="*/ 382164 w 3371178"/>
                <a:gd name="connsiteY4" fmla="*/ 0 h 1563887"/>
                <a:gd name="connsiteX0" fmla="*/ 382164 w 3363771"/>
                <a:gd name="connsiteY0" fmla="*/ 0 h 1556113"/>
                <a:gd name="connsiteX1" fmla="*/ 0 w 3363771"/>
                <a:gd name="connsiteY1" fmla="*/ 1550995 h 1556113"/>
                <a:gd name="connsiteX2" fmla="*/ 3363771 w 3363771"/>
                <a:gd name="connsiteY2" fmla="*/ 1556113 h 1556113"/>
                <a:gd name="connsiteX3" fmla="*/ 2316935 w 3363771"/>
                <a:gd name="connsiteY3" fmla="*/ 4070 h 1556113"/>
                <a:gd name="connsiteX4" fmla="*/ 382164 w 3363771"/>
                <a:gd name="connsiteY4" fmla="*/ 0 h 1556113"/>
                <a:gd name="connsiteX0" fmla="*/ 352537 w 3334144"/>
                <a:gd name="connsiteY0" fmla="*/ 0 h 1556113"/>
                <a:gd name="connsiteX1" fmla="*/ 0 w 3334144"/>
                <a:gd name="connsiteY1" fmla="*/ 1550995 h 1556113"/>
                <a:gd name="connsiteX2" fmla="*/ 3334144 w 3334144"/>
                <a:gd name="connsiteY2" fmla="*/ 1556113 h 1556113"/>
                <a:gd name="connsiteX3" fmla="*/ 2287308 w 3334144"/>
                <a:gd name="connsiteY3" fmla="*/ 4070 h 1556113"/>
                <a:gd name="connsiteX4" fmla="*/ 352537 w 3334144"/>
                <a:gd name="connsiteY4" fmla="*/ 0 h 15561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144" h="1556113">
                  <a:moveTo>
                    <a:pt x="352537" y="0"/>
                  </a:moveTo>
                  <a:lnTo>
                    <a:pt x="0" y="1550995"/>
                  </a:lnTo>
                  <a:lnTo>
                    <a:pt x="3334144" y="1556113"/>
                  </a:lnTo>
                  <a:lnTo>
                    <a:pt x="2287308" y="4070"/>
                  </a:lnTo>
                  <a:lnTo>
                    <a:pt x="352537" y="0"/>
                  </a:lnTo>
                  <a:close/>
                </a:path>
              </a:pathLst>
            </a:custGeom>
            <a:noFill/>
            <a:ln w="28575" cmpd="sng">
              <a:solidFill>
                <a:srgbClr val="000000"/>
              </a:solidFill>
              <a:miter lim="800000"/>
            </a:ln>
            <a:effectLst>
              <a:outerShdw blurRad="40000" dist="23000" dir="5400000" rotWithShape="0">
                <a:srgbClr val="000000">
                  <a:alpha val="35000"/>
                </a:srgbClr>
              </a:outerShdw>
              <a:softEdge rad="635000"/>
            </a:effectLst>
            <a:scene3d>
              <a:camera prst="orthographicFront">
                <a:rot lat="0" lon="0" rev="0"/>
              </a:camera>
              <a:lightRig rig="threePt" dir="t">
                <a:rot lat="0" lon="0" rev="1200000"/>
              </a:lightRig>
            </a:scene3d>
            <a:sp3d>
              <a:bevelT w="63500" h="25400"/>
            </a:sp3d>
          </p:spPr>
          <p:txBody>
            <a:bodyPr anchor="ctr"/>
            <a:lstStyle>
              <a:lvl1pPr defTabSz="842963">
                <a:defRPr sz="700">
                  <a:solidFill>
                    <a:srgbClr val="3A94D5"/>
                  </a:solidFill>
                  <a:latin typeface="Arial" charset="0"/>
                  <a:ea typeface="MS PGothic" charset="0"/>
                  <a:cs typeface="MS PGothic" charset="0"/>
                </a:defRPr>
              </a:lvl1pPr>
              <a:lvl2pPr marL="742950" indent="-285750" defTabSz="842963">
                <a:defRPr sz="700">
                  <a:solidFill>
                    <a:srgbClr val="3A94D5"/>
                  </a:solidFill>
                  <a:latin typeface="Arial" charset="0"/>
                  <a:ea typeface="MS PGothic" charset="0"/>
                  <a:cs typeface="MS PGothic" charset="0"/>
                </a:defRPr>
              </a:lvl2pPr>
              <a:lvl3pPr marL="1143000" indent="-228600" defTabSz="842963">
                <a:defRPr sz="700">
                  <a:solidFill>
                    <a:srgbClr val="3A94D5"/>
                  </a:solidFill>
                  <a:latin typeface="Arial" charset="0"/>
                  <a:ea typeface="MS PGothic" charset="0"/>
                  <a:cs typeface="MS PGothic" charset="0"/>
                </a:defRPr>
              </a:lvl3pPr>
              <a:lvl4pPr marL="1600200" indent="-228600" defTabSz="842963">
                <a:defRPr sz="700">
                  <a:solidFill>
                    <a:srgbClr val="3A94D5"/>
                  </a:solidFill>
                  <a:latin typeface="Arial" charset="0"/>
                  <a:ea typeface="MS PGothic" charset="0"/>
                  <a:cs typeface="MS PGothic" charset="0"/>
                </a:defRPr>
              </a:lvl4pPr>
              <a:lvl5pPr marL="2057400" indent="-228600" defTabSz="842963">
                <a:defRPr sz="700">
                  <a:solidFill>
                    <a:srgbClr val="3A94D5"/>
                  </a:solidFill>
                  <a:latin typeface="Arial" charset="0"/>
                  <a:ea typeface="MS PGothic" charset="0"/>
                  <a:cs typeface="MS PGothic" charset="0"/>
                </a:defRPr>
              </a:lvl5pPr>
              <a:lvl6pPr marL="25146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defTabSz="842963"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defRPr/>
              </a:pPr>
              <a:endParaRPr lang="ja-JP" altLang="en-US" sz="450">
                <a:solidFill>
                  <a:srgbClr val="FFFFFF"/>
                </a:solidFill>
                <a:latin typeface="Calibri" charset="0"/>
                <a:cs typeface="Calibri" charset="0"/>
              </a:endParaRPr>
            </a:p>
          </p:txBody>
        </p:sp>
        <p:grpSp>
          <p:nvGrpSpPr>
            <p:cNvPr id="31809" name="グループ化 45"/>
            <p:cNvGrpSpPr>
              <a:grpSpLocks/>
            </p:cNvGrpSpPr>
            <p:nvPr/>
          </p:nvGrpSpPr>
          <p:grpSpPr bwMode="auto">
            <a:xfrm>
              <a:off x="3553853" y="4789493"/>
              <a:ext cx="5466369" cy="493723"/>
              <a:chOff x="1989555" y="4702447"/>
              <a:chExt cx="5320425" cy="658449"/>
            </a:xfrm>
          </p:grpSpPr>
          <p:grpSp>
            <p:nvGrpSpPr>
              <p:cNvPr id="31818" name="Group 27"/>
              <p:cNvGrpSpPr>
                <a:grpSpLocks/>
              </p:cNvGrpSpPr>
              <p:nvPr/>
            </p:nvGrpSpPr>
            <p:grpSpPr bwMode="auto">
              <a:xfrm>
                <a:off x="6894068" y="4702447"/>
                <a:ext cx="415912" cy="630927"/>
                <a:chOff x="6894068" y="4841929"/>
                <a:chExt cx="415912" cy="630927"/>
              </a:xfrm>
            </p:grpSpPr>
            <p:cxnSp>
              <p:nvCxnSpPr>
                <p:cNvPr id="31825" name="Straight Connector 71"/>
                <p:cNvCxnSpPr>
                  <a:cxnSpLocks noChangeShapeType="1"/>
                </p:cNvCxnSpPr>
                <p:nvPr/>
              </p:nvCxnSpPr>
              <p:spPr bwMode="auto">
                <a:xfrm>
                  <a:off x="7112431" y="4841929"/>
                  <a:ext cx="0" cy="136723"/>
                </a:xfrm>
                <a:prstGeom prst="line">
                  <a:avLst/>
                </a:prstGeom>
                <a:noFill/>
                <a:ln w="28575">
                  <a:solidFill>
                    <a:srgbClr val="595959"/>
                  </a:solidFill>
                  <a:round/>
                  <a:headEnd/>
                  <a:tailEnd/>
                </a:ln>
                <a:extLst>
                  <a:ext uri="{909E8E84-426E-40dd-AFC4-6F175D3DCCD1}">
                    <a14:hiddenFill xmlns="" xmlns:a14="http://schemas.microsoft.com/office/drawing/2010/main">
                      <a:noFill/>
                    </a14:hiddenFill>
                  </a:ext>
                </a:extLst>
              </p:spPr>
            </p:cxnSp>
            <p:sp>
              <p:nvSpPr>
                <p:cNvPr id="78928" name="Rectangle 20">
                  <a:extLst>
                    <a:ext uri="{FF2B5EF4-FFF2-40B4-BE49-F238E27FC236}"/>
                  </a:extLst>
                </p:cNvPr>
                <p:cNvSpPr>
                  <a:spLocks noChangeArrowheads="1"/>
                </p:cNvSpPr>
                <p:nvPr/>
              </p:nvSpPr>
              <p:spPr bwMode="auto">
                <a:xfrm>
                  <a:off x="6894068" y="5062392"/>
                  <a:ext cx="415912" cy="410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fontAlgn="ctr">
                    <a:defRPr/>
                  </a:pPr>
                  <a:r>
                    <a:rPr lang="en-US" altLang="ja-JP" sz="1400" b="1">
                      <a:solidFill>
                        <a:srgbClr val="595959"/>
                      </a:solidFill>
                      <a:latin typeface="Calibri" panose="020F0502020204030204" pitchFamily="34" charset="0"/>
                      <a:cs typeface="+mn-cs"/>
                    </a:rPr>
                    <a:t>10</a:t>
                  </a:r>
                  <a:r>
                    <a:rPr lang="en-US" altLang="ja-JP" sz="1400" b="1" baseline="30000">
                      <a:solidFill>
                        <a:srgbClr val="595959"/>
                      </a:solidFill>
                      <a:latin typeface="Calibri" panose="020F0502020204030204" pitchFamily="34" charset="0"/>
                      <a:cs typeface="+mn-cs"/>
                    </a:rPr>
                    <a:t>3</a:t>
                  </a:r>
                  <a:endParaRPr lang="en-US" altLang="en-US" sz="1400" b="1" baseline="30000">
                    <a:solidFill>
                      <a:srgbClr val="595959"/>
                    </a:solidFill>
                    <a:latin typeface="Calibri" panose="020F0502020204030204" pitchFamily="34" charset="0"/>
                    <a:cs typeface="+mn-cs"/>
                  </a:endParaRPr>
                </a:p>
              </p:txBody>
            </p:sp>
          </p:grpSp>
          <p:grpSp>
            <p:nvGrpSpPr>
              <p:cNvPr id="31819" name="Group 21"/>
              <p:cNvGrpSpPr>
                <a:grpSpLocks/>
              </p:cNvGrpSpPr>
              <p:nvPr/>
            </p:nvGrpSpPr>
            <p:grpSpPr bwMode="auto">
              <a:xfrm>
                <a:off x="1989555" y="4702447"/>
                <a:ext cx="451576" cy="630927"/>
                <a:chOff x="2077016" y="4841929"/>
                <a:chExt cx="451576" cy="630927"/>
              </a:xfrm>
            </p:grpSpPr>
            <p:cxnSp>
              <p:nvCxnSpPr>
                <p:cNvPr id="31823" name="Straight Connector 70"/>
                <p:cNvCxnSpPr>
                  <a:cxnSpLocks noChangeShapeType="1"/>
                </p:cNvCxnSpPr>
                <p:nvPr/>
              </p:nvCxnSpPr>
              <p:spPr bwMode="auto">
                <a:xfrm>
                  <a:off x="2291324" y="4841929"/>
                  <a:ext cx="0" cy="136723"/>
                </a:xfrm>
                <a:prstGeom prst="line">
                  <a:avLst/>
                </a:prstGeom>
                <a:noFill/>
                <a:ln w="28575">
                  <a:solidFill>
                    <a:srgbClr val="595959"/>
                  </a:solidFill>
                  <a:round/>
                  <a:headEnd/>
                  <a:tailEnd/>
                </a:ln>
                <a:extLst>
                  <a:ext uri="{909E8E84-426E-40dd-AFC4-6F175D3DCCD1}">
                    <a14:hiddenFill xmlns="" xmlns:a14="http://schemas.microsoft.com/office/drawing/2010/main">
                      <a:noFill/>
                    </a14:hiddenFill>
                  </a:ext>
                </a:extLst>
              </p:spPr>
            </p:cxnSp>
            <p:sp>
              <p:nvSpPr>
                <p:cNvPr id="78926" name="Rectangle 79">
                  <a:extLst>
                    <a:ext uri="{FF2B5EF4-FFF2-40B4-BE49-F238E27FC236}"/>
                  </a:extLst>
                </p:cNvPr>
                <p:cNvSpPr>
                  <a:spLocks noChangeArrowheads="1"/>
                </p:cNvSpPr>
                <p:nvPr/>
              </p:nvSpPr>
              <p:spPr bwMode="auto">
                <a:xfrm>
                  <a:off x="2077016" y="5062392"/>
                  <a:ext cx="451576" cy="410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fontAlgn="ctr">
                    <a:defRPr/>
                  </a:pPr>
                  <a:r>
                    <a:rPr lang="en-US" altLang="ja-JP" sz="1400" b="1">
                      <a:solidFill>
                        <a:srgbClr val="595959"/>
                      </a:solidFill>
                      <a:latin typeface="Calibri" panose="020F0502020204030204" pitchFamily="34" charset="0"/>
                      <a:cs typeface="+mn-cs"/>
                    </a:rPr>
                    <a:t>10</a:t>
                  </a:r>
                  <a:r>
                    <a:rPr lang="en-US" altLang="ja-JP" sz="1400" b="1" baseline="30000">
                      <a:solidFill>
                        <a:srgbClr val="595959"/>
                      </a:solidFill>
                      <a:latin typeface="Calibri" panose="020F0502020204030204" pitchFamily="34" charset="0"/>
                      <a:cs typeface="+mn-cs"/>
                    </a:rPr>
                    <a:t>-3</a:t>
                  </a:r>
                  <a:endParaRPr lang="en-US" altLang="en-US" sz="1400" b="1" baseline="30000">
                    <a:solidFill>
                      <a:srgbClr val="595959"/>
                    </a:solidFill>
                    <a:latin typeface="Calibri" panose="020F0502020204030204" pitchFamily="34" charset="0"/>
                    <a:cs typeface="+mn-cs"/>
                  </a:endParaRPr>
                </a:p>
              </p:txBody>
            </p:sp>
          </p:grpSp>
          <p:grpSp>
            <p:nvGrpSpPr>
              <p:cNvPr id="31820" name="Group 24"/>
              <p:cNvGrpSpPr>
                <a:grpSpLocks/>
              </p:cNvGrpSpPr>
              <p:nvPr/>
            </p:nvGrpSpPr>
            <p:grpSpPr bwMode="auto">
              <a:xfrm>
                <a:off x="4518356" y="4702447"/>
                <a:ext cx="268301" cy="658449"/>
                <a:chOff x="3614878" y="4841929"/>
                <a:chExt cx="268301" cy="658449"/>
              </a:xfrm>
            </p:grpSpPr>
            <p:cxnSp>
              <p:nvCxnSpPr>
                <p:cNvPr id="31821" name="Straight Connector 84"/>
                <p:cNvCxnSpPr>
                  <a:cxnSpLocks noChangeShapeType="1"/>
                </p:cNvCxnSpPr>
                <p:nvPr/>
              </p:nvCxnSpPr>
              <p:spPr bwMode="auto">
                <a:xfrm>
                  <a:off x="3745607" y="4841929"/>
                  <a:ext cx="0" cy="136723"/>
                </a:xfrm>
                <a:prstGeom prst="line">
                  <a:avLst/>
                </a:prstGeom>
                <a:noFill/>
                <a:ln w="28575">
                  <a:solidFill>
                    <a:srgbClr val="595959"/>
                  </a:solidFill>
                  <a:round/>
                  <a:headEnd/>
                  <a:tailEnd/>
                </a:ln>
                <a:extLst>
                  <a:ext uri="{909E8E84-426E-40dd-AFC4-6F175D3DCCD1}">
                    <a14:hiddenFill xmlns="" xmlns:a14="http://schemas.microsoft.com/office/drawing/2010/main">
                      <a:noFill/>
                    </a14:hiddenFill>
                  </a:ext>
                </a:extLst>
              </p:spPr>
            </p:cxnSp>
            <p:sp>
              <p:nvSpPr>
                <p:cNvPr id="78924" name="Rectangle 85">
                  <a:extLst>
                    <a:ext uri="{FF2B5EF4-FFF2-40B4-BE49-F238E27FC236}"/>
                  </a:extLst>
                </p:cNvPr>
                <p:cNvSpPr>
                  <a:spLocks noChangeArrowheads="1"/>
                </p:cNvSpPr>
                <p:nvPr/>
              </p:nvSpPr>
              <p:spPr bwMode="auto">
                <a:xfrm>
                  <a:off x="3614878" y="5089914"/>
                  <a:ext cx="268301" cy="4104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fontAlgn="ctr">
                    <a:defRPr/>
                  </a:pPr>
                  <a:r>
                    <a:rPr lang="en-US" altLang="ja-JP" sz="1400" b="1">
                      <a:solidFill>
                        <a:srgbClr val="595959"/>
                      </a:solidFill>
                      <a:latin typeface="Calibri" panose="020F0502020204030204" pitchFamily="34" charset="0"/>
                      <a:cs typeface="+mn-cs"/>
                    </a:rPr>
                    <a:t>1</a:t>
                  </a:r>
                  <a:endParaRPr lang="en-US" altLang="en-US" sz="1400" b="1" baseline="30000">
                    <a:solidFill>
                      <a:srgbClr val="595959"/>
                    </a:solidFill>
                    <a:latin typeface="Calibri" panose="020F0502020204030204" pitchFamily="34" charset="0"/>
                    <a:cs typeface="+mn-cs"/>
                  </a:endParaRPr>
                </a:p>
              </p:txBody>
            </p:sp>
          </p:grpSp>
        </p:grpSp>
        <p:cxnSp>
          <p:nvCxnSpPr>
            <p:cNvPr id="31810" name="直線矢印コネクタ 46"/>
            <p:cNvCxnSpPr>
              <a:cxnSpLocks noChangeShapeType="1"/>
            </p:cNvCxnSpPr>
            <p:nvPr/>
          </p:nvCxnSpPr>
          <p:spPr bwMode="auto">
            <a:xfrm>
              <a:off x="2731490" y="4883015"/>
              <a:ext cx="7709670" cy="0"/>
            </a:xfrm>
            <a:prstGeom prst="straightConnector1">
              <a:avLst/>
            </a:prstGeom>
            <a:noFill/>
            <a:ln w="57150">
              <a:solidFill>
                <a:srgbClr val="595959"/>
              </a:solidFill>
              <a:round/>
              <a:headEnd/>
              <a:tailEnd type="arrow" w="med" len="med"/>
            </a:ln>
            <a:extLst>
              <a:ext uri="{909E8E84-426E-40dd-AFC4-6F175D3DCCD1}">
                <a14:hiddenFill xmlns="" xmlns:a14="http://schemas.microsoft.com/office/drawing/2010/main">
                  <a:noFill/>
                </a14:hiddenFill>
              </a:ext>
            </a:extLst>
          </p:spPr>
        </p:cxnSp>
        <p:sp>
          <p:nvSpPr>
            <p:cNvPr id="78913" name="正方形/長方形 52">
              <a:extLst>
                <a:ext uri="{FF2B5EF4-FFF2-40B4-BE49-F238E27FC236}"/>
              </a:extLst>
            </p:cNvPr>
            <p:cNvSpPr>
              <a:spLocks noChangeArrowheads="1"/>
            </p:cNvSpPr>
            <p:nvPr/>
          </p:nvSpPr>
          <p:spPr bwMode="auto">
            <a:xfrm>
              <a:off x="1645881" y="3772111"/>
              <a:ext cx="1087967" cy="2433638"/>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63305" tIns="31652" rIns="63305" bIns="31652" anchor="ct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fontAlgn="ctr">
                <a:defRPr/>
              </a:pPr>
              <a:endParaRPr lang="ja-JP" altLang="en-US" sz="450">
                <a:solidFill>
                  <a:srgbClr val="000000"/>
                </a:solidFill>
                <a:latin typeface="Calibri" panose="020F0502020204030204" pitchFamily="34" charset="0"/>
                <a:cs typeface="+mn-cs"/>
              </a:endParaRPr>
            </a:p>
          </p:txBody>
        </p:sp>
        <p:sp>
          <p:nvSpPr>
            <p:cNvPr id="78914" name="テキスト ボックス 53">
              <a:extLst>
                <a:ext uri="{FF2B5EF4-FFF2-40B4-BE49-F238E27FC236}"/>
              </a:extLst>
            </p:cNvPr>
            <p:cNvSpPr txBox="1">
              <a:spLocks noChangeArrowheads="1"/>
            </p:cNvSpPr>
            <p:nvPr/>
          </p:nvSpPr>
          <p:spPr bwMode="auto">
            <a:xfrm>
              <a:off x="1958654" y="4411860"/>
              <a:ext cx="96943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r>
                <a:rPr lang="en-US" altLang="ja-JP" sz="1400">
                  <a:solidFill>
                    <a:srgbClr val="000000"/>
                  </a:solidFill>
                  <a:latin typeface="Calibri" panose="020F0502020204030204" pitchFamily="34" charset="0"/>
                  <a:cs typeface="+mn-cs"/>
                </a:rPr>
                <a:t>x 10</a:t>
              </a:r>
              <a:r>
                <a:rPr lang="en-US" altLang="ja-JP" sz="1400" baseline="30000">
                  <a:solidFill>
                    <a:srgbClr val="000000"/>
                  </a:solidFill>
                  <a:latin typeface="Calibri" panose="020F0502020204030204" pitchFamily="34" charset="0"/>
                  <a:cs typeface="+mn-cs"/>
                </a:rPr>
                <a:t>-3</a:t>
              </a:r>
              <a:endParaRPr lang="ja-JP" altLang="en-US" sz="1400">
                <a:solidFill>
                  <a:srgbClr val="000000"/>
                </a:solidFill>
                <a:latin typeface="Calibri" panose="020F0502020204030204" pitchFamily="34" charset="0"/>
                <a:cs typeface="+mn-cs"/>
              </a:endParaRPr>
            </a:p>
          </p:txBody>
        </p:sp>
        <p:cxnSp>
          <p:nvCxnSpPr>
            <p:cNvPr id="31813" name="直線矢印コネクタ 54"/>
            <p:cNvCxnSpPr>
              <a:cxnSpLocks noChangeShapeType="1"/>
            </p:cNvCxnSpPr>
            <p:nvPr/>
          </p:nvCxnSpPr>
          <p:spPr bwMode="auto">
            <a:xfrm flipV="1">
              <a:off x="2746719" y="2501971"/>
              <a:ext cx="0" cy="2402360"/>
            </a:xfrm>
            <a:prstGeom prst="straightConnector1">
              <a:avLst/>
            </a:prstGeom>
            <a:noFill/>
            <a:ln w="57150">
              <a:solidFill>
                <a:srgbClr val="595959"/>
              </a:solidFill>
              <a:round/>
              <a:headEnd/>
              <a:tailEnd type="arrow" w="med" len="med"/>
            </a:ln>
            <a:extLst>
              <a:ext uri="{909E8E84-426E-40dd-AFC4-6F175D3DCCD1}">
                <a14:hiddenFill xmlns="" xmlns:a14="http://schemas.microsoft.com/office/drawing/2010/main">
                  <a:noFill/>
                </a14:hiddenFill>
              </a:ext>
            </a:extLst>
          </p:spPr>
        </p:cxnSp>
        <p:cxnSp>
          <p:nvCxnSpPr>
            <p:cNvPr id="31814" name="直線コネクタ 55"/>
            <p:cNvCxnSpPr>
              <a:cxnSpLocks noChangeShapeType="1"/>
            </p:cNvCxnSpPr>
            <p:nvPr/>
          </p:nvCxnSpPr>
          <p:spPr bwMode="auto">
            <a:xfrm>
              <a:off x="2746719" y="4585414"/>
              <a:ext cx="151250" cy="0"/>
            </a:xfrm>
            <a:prstGeom prst="line">
              <a:avLst/>
            </a:prstGeom>
            <a:noFill/>
            <a:ln w="57150">
              <a:solidFill>
                <a:srgbClr val="57564F"/>
              </a:solidFill>
              <a:round/>
              <a:headEnd/>
              <a:tailEnd/>
            </a:ln>
            <a:extLst>
              <a:ext uri="{909E8E84-426E-40dd-AFC4-6F175D3DCCD1}">
                <a14:hiddenFill xmlns="" xmlns:a14="http://schemas.microsoft.com/office/drawing/2010/main">
                  <a:noFill/>
                </a14:hiddenFill>
              </a:ext>
            </a:extLst>
          </p:spPr>
        </p:cxnSp>
        <p:sp>
          <p:nvSpPr>
            <p:cNvPr id="78917" name="円/楕円 65">
              <a:extLst>
                <a:ext uri="{FF2B5EF4-FFF2-40B4-BE49-F238E27FC236}"/>
              </a:extLst>
            </p:cNvPr>
            <p:cNvSpPr>
              <a:spLocks noChangeArrowheads="1"/>
            </p:cNvSpPr>
            <p:nvPr/>
          </p:nvSpPr>
          <p:spPr bwMode="auto">
            <a:xfrm rot="19525042">
              <a:off x="2683048" y="3586374"/>
              <a:ext cx="1536700" cy="1241425"/>
            </a:xfrm>
            <a:prstGeom prst="ellipse">
              <a:avLst/>
            </a:prstGeom>
            <a:noFill/>
            <a:ln w="25400" cap="rnd">
              <a:solidFill>
                <a:srgbClr val="FFC000"/>
              </a:solidFill>
              <a:prstDash val="sysDash"/>
              <a:round/>
              <a:headEnd/>
              <a:tailEnd/>
            </a:ln>
            <a:extLst>
              <a:ext uri="{909E8E84-426E-40dd-AFC4-6F175D3DCCD1}">
                <a14:hiddenFill xmlns="" xmlns:a14="http://schemas.microsoft.com/office/drawing/2010/main">
                  <a:solidFill>
                    <a:srgbClr val="FFFFFF"/>
                  </a:solidFill>
                </a14:hiddenFill>
              </a:ext>
            </a:extLst>
          </p:spPr>
          <p:txBody>
            <a:bodyPr wrap="none" lIns="63305" tIns="31652" rIns="63305" bIns="31652" anchor="ct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endParaRPr kumimoji="1" lang="ja-JP" altLang="en-US" sz="1650" b="1">
                <a:solidFill>
                  <a:srgbClr val="000000"/>
                </a:solidFill>
                <a:latin typeface="Calibri" panose="020F0502020204030204" pitchFamily="34" charset="0"/>
                <a:cs typeface="+mn-cs"/>
              </a:endParaRPr>
            </a:p>
          </p:txBody>
        </p:sp>
        <p:sp>
          <p:nvSpPr>
            <p:cNvPr id="78918" name="円/楕円 8">
              <a:extLst>
                <a:ext uri="{FF2B5EF4-FFF2-40B4-BE49-F238E27FC236}"/>
              </a:extLst>
            </p:cNvPr>
            <p:cNvSpPr>
              <a:spLocks noChangeArrowheads="1"/>
            </p:cNvSpPr>
            <p:nvPr/>
          </p:nvSpPr>
          <p:spPr bwMode="auto">
            <a:xfrm rot="20631298">
              <a:off x="7697432" y="3883236"/>
              <a:ext cx="2686049" cy="869950"/>
            </a:xfrm>
            <a:prstGeom prst="ellipse">
              <a:avLst/>
            </a:prstGeom>
            <a:noFill/>
            <a:ln w="25400" cap="rnd">
              <a:solidFill>
                <a:srgbClr val="FFC000"/>
              </a:solidFill>
              <a:prstDash val="sysDash"/>
              <a:round/>
              <a:headEnd/>
              <a:tailEnd/>
            </a:ln>
            <a:extLst>
              <a:ext uri="{909E8E84-426E-40dd-AFC4-6F175D3DCCD1}">
                <a14:hiddenFill xmlns="" xmlns:a14="http://schemas.microsoft.com/office/drawing/2010/main">
                  <a:solidFill>
                    <a:srgbClr val="FFFFFF"/>
                  </a:solidFill>
                </a14:hiddenFill>
              </a:ext>
            </a:extLst>
          </p:spPr>
          <p:txBody>
            <a:bodyPr wrap="none" lIns="63305" tIns="31652" rIns="63305" bIns="31652" anchor="ct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endParaRPr kumimoji="1" lang="ja-JP" altLang="en-US" sz="1650" b="1">
                <a:solidFill>
                  <a:srgbClr val="000000"/>
                </a:solidFill>
                <a:latin typeface="Calibri" panose="020F0502020204030204" pitchFamily="34" charset="0"/>
                <a:cs typeface="+mn-cs"/>
              </a:endParaRPr>
            </a:p>
          </p:txBody>
        </p:sp>
        <p:sp>
          <p:nvSpPr>
            <p:cNvPr id="78919" name="円/楕円 7">
              <a:extLst>
                <a:ext uri="{FF2B5EF4-FFF2-40B4-BE49-F238E27FC236}"/>
              </a:extLst>
            </p:cNvPr>
            <p:cNvSpPr>
              <a:spLocks noChangeArrowheads="1"/>
            </p:cNvSpPr>
            <p:nvPr/>
          </p:nvSpPr>
          <p:spPr bwMode="auto">
            <a:xfrm>
              <a:off x="4621915" y="2329074"/>
              <a:ext cx="1534584" cy="1089025"/>
            </a:xfrm>
            <a:prstGeom prst="ellipse">
              <a:avLst/>
            </a:prstGeom>
            <a:noFill/>
            <a:ln w="25400" cap="rnd">
              <a:solidFill>
                <a:srgbClr val="FFC000"/>
              </a:solidFill>
              <a:prstDash val="sysDash"/>
              <a:round/>
              <a:headEnd/>
              <a:tailEnd/>
            </a:ln>
            <a:extLst>
              <a:ext uri="{909E8E84-426E-40dd-AFC4-6F175D3DCCD1}">
                <a14:hiddenFill xmlns="" xmlns:a14="http://schemas.microsoft.com/office/drawing/2010/main">
                  <a:solidFill>
                    <a:srgbClr val="FFFFFF"/>
                  </a:solidFill>
                </a14:hiddenFill>
              </a:ext>
            </a:extLst>
          </p:spPr>
          <p:txBody>
            <a:bodyPr wrap="none" lIns="63305" tIns="31652" rIns="63305" bIns="31652" anchor="ct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endParaRPr kumimoji="1" lang="ja-JP" altLang="en-US" sz="1650" b="1">
                <a:solidFill>
                  <a:srgbClr val="000000"/>
                </a:solidFill>
                <a:latin typeface="Calibri" panose="020F0502020204030204" pitchFamily="34" charset="0"/>
                <a:cs typeface="+mn-cs"/>
              </a:endParaRPr>
            </a:p>
          </p:txBody>
        </p:sp>
        <p:sp>
          <p:nvSpPr>
            <p:cNvPr id="18" name="テキスト ボックス 17">
              <a:extLst>
                <a:ext uri="{FF2B5EF4-FFF2-40B4-BE49-F238E27FC236}"/>
              </a:extLst>
            </p:cNvPr>
            <p:cNvSpPr txBox="1"/>
            <p:nvPr/>
          </p:nvSpPr>
          <p:spPr bwMode="auto">
            <a:xfrm>
              <a:off x="4065796" y="6078748"/>
              <a:ext cx="1006405" cy="584776"/>
            </a:xfrm>
            <a:prstGeom prst="rect">
              <a:avLst/>
            </a:prstGeom>
            <a:noFill/>
          </p:spPr>
          <p:txBody>
            <a:bodyPr wrap="none">
              <a:spAutoFit/>
            </a:bodyPr>
            <a:lstStyle/>
            <a:p>
              <a:pPr algn="ctr" defTabSz="633062">
                <a:defRPr/>
              </a:pPr>
              <a:r>
                <a:rPr lang="en-US" altLang="ja-JP" sz="1600" b="1" kern="0" dirty="0">
                  <a:solidFill>
                    <a:srgbClr val="004080"/>
                  </a:solidFill>
                  <a:latin typeface="Calibri" charset="0"/>
                  <a:ea typeface="Calibri" charset="0"/>
                  <a:cs typeface="Calibri" charset="0"/>
                </a:rPr>
                <a:t>Rural/</a:t>
              </a:r>
            </a:p>
            <a:p>
              <a:pPr algn="ctr" defTabSz="633062">
                <a:defRPr/>
              </a:pPr>
              <a:r>
                <a:rPr lang="en-US" altLang="ja-JP" sz="1600" b="1" kern="0" dirty="0">
                  <a:solidFill>
                    <a:srgbClr val="004080"/>
                  </a:solidFill>
                  <a:latin typeface="Calibri" charset="0"/>
                  <a:ea typeface="Calibri" charset="0"/>
                  <a:cs typeface="Calibri" charset="0"/>
                </a:rPr>
                <a:t>Suburban</a:t>
              </a:r>
            </a:p>
          </p:txBody>
        </p:sp>
        <p:sp>
          <p:nvSpPr>
            <p:cNvPr id="19" name="テキスト ボックス 18">
              <a:extLst>
                <a:ext uri="{FF2B5EF4-FFF2-40B4-BE49-F238E27FC236}"/>
              </a:extLst>
            </p:cNvPr>
            <p:cNvSpPr txBox="1"/>
            <p:nvPr/>
          </p:nvSpPr>
          <p:spPr bwMode="auto">
            <a:xfrm>
              <a:off x="5429554" y="6078748"/>
              <a:ext cx="713057" cy="338554"/>
            </a:xfrm>
            <a:prstGeom prst="rect">
              <a:avLst/>
            </a:prstGeom>
            <a:noFill/>
          </p:spPr>
          <p:txBody>
            <a:bodyPr wrap="none">
              <a:spAutoFit/>
            </a:bodyPr>
            <a:lstStyle/>
            <a:p>
              <a:pPr algn="ctr" defTabSz="633062">
                <a:defRPr/>
              </a:pPr>
              <a:r>
                <a:rPr lang="en-US" altLang="ja-JP" sz="1600" b="1" kern="0" dirty="0">
                  <a:solidFill>
                    <a:srgbClr val="004080"/>
                  </a:solidFill>
                  <a:latin typeface="Calibri" charset="0"/>
                  <a:ea typeface="Calibri" charset="0"/>
                  <a:cs typeface="Calibri" charset="0"/>
                </a:rPr>
                <a:t>Urban</a:t>
              </a:r>
            </a:p>
          </p:txBody>
        </p:sp>
        <p:sp>
          <p:nvSpPr>
            <p:cNvPr id="20" name="テキスト ボックス 19">
              <a:extLst>
                <a:ext uri="{FF2B5EF4-FFF2-40B4-BE49-F238E27FC236}"/>
              </a:extLst>
            </p:cNvPr>
            <p:cNvSpPr txBox="1"/>
            <p:nvPr/>
          </p:nvSpPr>
          <p:spPr bwMode="auto">
            <a:xfrm>
              <a:off x="6636098" y="6078748"/>
              <a:ext cx="712555" cy="338554"/>
            </a:xfrm>
            <a:prstGeom prst="rect">
              <a:avLst/>
            </a:prstGeom>
            <a:noFill/>
          </p:spPr>
          <p:txBody>
            <a:bodyPr wrap="none">
              <a:spAutoFit/>
            </a:bodyPr>
            <a:lstStyle/>
            <a:p>
              <a:pPr algn="ctr" defTabSz="633062">
                <a:defRPr/>
              </a:pPr>
              <a:r>
                <a:rPr lang="en-US" altLang="ja-JP" sz="1600" b="1" kern="0" dirty="0">
                  <a:solidFill>
                    <a:srgbClr val="004080"/>
                  </a:solidFill>
                  <a:latin typeface="Calibri" charset="0"/>
                  <a:ea typeface="Calibri" charset="0"/>
                  <a:cs typeface="Calibri" charset="0"/>
                </a:rPr>
                <a:t>Dense</a:t>
              </a:r>
            </a:p>
          </p:txBody>
        </p:sp>
        <p:sp>
          <p:nvSpPr>
            <p:cNvPr id="21" name="テキスト ボックス 20">
              <a:extLst>
                <a:ext uri="{FF2B5EF4-FFF2-40B4-BE49-F238E27FC236}"/>
              </a:extLst>
            </p:cNvPr>
            <p:cNvSpPr txBox="1"/>
            <p:nvPr/>
          </p:nvSpPr>
          <p:spPr bwMode="auto">
            <a:xfrm>
              <a:off x="7775136" y="6078748"/>
              <a:ext cx="896600" cy="338554"/>
            </a:xfrm>
            <a:prstGeom prst="rect">
              <a:avLst/>
            </a:prstGeom>
            <a:noFill/>
          </p:spPr>
          <p:txBody>
            <a:bodyPr wrap="none">
              <a:spAutoFit/>
            </a:bodyPr>
            <a:lstStyle/>
            <a:p>
              <a:pPr algn="ctr" defTabSz="633062">
                <a:defRPr/>
              </a:pPr>
              <a:r>
                <a:rPr lang="en-US" altLang="ja-JP" sz="1600" b="1" kern="0" dirty="0">
                  <a:solidFill>
                    <a:srgbClr val="004080"/>
                  </a:solidFill>
                  <a:latin typeface="Calibri" charset="0"/>
                  <a:ea typeface="Calibri" charset="0"/>
                  <a:cs typeface="Calibri" charset="0"/>
                </a:rPr>
                <a:t>Extreme</a:t>
              </a:r>
            </a:p>
          </p:txBody>
        </p:sp>
        <p:sp>
          <p:nvSpPr>
            <p:cNvPr id="33" name="テキスト ボックス 32">
              <a:extLst>
                <a:ext uri="{FF2B5EF4-FFF2-40B4-BE49-F238E27FC236}"/>
              </a:extLst>
            </p:cNvPr>
            <p:cNvSpPr txBox="1"/>
            <p:nvPr/>
          </p:nvSpPr>
          <p:spPr bwMode="auto">
            <a:xfrm>
              <a:off x="2929357" y="6078748"/>
              <a:ext cx="867746" cy="338554"/>
            </a:xfrm>
            <a:prstGeom prst="rect">
              <a:avLst/>
            </a:prstGeom>
            <a:noFill/>
          </p:spPr>
          <p:txBody>
            <a:bodyPr wrap="none">
              <a:spAutoFit/>
            </a:bodyPr>
            <a:lstStyle/>
            <a:p>
              <a:pPr algn="ctr" defTabSz="633062">
                <a:defRPr/>
              </a:pPr>
              <a:r>
                <a:rPr lang="en-US" altLang="ja-JP" sz="1600" b="1" kern="0" dirty="0">
                  <a:solidFill>
                    <a:srgbClr val="004080"/>
                  </a:solidFill>
                  <a:latin typeface="Calibri" charset="0"/>
                  <a:ea typeface="Calibri" charset="0"/>
                  <a:cs typeface="Calibri" charset="0"/>
                </a:rPr>
                <a:t>Isolated</a:t>
              </a:r>
            </a:p>
          </p:txBody>
        </p:sp>
        <p:pic>
          <p:nvPicPr>
            <p:cNvPr id="31765" name="Picture 4" descr="C:\Users\Administrator\AppData\Local\Microsoft\Windows\Temporary Internet Files\Content.IE5\W8WSYEDK\MC900200481[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114" y="5455692"/>
              <a:ext cx="1008232" cy="624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6" name="Picture 2" descr="C:\Users\Administrator\AppData\Local\Microsoft\Windows\Temporary Internet Files\Content.IE5\H7JKUOX1\MC900434233[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411" y="5479897"/>
              <a:ext cx="1234103" cy="5764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7" name="Picture 4"/>
            <p:cNvPicPr>
              <a:picLocks noChangeAspect="1" noChangeArrowheads="1"/>
            </p:cNvPicPr>
            <p:nvPr/>
          </p:nvPicPr>
          <p:blipFill>
            <a:blip r:embed="rId5">
              <a:extLst>
                <a:ext uri="{28A0092B-C50C-407E-A947-70E740481C1C}">
                  <a14:useLocalDpi xmlns:a14="http://schemas.microsoft.com/office/drawing/2010/main" val="0"/>
                </a:ext>
              </a:extLst>
            </a:blip>
            <a:srcRect t="8192" r="7158" b="22980"/>
            <a:stretch>
              <a:fillRect/>
            </a:stretch>
          </p:blipFill>
          <p:spPr bwMode="auto">
            <a:xfrm>
              <a:off x="5280108" y="5510652"/>
              <a:ext cx="1015065" cy="51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8" name="Picture 7"/>
            <p:cNvPicPr>
              <a:picLocks noChangeAspect="1" noChangeArrowheads="1"/>
            </p:cNvPicPr>
            <p:nvPr/>
          </p:nvPicPr>
          <p:blipFill>
            <a:blip r:embed="rId6">
              <a:extLst>
                <a:ext uri="{28A0092B-C50C-407E-A947-70E740481C1C}">
                  <a14:useLocalDpi xmlns:a14="http://schemas.microsoft.com/office/drawing/2010/main" val="0"/>
                </a:ext>
              </a:extLst>
            </a:blip>
            <a:srcRect l="9122" t="13593" r="20734" b="23776"/>
            <a:stretch>
              <a:fillRect/>
            </a:stretch>
          </p:blipFill>
          <p:spPr bwMode="auto">
            <a:xfrm>
              <a:off x="6448591" y="5491578"/>
              <a:ext cx="1087569" cy="553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9" name="Picture 9"/>
            <p:cNvPicPr>
              <a:picLocks noChangeAspect="1" noChangeArrowheads="1"/>
            </p:cNvPicPr>
            <p:nvPr/>
          </p:nvPicPr>
          <p:blipFill>
            <a:blip r:embed="rId7">
              <a:extLst>
                <a:ext uri="{28A0092B-C50C-407E-A947-70E740481C1C}">
                  <a14:useLocalDpi xmlns:a14="http://schemas.microsoft.com/office/drawing/2010/main" val="0"/>
                </a:ext>
              </a:extLst>
            </a:blip>
            <a:srcRect l="25671" t="34956" r="27635" b="17892"/>
            <a:stretch>
              <a:fillRect/>
            </a:stretch>
          </p:blipFill>
          <p:spPr bwMode="auto">
            <a:xfrm>
              <a:off x="7710725" y="5487128"/>
              <a:ext cx="1025423" cy="562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7" name="Picture 2" descr="Image result for wifi wigig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56219" y="3797181"/>
              <a:ext cx="1572429" cy="501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8" name="Picture 4" descr="Image result for wifi wigig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15181" y="2315752"/>
              <a:ext cx="1454505" cy="572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9" name="Picture 6" descr="Image result for logo l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30522" y="3028563"/>
              <a:ext cx="1023822" cy="62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6" name="テキスト ボックス 13">
              <a:extLst>
                <a:ext uri="{FF2B5EF4-FFF2-40B4-BE49-F238E27FC236}"/>
              </a:extLst>
            </p:cNvPr>
            <p:cNvSpPr txBox="1">
              <a:spLocks noChangeArrowheads="1"/>
            </p:cNvSpPr>
            <p:nvPr/>
          </p:nvSpPr>
          <p:spPr bwMode="auto">
            <a:xfrm>
              <a:off x="126115" y="3310149"/>
              <a:ext cx="213783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842963">
                <a:defRPr sz="700">
                  <a:solidFill>
                    <a:srgbClr val="3A94D5"/>
                  </a:solidFill>
                  <a:latin typeface="Arial" panose="020B0604020202020204" pitchFamily="34" charset="0"/>
                  <a:ea typeface="MS PGothic" panose="020B0600070205080204" pitchFamily="34" charset="-128"/>
                </a:defRPr>
              </a:lvl1pPr>
              <a:lvl2pPr marL="742950" indent="-285750" defTabSz="842963">
                <a:defRPr sz="700">
                  <a:solidFill>
                    <a:srgbClr val="3A94D5"/>
                  </a:solidFill>
                  <a:latin typeface="Arial" panose="020B0604020202020204" pitchFamily="34" charset="0"/>
                  <a:ea typeface="MS PGothic" panose="020B0600070205080204" pitchFamily="34" charset="-128"/>
                </a:defRPr>
              </a:lvl2pPr>
              <a:lvl3pPr marL="1143000" indent="-228600" defTabSz="842963">
                <a:defRPr sz="700">
                  <a:solidFill>
                    <a:srgbClr val="3A94D5"/>
                  </a:solidFill>
                  <a:latin typeface="Arial" panose="020B0604020202020204" pitchFamily="34" charset="0"/>
                  <a:ea typeface="MS PGothic" panose="020B0600070205080204" pitchFamily="34" charset="-128"/>
                </a:defRPr>
              </a:lvl3pPr>
              <a:lvl4pPr marL="1600200" indent="-228600" defTabSz="842963">
                <a:defRPr sz="700">
                  <a:solidFill>
                    <a:srgbClr val="3A94D5"/>
                  </a:solidFill>
                  <a:latin typeface="Arial" panose="020B0604020202020204" pitchFamily="34" charset="0"/>
                  <a:ea typeface="MS PGothic" panose="020B0600070205080204" pitchFamily="34" charset="-128"/>
                </a:defRPr>
              </a:lvl4pPr>
              <a:lvl5pPr marL="2057400" indent="-228600" defTabSz="842963">
                <a:defRPr sz="700">
                  <a:solidFill>
                    <a:srgbClr val="3A94D5"/>
                  </a:solidFill>
                  <a:latin typeface="Arial" panose="020B0604020202020204" pitchFamily="34" charset="0"/>
                  <a:ea typeface="MS PGothic" panose="020B0600070205080204" pitchFamily="34" charset="-128"/>
                </a:defRPr>
              </a:lvl5pPr>
              <a:lvl6pPr marL="25146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defTabSz="842963"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defRPr/>
              </a:pPr>
              <a:r>
                <a:rPr lang="en-US" altLang="ja-JP" sz="1800" b="1" dirty="0">
                  <a:solidFill>
                    <a:srgbClr val="004080"/>
                  </a:solidFill>
                  <a:latin typeface="Calibri" panose="020F0502020204030204" pitchFamily="34" charset="0"/>
                  <a:cs typeface="+mn-cs"/>
                </a:rPr>
                <a:t>Normalized Typical User</a:t>
              </a:r>
            </a:p>
            <a:p>
              <a:pPr algn="ctr">
                <a:defRPr/>
              </a:pPr>
              <a:r>
                <a:rPr lang="en-US" altLang="ja-JP" sz="1800" b="1" dirty="0">
                  <a:solidFill>
                    <a:srgbClr val="004080"/>
                  </a:solidFill>
                  <a:latin typeface="Calibri" panose="020F0502020204030204" pitchFamily="34" charset="0"/>
                  <a:cs typeface="+mn-cs"/>
                </a:rPr>
                <a:t>Throughput</a:t>
              </a:r>
            </a:p>
            <a:p>
              <a:pPr algn="ctr">
                <a:defRPr/>
              </a:pPr>
              <a:r>
                <a:rPr lang="en-US" altLang="ja-JP" sz="1800" b="1" dirty="0">
                  <a:solidFill>
                    <a:srgbClr val="004080"/>
                  </a:solidFill>
                  <a:latin typeface="Calibri" panose="020F0502020204030204" pitchFamily="34" charset="0"/>
                  <a:cs typeface="+mn-cs"/>
                </a:rPr>
                <a:t>[bps/device]</a:t>
              </a:r>
              <a:endParaRPr lang="ja-JP" altLang="en-US" sz="1800" b="1" dirty="0">
                <a:solidFill>
                  <a:srgbClr val="004080"/>
                </a:solidFill>
                <a:latin typeface="Calibri" panose="020F0502020204030204" pitchFamily="34" charset="0"/>
                <a:cs typeface="+mn-cs"/>
              </a:endParaRPr>
            </a:p>
          </p:txBody>
        </p:sp>
        <p:pic>
          <p:nvPicPr>
            <p:cNvPr id="3175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71484" y="2306849"/>
              <a:ext cx="1118724" cy="7070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4" name="テキスト ボックス 20">
              <a:extLst>
                <a:ext uri="{FF2B5EF4-FFF2-40B4-BE49-F238E27FC236}"/>
              </a:extLst>
            </p:cNvPr>
            <p:cNvSpPr txBox="1"/>
            <p:nvPr/>
          </p:nvSpPr>
          <p:spPr bwMode="auto">
            <a:xfrm>
              <a:off x="8533540" y="2956136"/>
              <a:ext cx="1594908" cy="584776"/>
            </a:xfrm>
            <a:prstGeom prst="rect">
              <a:avLst/>
            </a:prstGeom>
            <a:noFill/>
          </p:spPr>
          <p:txBody>
            <a:bodyPr wrap="none">
              <a:spAutoFit/>
            </a:bodyPr>
            <a:lstStyle/>
            <a:p>
              <a:pPr algn="ctr" defTabSz="633062">
                <a:defRPr/>
              </a:pPr>
              <a:r>
                <a:rPr lang="en-US" altLang="ja-JP" sz="1600" b="1" kern="0" dirty="0">
                  <a:solidFill>
                    <a:srgbClr val="FF0000"/>
                  </a:solidFill>
                  <a:latin typeface="Calibri" charset="0"/>
                  <a:ea typeface="Calibri" charset="0"/>
                  <a:cs typeface="Calibri" charset="0"/>
                </a:rPr>
                <a:t>HTS Satellite </a:t>
              </a:r>
            </a:p>
            <a:p>
              <a:pPr algn="ctr" defTabSz="633062">
                <a:defRPr/>
              </a:pPr>
              <a:r>
                <a:rPr lang="en-US" altLang="ja-JP" sz="1600" b="1" kern="0" dirty="0">
                  <a:solidFill>
                    <a:srgbClr val="FF0000"/>
                  </a:solidFill>
                  <a:latin typeface="Calibri" charset="0"/>
                  <a:ea typeface="Calibri" charset="0"/>
                  <a:cs typeface="Calibri" charset="0"/>
                </a:rPr>
                <a:t>(GSO and NGSO)</a:t>
              </a:r>
            </a:p>
          </p:txBody>
        </p:sp>
      </p:grpSp>
      <p:sp>
        <p:nvSpPr>
          <p:cNvPr id="67" name="TextBox 14"/>
          <p:cNvSpPr txBox="1">
            <a:spLocks noChangeArrowheads="1"/>
          </p:cNvSpPr>
          <p:nvPr/>
        </p:nvSpPr>
        <p:spPr bwMode="auto">
          <a:xfrm>
            <a:off x="0" y="1412776"/>
            <a:ext cx="12192000" cy="523220"/>
          </a:xfrm>
          <a:prstGeom prst="rect">
            <a:avLst/>
          </a:prstGeom>
          <a:solidFill>
            <a:srgbClr val="008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r>
              <a:rPr kumimoji="1" lang="en-US" altLang="ja-JP" sz="2800" b="1" dirty="0">
                <a:solidFill>
                  <a:schemeClr val="bg1"/>
                </a:solidFill>
                <a:latin typeface="Calibri" charset="0"/>
              </a:rPr>
              <a:t>Satellite Integration </a:t>
            </a:r>
            <a:r>
              <a:rPr kumimoji="1" lang="en-US" altLang="ja-JP" sz="2800" b="1" dirty="0" smtClean="0">
                <a:solidFill>
                  <a:schemeClr val="bg1"/>
                </a:solidFill>
                <a:latin typeface="Calibri" charset="0"/>
              </a:rPr>
              <a:t>into </a:t>
            </a:r>
            <a:r>
              <a:rPr kumimoji="1" lang="en-US" altLang="ja-JP" sz="2800" b="1" dirty="0">
                <a:solidFill>
                  <a:schemeClr val="bg1"/>
                </a:solidFill>
                <a:latin typeface="Calibri" charset="0"/>
              </a:rPr>
              <a:t>‘5G’ </a:t>
            </a:r>
            <a:r>
              <a:rPr kumimoji="1" lang="en-US" altLang="ja-JP" sz="2800" b="1" dirty="0" smtClean="0">
                <a:solidFill>
                  <a:schemeClr val="bg1"/>
                </a:solidFill>
                <a:latin typeface="Calibri" charset="0"/>
              </a:rPr>
              <a:t>Ecosystem</a:t>
            </a:r>
            <a:endParaRPr kumimoji="1" lang="ja-JP" altLang="en-US" sz="2800" b="1" dirty="0">
              <a:solidFill>
                <a:schemeClr val="bg1"/>
              </a:solidFill>
              <a:latin typeface="Calibri" charset="0"/>
            </a:endParaRPr>
          </a:p>
        </p:txBody>
      </p:sp>
    </p:spTree>
    <p:extLst>
      <p:ext uri="{BB962C8B-B14F-4D97-AF65-F5344CB8AC3E}">
        <p14:creationId xmlns:p14="http://schemas.microsoft.com/office/powerpoint/2010/main" val="387607078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ooz5Gimag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0146244" cy="6381328"/>
          </a:xfrm>
          <a:prstGeom prst="rect">
            <a:avLst/>
          </a:prstGeom>
        </p:spPr>
      </p:pic>
      <p:sp>
        <p:nvSpPr>
          <p:cNvPr id="9" name="TextBox 14"/>
          <p:cNvSpPr txBox="1">
            <a:spLocks noChangeArrowheads="1"/>
          </p:cNvSpPr>
          <p:nvPr/>
        </p:nvSpPr>
        <p:spPr bwMode="auto">
          <a:xfrm>
            <a:off x="0" y="6362164"/>
            <a:ext cx="12192000" cy="523220"/>
          </a:xfrm>
          <a:prstGeom prst="rect">
            <a:avLst/>
          </a:prstGeom>
          <a:solidFill>
            <a:srgbClr val="004080"/>
          </a:solidFill>
          <a:ln>
            <a:noFill/>
          </a:ln>
        </p:spPr>
        <p:txBody>
          <a:bodyPr>
            <a:spAutoFit/>
          </a:bodyPr>
          <a:lstStyle>
            <a:lvl1pPr>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marL="0" lvl="1" indent="0" algn="ctr"/>
            <a:r>
              <a:rPr lang="en-GB" sz="2800" b="1" dirty="0">
                <a:solidFill>
                  <a:schemeClr val="bg1"/>
                </a:solidFill>
              </a:rPr>
              <a:t>T</a:t>
            </a:r>
            <a:r>
              <a:rPr lang="en-GB" sz="2800" b="1" dirty="0" smtClean="0">
                <a:solidFill>
                  <a:schemeClr val="bg1"/>
                </a:solidFill>
              </a:rPr>
              <a:t>wo </a:t>
            </a:r>
            <a:r>
              <a:rPr lang="en-GB" sz="2800" b="1" dirty="0">
                <a:solidFill>
                  <a:schemeClr val="bg1"/>
                </a:solidFill>
              </a:rPr>
              <a:t>Industries working together to maximise benefits to consumers </a:t>
            </a:r>
          </a:p>
        </p:txBody>
      </p:sp>
      <p:sp>
        <p:nvSpPr>
          <p:cNvPr id="8" name="タイトル 2"/>
          <p:cNvSpPr>
            <a:spLocks noGrp="1"/>
          </p:cNvSpPr>
          <p:nvPr>
            <p:ph type="title" idx="4294967295"/>
          </p:nvPr>
        </p:nvSpPr>
        <p:spPr bwMode="auto">
          <a:xfrm>
            <a:off x="9480376" y="53132"/>
            <a:ext cx="2664296" cy="3046986"/>
          </a:xfrm>
          <a:prstGeom prst="rect">
            <a:avLst/>
          </a:prstGeom>
          <a:solidFill>
            <a:schemeClr val="bg1"/>
          </a:solidFill>
          <a:ln>
            <a:noFill/>
          </a:ln>
        </p:spPr>
        <p:txBody>
          <a:bodyPr vert="horz" wrap="square" lIns="91438" tIns="45719" rIns="91438" bIns="45719">
            <a:spAutoFit/>
          </a:bodyPr>
          <a:lstStyle/>
          <a:p>
            <a:pPr lvl="1" algn="r"/>
            <a:r>
              <a:rPr lang="en-GB" b="1" kern="1200" dirty="0" smtClean="0">
                <a:solidFill>
                  <a:srgbClr val="4C9AC2"/>
                </a:solidFill>
                <a:latin typeface="Calibri" panose="020F0502020204030204" pitchFamily="34" charset="0"/>
                <a:cs typeface="+mn-cs"/>
              </a:rPr>
              <a:t>Inclusive &amp; robust 5G Eco-system based on satellite </a:t>
            </a:r>
            <a:r>
              <a:rPr lang="en-GB" b="1" kern="1200" dirty="0">
                <a:solidFill>
                  <a:srgbClr val="4C9AC2"/>
                </a:solidFill>
                <a:latin typeface="Calibri" panose="020F0502020204030204" pitchFamily="34" charset="0"/>
                <a:cs typeface="+mn-cs"/>
              </a:rPr>
              <a:t>-</a:t>
            </a:r>
            <a:r>
              <a:rPr lang="en-GB" b="1" kern="1200" dirty="0" smtClean="0">
                <a:solidFill>
                  <a:srgbClr val="4C9AC2"/>
                </a:solidFill>
                <a:latin typeface="Calibri" panose="020F0502020204030204" pitchFamily="34" charset="0"/>
                <a:cs typeface="+mn-cs"/>
              </a:rPr>
              <a:t> terrestrial integration</a:t>
            </a:r>
            <a:endParaRPr lang="ja-JP" altLang="en-US" b="1" kern="1200" dirty="0">
              <a:solidFill>
                <a:srgbClr val="4C9AC2"/>
              </a:solidFill>
              <a:latin typeface="Calibri" panose="020F0502020204030204" pitchFamily="34" charset="0"/>
              <a:cs typeface="+mn-cs"/>
            </a:endParaRPr>
          </a:p>
        </p:txBody>
      </p:sp>
    </p:spTree>
    <p:extLst>
      <p:ext uri="{BB962C8B-B14F-4D97-AF65-F5344CB8AC3E}">
        <p14:creationId xmlns:p14="http://schemas.microsoft.com/office/powerpoint/2010/main" val="29020270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a:extLst>
              <a:ext uri="{FF2B5EF4-FFF2-40B4-BE49-F238E27FC236}"/>
            </a:extLst>
          </p:cNvPr>
          <p:cNvSpPr>
            <a:spLocks noGrp="1"/>
          </p:cNvSpPr>
          <p:nvPr>
            <p:ph idx="1"/>
          </p:nvPr>
        </p:nvSpPr>
        <p:spPr bwMode="auto">
          <a:xfrm>
            <a:off x="985316" y="1980131"/>
            <a:ext cx="10655300" cy="584773"/>
          </a:xfrm>
          <a:noFill/>
          <a:ln>
            <a:noFill/>
          </a:ln>
          <a:extLst/>
        </p:spPr>
        <p:txBody>
          <a:bodyPr vert="horz" lIns="91438" tIns="45719" rIns="91438" bIns="45719">
            <a:spAutoFit/>
          </a:bodyPr>
          <a:lstStyle/>
          <a:p>
            <a:pPr marL="0" indent="0" algn="ctr">
              <a:spcBef>
                <a:spcPct val="0"/>
              </a:spcBef>
              <a:buNone/>
            </a:pPr>
            <a:r>
              <a:rPr lang="en-GB" altLang="en-US" sz="3200" b="1" kern="1200" dirty="0">
                <a:solidFill>
                  <a:srgbClr val="4C9AC2"/>
                </a:solidFill>
              </a:rPr>
              <a:t>Satellite </a:t>
            </a:r>
            <a:r>
              <a:rPr lang="en-US" altLang="en-US" sz="3200" b="1" kern="1200" dirty="0">
                <a:solidFill>
                  <a:srgbClr val="4C9AC2"/>
                </a:solidFill>
              </a:rPr>
              <a:t>-</a:t>
            </a:r>
            <a:r>
              <a:rPr lang="en-GB" altLang="en-US" sz="3200" b="1" kern="1200" dirty="0">
                <a:solidFill>
                  <a:srgbClr val="4C9AC2"/>
                </a:solidFill>
              </a:rPr>
              <a:t> Beyond the </a:t>
            </a:r>
            <a:r>
              <a:rPr lang="en-GB" altLang="en-US" sz="3200" b="1" kern="1200" dirty="0" smtClean="0">
                <a:solidFill>
                  <a:srgbClr val="4C9AC2"/>
                </a:solidFill>
              </a:rPr>
              <a:t>Reach </a:t>
            </a:r>
            <a:r>
              <a:rPr lang="en-GB" altLang="en-US" sz="3200" b="1" kern="1200" dirty="0">
                <a:solidFill>
                  <a:srgbClr val="4C9AC2"/>
                </a:solidFill>
              </a:rPr>
              <a:t>of </a:t>
            </a:r>
            <a:r>
              <a:rPr lang="en-GB" altLang="en-US" sz="3200" b="1" kern="1200" dirty="0" smtClean="0">
                <a:solidFill>
                  <a:srgbClr val="4C9AC2"/>
                </a:solidFill>
              </a:rPr>
              <a:t>Other Technologies</a:t>
            </a:r>
            <a:endParaRPr lang="en-GB" altLang="en-US" sz="3200" b="1" kern="1200" dirty="0">
              <a:solidFill>
                <a:srgbClr val="4C9AC2"/>
              </a:solidFill>
            </a:endParaRPr>
          </a:p>
        </p:txBody>
      </p:sp>
      <p:sp>
        <p:nvSpPr>
          <p:cNvPr id="35843" name="Rectangle 4"/>
          <p:cNvSpPr>
            <a:spLocks noChangeArrowheads="1"/>
          </p:cNvSpPr>
          <p:nvPr/>
        </p:nvSpPr>
        <p:spPr bwMode="auto">
          <a:xfrm>
            <a:off x="4440774" y="4149080"/>
            <a:ext cx="3744384"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sz="3200" b="1">
                <a:solidFill>
                  <a:srgbClr val="4C9AC2"/>
                </a:solidFill>
                <a:latin typeface="Calibri"/>
                <a:cs typeface="Calibri"/>
              </a:rPr>
              <a:t>info@esoa.net</a:t>
            </a:r>
          </a:p>
          <a:p>
            <a:pPr algn="ctr"/>
            <a:r>
              <a:rPr lang="en-US" sz="3200" b="1">
                <a:solidFill>
                  <a:srgbClr val="4C9AC2"/>
                </a:solidFill>
                <a:latin typeface="Calibri"/>
                <a:cs typeface="Calibri"/>
              </a:rPr>
              <a:t>www.esoa.net</a:t>
            </a:r>
          </a:p>
        </p:txBody>
      </p:sp>
      <p:sp>
        <p:nvSpPr>
          <p:cNvPr id="35844" name="Title 14"/>
          <p:cNvSpPr>
            <a:spLocks noGrp="1"/>
          </p:cNvSpPr>
          <p:nvPr>
            <p:ph type="title"/>
          </p:nvPr>
        </p:nvSpPr>
        <p:spPr bwMode="auto">
          <a:xfrm>
            <a:off x="4488400" y="2943517"/>
            <a:ext cx="3649133" cy="8985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en-GB" b="1">
                <a:solidFill>
                  <a:srgbClr val="002060"/>
                </a:solidFill>
                <a:ea typeface="MS PGothic" charset="0"/>
              </a:rPr>
              <a:t>Thank you!</a:t>
            </a:r>
          </a:p>
        </p:txBody>
      </p:sp>
    </p:spTree>
    <p:extLst>
      <p:ext uri="{BB962C8B-B14F-4D97-AF65-F5344CB8AC3E}">
        <p14:creationId xmlns:p14="http://schemas.microsoft.com/office/powerpoint/2010/main" val="29224730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 name="Picture 1" descr="RascomStar_Logo_Pos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4756" y="3789042"/>
            <a:ext cx="2405061" cy="671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6" name="Picture 1" descr="LogoThalesAleniaSpac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04313" y="5875428"/>
            <a:ext cx="1800200" cy="937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875" y="1340769"/>
            <a:ext cx="1511967" cy="654906"/>
          </a:xfrm>
          <a:prstGeom prst="rect">
            <a:avLst/>
          </a:prstGeom>
          <a:noFill/>
          <a:ln>
            <a:noFill/>
          </a:ln>
          <a:extLst>
            <a:ext uri="{909E8E84-426E-40dd-AFC4-6F175D3DCCD1}">
              <a14:hiddenFill xmlns="" xmlns:a14="http://schemas.microsoft.com/office/drawing/2010/main">
                <a:solidFill>
                  <a:srgbClr val="00B8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14"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2426" y="1340772"/>
            <a:ext cx="2387177" cy="6201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32" name="Picture 1" descr="AIRBUS_DS_3D_Blue_RGB.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3353" y="1196752"/>
            <a:ext cx="2380371"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18" name="Picture 4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1424" y="2118626"/>
            <a:ext cx="2232248" cy="604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19" name="Picture 1" descr="Hispasat.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76323" y="2132860"/>
            <a:ext cx="1368127" cy="4793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20" name="Picture 40" descr="Logo.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41650" y="2036949"/>
            <a:ext cx="816707" cy="1008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21" name="Picture 3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71243" y="2492896"/>
            <a:ext cx="1513391" cy="1356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22" name="Picture 3" descr="logo.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853092" y="3284984"/>
            <a:ext cx="1267245" cy="44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23" name="Picture 1" descr="Inmarsat logo 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52344" y="2780984"/>
            <a:ext cx="2198579" cy="1168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24" name="Picture 1" descr="INTELSAT-3D-TAG.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926116" y="3052692"/>
            <a:ext cx="2488587" cy="552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28" name="Picture 3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00459" y="3789044"/>
            <a:ext cx="1521311" cy="16299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29" name="Picture 61" descr="logo 2013.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22331" y="4736918"/>
            <a:ext cx="2305319" cy="75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30" name="Picture 3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31167" y="4669662"/>
            <a:ext cx="1880391" cy="7035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31" name="Picture 42" descr="logo_tr.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039932" y="4654086"/>
            <a:ext cx="2792373" cy="503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2" name="Picture 69" descr="logo_member_ariannespac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23595" y="5318183"/>
            <a:ext cx="1872207" cy="847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3" name="Picture 71" descr="logo_member_mansat"/>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77605" y="5267624"/>
            <a:ext cx="1777111" cy="804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4" name="Picture 1" descr="logo.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0286423" y="5433864"/>
            <a:ext cx="1826543" cy="5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5" name="Picture 3" descr="MarshLogo.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498917" y="5445224"/>
            <a:ext cx="1698503" cy="42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7" name="Picture 1" descr="OneWeb Logo Transparent.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407368" y="5548877"/>
            <a:ext cx="1872208" cy="1336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8" name="Picture 3" descr="Taqnia Space Logo.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580949" y="6037211"/>
            <a:ext cx="1747299" cy="756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9" name="Picture 42" descr="logo_newtec.pn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007771" y="6093296"/>
            <a:ext cx="1362367" cy="616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Avanti logos_blue.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632506" y="1220755"/>
            <a:ext cx="1152129" cy="1093336"/>
          </a:xfrm>
          <a:prstGeom prst="rect">
            <a:avLst/>
          </a:prstGeom>
        </p:spPr>
      </p:pic>
      <p:sp>
        <p:nvSpPr>
          <p:cNvPr id="38" name="Rectangle 3">
            <a:extLst>
              <a:ext uri="{FF2B5EF4-FFF2-40B4-BE49-F238E27FC236}">
                <a16:creationId xmlns="" xmlns:a16="http://schemas.microsoft.com/office/drawing/2014/main" id="{D53449D3-CFED-4ADF-BC12-25B39A84374A}"/>
              </a:ext>
            </a:extLst>
          </p:cNvPr>
          <p:cNvSpPr>
            <a:spLocks noChangeArrowheads="1"/>
          </p:cNvSpPr>
          <p:nvPr/>
        </p:nvSpPr>
        <p:spPr bwMode="auto">
          <a:xfrm>
            <a:off x="5880100" y="361951"/>
            <a:ext cx="611981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8" tIns="45719" rIns="91438" bIns="45719">
            <a:spAutoFit/>
          </a:bodyP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r"/>
            <a:r>
              <a:rPr lang="en-GB" altLang="en-US" sz="3200" b="1" dirty="0">
                <a:solidFill>
                  <a:srgbClr val="4C9AC2"/>
                </a:solidFill>
                <a:latin typeface="Calibri" panose="020F0502020204030204" pitchFamily="34" charset="0"/>
              </a:rPr>
              <a:t>ESOA Members</a:t>
            </a:r>
            <a:endParaRPr lang="en-GB" altLang="en-US" sz="2800" b="1" dirty="0">
              <a:solidFill>
                <a:srgbClr val="4C9AC2"/>
              </a:solidFill>
              <a:latin typeface="Calibri" panose="020F0502020204030204" pitchFamily="34" charset="0"/>
            </a:endParaRPr>
          </a:p>
        </p:txBody>
      </p:sp>
      <p:pic>
        <p:nvPicPr>
          <p:cNvPr id="4112" name="Picture 3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73460" y="1156673"/>
            <a:ext cx="2118685" cy="13717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127" name="Picture 1" descr="2017 logo.pn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7907852" y="3889401"/>
            <a:ext cx="2436621" cy="619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17" name="Picture 3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720818" y="2068093"/>
            <a:ext cx="2271932" cy="9457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1" name="Picture 30" descr="http://intranet.ses/7504699.jpg?name=SES_Brandmark_WithClaim_Black_RGB_JPG">
            <a:extLst>
              <a:ext uri="{FF2B5EF4-FFF2-40B4-BE49-F238E27FC236}">
                <a16:creationId xmlns="" xmlns:a16="http://schemas.microsoft.com/office/drawing/2014/main" id="{41EFAB12-C7DB-404D-AA24-EB4F68BCCAC0}"/>
              </a:ext>
            </a:extLst>
          </p:cNvPr>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664692" y="3212978"/>
            <a:ext cx="1655445" cy="1155065"/>
          </a:xfrm>
          <a:prstGeom prst="rect">
            <a:avLst/>
          </a:prstGeom>
          <a:noFill/>
          <a:ln>
            <a:noFill/>
          </a:ln>
        </p:spPr>
      </p:pic>
    </p:spTree>
    <p:extLst>
      <p:ext uri="{BB962C8B-B14F-4D97-AF65-F5344CB8AC3E}">
        <p14:creationId xmlns:p14="http://schemas.microsoft.com/office/powerpoint/2010/main" val="4159943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flipV="1">
            <a:off x="211674" y="6105525"/>
            <a:ext cx="11739033" cy="44450"/>
          </a:xfrm>
          <a:custGeom>
            <a:avLst/>
            <a:gdLst/>
            <a:ahLst/>
            <a:cxnLst/>
            <a:rect l="l" t="t" r="r" b="b"/>
            <a:pathLst>
              <a:path w="11739372" h="14477">
                <a:moveTo>
                  <a:pt x="0" y="0"/>
                </a:moveTo>
                <a:lnTo>
                  <a:pt x="11739372" y="14478"/>
                </a:lnTo>
              </a:path>
            </a:pathLst>
          </a:custGeom>
          <a:ln w="38100">
            <a:solidFill>
              <a:srgbClr val="004080"/>
            </a:solidFill>
          </a:ln>
        </p:spPr>
        <p:txBody>
          <a:bodyPr lIns="0" tIns="0" rIns="0" bIns="0"/>
          <a:lstStyle/>
          <a:p>
            <a:pPr>
              <a:defRPr/>
            </a:pPr>
            <a:endParaRPr sz="1350">
              <a:latin typeface="Arial" panose="020B0604020202020204" pitchFamily="34" charset="0"/>
              <a:ea typeface="MS PGothic" panose="020B0600070205080204" pitchFamily="34" charset="-128"/>
              <a:cs typeface="+mn-cs"/>
            </a:endParaRPr>
          </a:p>
        </p:txBody>
      </p:sp>
      <p:sp>
        <p:nvSpPr>
          <p:cNvPr id="6" name="object 6"/>
          <p:cNvSpPr txBox="1"/>
          <p:nvPr/>
        </p:nvSpPr>
        <p:spPr>
          <a:xfrm>
            <a:off x="4079776" y="332656"/>
            <a:ext cx="7969249" cy="584773"/>
          </a:xfrm>
          <a:prstGeom prst="rect">
            <a:avLst/>
          </a:prstGeom>
          <a:noFill/>
          <a:ln>
            <a:noFill/>
          </a:ln>
        </p:spPr>
        <p:txBody>
          <a:bodyPr lIns="91438" tIns="45719" rIns="91438" bIns="45719">
            <a:spAutoFit/>
          </a:bodyPr>
          <a:lstStyle>
            <a:defPPr>
              <a:defRPr lang="fr-FR"/>
            </a:defPPr>
            <a:lvl1pPr algn="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GB" dirty="0"/>
              <a:t>Global Satellite Industry Perspective</a:t>
            </a:r>
            <a:endParaRPr dirty="0"/>
          </a:p>
        </p:txBody>
      </p:sp>
      <p:sp>
        <p:nvSpPr>
          <p:cNvPr id="3" name="object 3"/>
          <p:cNvSpPr txBox="1"/>
          <p:nvPr/>
        </p:nvSpPr>
        <p:spPr>
          <a:xfrm>
            <a:off x="33867" y="5867400"/>
            <a:ext cx="124884" cy="133350"/>
          </a:xfrm>
          <a:prstGeom prst="rect">
            <a:avLst/>
          </a:prstGeom>
        </p:spPr>
        <p:txBody>
          <a:bodyPr lIns="0" tIns="0" rIns="0" bIns="0"/>
          <a:lstStyle/>
          <a:p>
            <a:pPr marL="9525">
              <a:lnSpc>
                <a:spcPts val="990"/>
              </a:lnSpc>
              <a:spcBef>
                <a:spcPts val="50"/>
              </a:spcBef>
              <a:defRPr/>
            </a:pPr>
            <a:r>
              <a:rPr sz="1350" baseline="2275" dirty="0">
                <a:solidFill>
                  <a:srgbClr val="004080"/>
                </a:solidFill>
                <a:latin typeface="Calibri"/>
                <a:ea typeface="MS PGothic" panose="020B0600070205080204" pitchFamily="34" charset="-128"/>
                <a:cs typeface="Calibri"/>
              </a:rPr>
              <a:t>2</a:t>
            </a:r>
            <a:endParaRPr sz="900">
              <a:latin typeface="Calibri"/>
              <a:ea typeface="MS PGothic" panose="020B0600070205080204" pitchFamily="34" charset="-128"/>
              <a:cs typeface="Calibri"/>
            </a:endParaRPr>
          </a:p>
        </p:txBody>
      </p:sp>
      <p:sp>
        <p:nvSpPr>
          <p:cNvPr id="2" name="object 2"/>
          <p:cNvSpPr txBox="1"/>
          <p:nvPr/>
        </p:nvSpPr>
        <p:spPr>
          <a:xfrm>
            <a:off x="11360152" y="5878513"/>
            <a:ext cx="819149" cy="114300"/>
          </a:xfrm>
          <a:prstGeom prst="rect">
            <a:avLst/>
          </a:prstGeom>
        </p:spPr>
        <p:txBody>
          <a:bodyPr lIns="0" tIns="0" rIns="0" bIns="0"/>
          <a:lstStyle/>
          <a:p>
            <a:pPr marL="9525">
              <a:lnSpc>
                <a:spcPts val="840"/>
              </a:lnSpc>
              <a:spcBef>
                <a:spcPts val="41"/>
              </a:spcBef>
              <a:defRPr/>
            </a:pPr>
            <a:r>
              <a:rPr sz="1125" b="1" spc="-3" baseline="2730" dirty="0">
                <a:solidFill>
                  <a:srgbClr val="4B9AC2"/>
                </a:solidFill>
                <a:latin typeface="Calibri"/>
                <a:ea typeface="MS PGothic" panose="020B0600070205080204" pitchFamily="34" charset="-128"/>
                <a:cs typeface="Calibri"/>
                <a:hlinkClick r:id="rId3"/>
              </a:rPr>
              <a:t>www</a:t>
            </a:r>
            <a:r>
              <a:rPr sz="1125" b="1" baseline="2730" dirty="0">
                <a:solidFill>
                  <a:srgbClr val="4B9AC2"/>
                </a:solidFill>
                <a:latin typeface="Calibri"/>
                <a:ea typeface="MS PGothic" panose="020B0600070205080204" pitchFamily="34" charset="-128"/>
                <a:cs typeface="Calibri"/>
                <a:hlinkClick r:id="rId3"/>
              </a:rPr>
              <a:t>.eso</a:t>
            </a:r>
            <a:r>
              <a:rPr sz="1125" b="1" spc="-3" baseline="2730" dirty="0">
                <a:solidFill>
                  <a:srgbClr val="4B9AC2"/>
                </a:solidFill>
                <a:latin typeface="Calibri"/>
                <a:ea typeface="MS PGothic" panose="020B0600070205080204" pitchFamily="34" charset="-128"/>
                <a:cs typeface="Calibri"/>
                <a:hlinkClick r:id="rId3"/>
              </a:rPr>
              <a:t>a</a:t>
            </a:r>
            <a:r>
              <a:rPr sz="1125" b="1" spc="3" baseline="2730" dirty="0">
                <a:solidFill>
                  <a:srgbClr val="4B9AC2"/>
                </a:solidFill>
                <a:latin typeface="Calibri"/>
                <a:ea typeface="MS PGothic" panose="020B0600070205080204" pitchFamily="34" charset="-128"/>
                <a:cs typeface="Calibri"/>
                <a:hlinkClick r:id="rId3"/>
              </a:rPr>
              <a:t>.</a:t>
            </a:r>
            <a:r>
              <a:rPr sz="1125" b="1" baseline="2730" dirty="0">
                <a:solidFill>
                  <a:srgbClr val="4B9AC2"/>
                </a:solidFill>
                <a:latin typeface="Calibri"/>
                <a:ea typeface="MS PGothic" panose="020B0600070205080204" pitchFamily="34" charset="-128"/>
                <a:cs typeface="Calibri"/>
                <a:hlinkClick r:id="rId3"/>
              </a:rPr>
              <a:t>net</a:t>
            </a:r>
            <a:endParaRPr sz="750">
              <a:latin typeface="Calibri"/>
              <a:ea typeface="MS PGothic" panose="020B0600070205080204" pitchFamily="34" charset="-128"/>
              <a:cs typeface="Calibri"/>
            </a:endParaRPr>
          </a:p>
        </p:txBody>
      </p:sp>
      <p:pic>
        <p:nvPicPr>
          <p:cNvPr id="9222" name="Picture 39"/>
          <p:cNvPicPr>
            <a:picLocks noChangeAspect="1" noChangeArrowheads="1"/>
          </p:cNvPicPr>
          <p:nvPr/>
        </p:nvPicPr>
        <p:blipFill>
          <a:blip r:embed="rId4">
            <a:extLst>
              <a:ext uri="{28A0092B-C50C-407E-A947-70E740481C1C}">
                <a14:useLocalDpi xmlns:a14="http://schemas.microsoft.com/office/drawing/2010/main" val="0"/>
              </a:ext>
            </a:extLst>
          </a:blip>
          <a:srcRect l="26424" t="31625" r="35620" b="24023"/>
          <a:stretch>
            <a:fillRect/>
          </a:stretch>
        </p:blipFill>
        <p:spPr bwMode="auto">
          <a:xfrm>
            <a:off x="33874" y="1181100"/>
            <a:ext cx="11916833" cy="487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3" name="TextBox 14"/>
          <p:cNvSpPr txBox="1">
            <a:spLocks noChangeArrowheads="1"/>
          </p:cNvSpPr>
          <p:nvPr/>
        </p:nvSpPr>
        <p:spPr bwMode="auto">
          <a:xfrm>
            <a:off x="192617" y="6202374"/>
            <a:ext cx="11758083" cy="369887"/>
          </a:xfrm>
          <a:prstGeom prst="rect">
            <a:avLst/>
          </a:prstGeom>
          <a:solidFill>
            <a:srgbClr val="008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gn="ctr">
              <a:buFont typeface="Arial" charset="0"/>
              <a:buChar char="•"/>
            </a:pPr>
            <a:r>
              <a:rPr lang="en-GB" sz="1800" b="1">
                <a:solidFill>
                  <a:srgbClr val="FFFFFF"/>
                </a:solidFill>
                <a:latin typeface="Calibri" charset="0"/>
              </a:rPr>
              <a:t>Technological Advanced </a:t>
            </a:r>
            <a:r>
              <a:rPr lang="en-GB" sz="1800" b="1">
                <a:solidFill>
                  <a:schemeClr val="bg1"/>
                </a:solidFill>
                <a:latin typeface="Calibri" charset="0"/>
                <a:sym typeface="Wingdings" charset="0"/>
              </a:rPr>
              <a:t> </a:t>
            </a:r>
            <a:r>
              <a:rPr lang="en-GB" sz="1800" b="1">
                <a:solidFill>
                  <a:srgbClr val="FFFFFF"/>
                </a:solidFill>
                <a:latin typeface="Calibri" charset="0"/>
              </a:rPr>
              <a:t>Global Coverage </a:t>
            </a:r>
            <a:r>
              <a:rPr lang="en-GB" sz="1800" b="1">
                <a:solidFill>
                  <a:schemeClr val="bg1"/>
                </a:solidFill>
                <a:latin typeface="Calibri" charset="0"/>
                <a:sym typeface="Wingdings" charset="0"/>
              </a:rPr>
              <a:t> </a:t>
            </a:r>
            <a:r>
              <a:rPr lang="en-GB" sz="1800" b="1">
                <a:solidFill>
                  <a:schemeClr val="bg1"/>
                </a:solidFill>
                <a:latin typeface="Calibri" charset="0"/>
              </a:rPr>
              <a:t>Resilient Networks</a:t>
            </a:r>
            <a:r>
              <a:rPr lang="en-GB" sz="1800" b="1">
                <a:solidFill>
                  <a:srgbClr val="FFFFFF"/>
                </a:solidFill>
                <a:latin typeface="Calibri" charset="0"/>
              </a:rPr>
              <a:t> </a:t>
            </a:r>
            <a:r>
              <a:rPr lang="en-GB" sz="1800" b="1">
                <a:solidFill>
                  <a:schemeClr val="bg1"/>
                </a:solidFill>
                <a:latin typeface="Calibri" charset="0"/>
              </a:rPr>
              <a:t> </a:t>
            </a:r>
            <a:r>
              <a:rPr lang="en-GB" sz="1800" b="1">
                <a:solidFill>
                  <a:schemeClr val="bg1"/>
                </a:solidFill>
                <a:latin typeface="Calibri" charset="0"/>
                <a:sym typeface="Wingdings" charset="0"/>
              </a:rPr>
              <a:t></a:t>
            </a:r>
            <a:r>
              <a:rPr lang="en-GB" sz="1800" b="1">
                <a:solidFill>
                  <a:schemeClr val="bg1"/>
                </a:solidFill>
                <a:latin typeface="Calibri" charset="0"/>
              </a:rPr>
              <a:t>  </a:t>
            </a:r>
            <a:r>
              <a:rPr lang="en-GB" sz="1800" b="1">
                <a:solidFill>
                  <a:srgbClr val="FFFFFF"/>
                </a:solidFill>
                <a:latin typeface="Calibri" charset="0"/>
              </a:rPr>
              <a:t> </a:t>
            </a:r>
          </a:p>
        </p:txBody>
      </p:sp>
    </p:spTree>
    <p:extLst>
      <p:ext uri="{BB962C8B-B14F-4D97-AF65-F5344CB8AC3E}">
        <p14:creationId xmlns:p14="http://schemas.microsoft.com/office/powerpoint/2010/main" val="410775060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lh3.googleusercontent.com/-6LRcH3fYIQp86YsLjRoSibOVa_3CT74rC4TQV7BkebkpAcVuZW97pPTy7wHlxQsnT0=h5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9568"/>
            <a:ext cx="12192000" cy="5795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151610" y="4836367"/>
            <a:ext cx="7660217" cy="1786467"/>
          </a:xfrm>
          <a:prstGeom prst="rect">
            <a:avLst/>
          </a:prstGeom>
        </p:spPr>
        <p:txBody>
          <a:bodyPr lIns="121917" tIns="60958" rIns="121917" bIns="60958">
            <a:spAutoFit/>
          </a:bodyPr>
          <a:lstStyle/>
          <a:p>
            <a:pPr marL="0" lvl="1">
              <a:defRPr/>
            </a:pPr>
            <a:r>
              <a:rPr lang="en-US" sz="2800" dirty="0">
                <a:solidFill>
                  <a:schemeClr val="bg1"/>
                </a:solidFill>
                <a:latin typeface="Calibri"/>
                <a:cs typeface="Calibri"/>
              </a:rPr>
              <a:t>By 2020, LTE will cover </a:t>
            </a:r>
          </a:p>
          <a:p>
            <a:pPr marL="0" lvl="1">
              <a:defRPr/>
            </a:pPr>
            <a:r>
              <a:rPr lang="en-US" sz="4000" dirty="0">
                <a:solidFill>
                  <a:srgbClr val="0FF9BC"/>
                </a:solidFill>
                <a:latin typeface="Calibri"/>
                <a:cs typeface="Calibri"/>
              </a:rPr>
              <a:t>63% </a:t>
            </a:r>
            <a:r>
              <a:rPr lang="en-US" sz="2800" dirty="0">
                <a:solidFill>
                  <a:schemeClr val="bg1"/>
                </a:solidFill>
                <a:latin typeface="Calibri"/>
                <a:cs typeface="Calibri"/>
              </a:rPr>
              <a:t>of the worlds population but only</a:t>
            </a:r>
          </a:p>
          <a:p>
            <a:pPr marL="0" lvl="1">
              <a:defRPr/>
            </a:pPr>
            <a:r>
              <a:rPr lang="en-US" sz="4000" dirty="0">
                <a:solidFill>
                  <a:srgbClr val="0FF9BC"/>
                </a:solidFill>
                <a:latin typeface="Calibri"/>
                <a:cs typeface="Calibri"/>
              </a:rPr>
              <a:t>37% </a:t>
            </a:r>
            <a:r>
              <a:rPr lang="en-US" sz="2800" dirty="0">
                <a:solidFill>
                  <a:schemeClr val="bg1"/>
                </a:solidFill>
                <a:latin typeface="Calibri"/>
                <a:cs typeface="Calibri"/>
              </a:rPr>
              <a:t>of the landmass</a:t>
            </a:r>
            <a:r>
              <a:rPr lang="en-US" dirty="0">
                <a:solidFill>
                  <a:schemeClr val="bg1"/>
                </a:solidFill>
                <a:latin typeface="Calibri"/>
                <a:cs typeface="Calibri"/>
              </a:rPr>
              <a:t>.</a:t>
            </a:r>
          </a:p>
        </p:txBody>
      </p:sp>
      <p:sp>
        <p:nvSpPr>
          <p:cNvPr id="5" name="CuadroTexto 1"/>
          <p:cNvSpPr txBox="1">
            <a:spLocks noChangeArrowheads="1"/>
          </p:cNvSpPr>
          <p:nvPr/>
        </p:nvSpPr>
        <p:spPr bwMode="auto">
          <a:xfrm>
            <a:off x="2423592" y="260648"/>
            <a:ext cx="9589205" cy="584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a:spAutoFit/>
          </a:bodyPr>
          <a:lstStyle>
            <a:defPPr>
              <a:defRPr lang="fr-FR"/>
            </a:defPPr>
            <a:lvl1pPr algn="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smtClean="0">
                <a:latin typeface="Calibri" charset="0"/>
                <a:cs typeface="Calibri" charset="0"/>
              </a:rPr>
              <a:t>Drivers for Innovation in Satellite Systems (1)</a:t>
            </a:r>
            <a:endParaRPr lang="en-US" dirty="0"/>
          </a:p>
        </p:txBody>
      </p:sp>
      <p:sp>
        <p:nvSpPr>
          <p:cNvPr id="6" name="TextBox 5"/>
          <p:cNvSpPr txBox="1">
            <a:spLocks noChangeArrowheads="1"/>
          </p:cNvSpPr>
          <p:nvPr/>
        </p:nvSpPr>
        <p:spPr bwMode="auto">
          <a:xfrm>
            <a:off x="10351348" y="6474822"/>
            <a:ext cx="179828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r>
              <a:rPr lang="en-GB" sz="1600" dirty="0">
                <a:solidFill>
                  <a:schemeClr val="bg1"/>
                </a:solidFill>
                <a:latin typeface="Calibri" charset="0"/>
              </a:rPr>
              <a:t>Source: </a:t>
            </a:r>
            <a:r>
              <a:rPr lang="en-GB" sz="1600" dirty="0" err="1">
                <a:solidFill>
                  <a:schemeClr val="bg1"/>
                </a:solidFill>
                <a:latin typeface="Calibri" charset="0"/>
              </a:rPr>
              <a:t>OpenSignal</a:t>
            </a:r>
            <a:endParaRPr lang="en-US" sz="1600" dirty="0">
              <a:solidFill>
                <a:schemeClr val="bg1"/>
              </a:solidFill>
              <a:latin typeface="Calibri" charset="0"/>
            </a:endParaRPr>
          </a:p>
        </p:txBody>
      </p:sp>
      <p:sp>
        <p:nvSpPr>
          <p:cNvPr id="9" name="CuadroTexto 1"/>
          <p:cNvSpPr txBox="1">
            <a:spLocks noChangeArrowheads="1"/>
          </p:cNvSpPr>
          <p:nvPr/>
        </p:nvSpPr>
        <p:spPr bwMode="auto">
          <a:xfrm>
            <a:off x="1415480" y="1188043"/>
            <a:ext cx="9589205" cy="584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a:spAutoFit/>
          </a:bodyPr>
          <a:lstStyle>
            <a:defPPr>
              <a:defRPr lang="fr-FR"/>
            </a:defPPr>
            <a:lvl1pPr algn="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solidFill>
                  <a:srgbClr val="FFFFFF"/>
                </a:solidFill>
                <a:latin typeface="Calibri" charset="0"/>
                <a:cs typeface="Calibri" charset="0"/>
              </a:rPr>
              <a:t>“Digital divide” will be worse with 5G without satellite</a:t>
            </a:r>
            <a:endParaRPr lang="en-US" dirty="0">
              <a:solidFill>
                <a:srgbClr val="FFFFFF"/>
              </a:solidFill>
            </a:endParaRPr>
          </a:p>
        </p:txBody>
      </p:sp>
    </p:spTree>
    <p:extLst>
      <p:ext uri="{BB962C8B-B14F-4D97-AF65-F5344CB8AC3E}">
        <p14:creationId xmlns:p14="http://schemas.microsoft.com/office/powerpoint/2010/main" val="325905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prstGeom prst="rect">
            <a:avLst/>
          </a:prstGeom>
        </p:spPr>
        <p:txBody>
          <a:bodyPr>
            <a:normAutofit fontScale="90000"/>
          </a:bodyPr>
          <a:lstStyle/>
          <a:p>
            <a:pPr algn="r"/>
            <a:r>
              <a:rPr lang="en-GB" sz="2800" b="1" kern="1200" dirty="0">
                <a:solidFill>
                  <a:srgbClr val="4C9AC2"/>
                </a:solidFill>
                <a:latin typeface="Calibri" charset="0"/>
                <a:ea typeface="MS PGothic" charset="0"/>
              </a:rPr>
              <a:t/>
            </a:r>
            <a:br>
              <a:rPr lang="en-GB" sz="2800" b="1" kern="1200" dirty="0">
                <a:solidFill>
                  <a:srgbClr val="4C9AC2"/>
                </a:solidFill>
                <a:latin typeface="Calibri" charset="0"/>
                <a:ea typeface="MS PGothic" charset="0"/>
              </a:rPr>
            </a:br>
            <a:endParaRPr lang="en-GB" sz="2800" b="1" dirty="0"/>
          </a:p>
        </p:txBody>
      </p:sp>
      <p:sp>
        <p:nvSpPr>
          <p:cNvPr id="18" name="TextBox 17">
            <a:extLst>
              <a:ext uri="{FF2B5EF4-FFF2-40B4-BE49-F238E27FC236}">
                <a16:creationId xmlns:a16="http://schemas.microsoft.com/office/drawing/2014/main" xmlns="" id="{DC897568-6264-42F9-A71D-EFB94688AAE7}"/>
              </a:ext>
            </a:extLst>
          </p:cNvPr>
          <p:cNvSpPr txBox="1"/>
          <p:nvPr/>
        </p:nvSpPr>
        <p:spPr>
          <a:xfrm>
            <a:off x="335360" y="6657945"/>
            <a:ext cx="2178802" cy="200055"/>
          </a:xfrm>
          <a:prstGeom prst="rect">
            <a:avLst/>
          </a:prstGeom>
          <a:noFill/>
        </p:spPr>
        <p:txBody>
          <a:bodyPr wrap="none" rtlCol="0">
            <a:spAutoFit/>
          </a:bodyPr>
          <a:lstStyle/>
          <a:p>
            <a:r>
              <a:rPr lang="en-GB" b="1" dirty="0"/>
              <a:t>Sources: </a:t>
            </a:r>
            <a:r>
              <a:rPr lang="en-GB" dirty="0"/>
              <a:t>European Commission, 5G-PPP, ESOA</a:t>
            </a:r>
          </a:p>
        </p:txBody>
      </p:sp>
      <p:pic>
        <p:nvPicPr>
          <p:cNvPr id="3" name="Picture 2" descr="1g-5g.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200"/>
            <a:ext cx="4883935" cy="6850799"/>
          </a:xfrm>
          <a:prstGeom prst="rect">
            <a:avLst/>
          </a:prstGeom>
        </p:spPr>
      </p:pic>
      <p:sp>
        <p:nvSpPr>
          <p:cNvPr id="7" name="Rectangle 3">
            <a:extLst>
              <a:ext uri="{FF2B5EF4-FFF2-40B4-BE49-F238E27FC236}">
                <a16:creationId xmlns:a16="http://schemas.microsoft.com/office/drawing/2014/main" xmlns="" id="{D53449D3-CFED-4ADF-BC12-25B39A84374A}"/>
              </a:ext>
            </a:extLst>
          </p:cNvPr>
          <p:cNvSpPr>
            <a:spLocks noChangeArrowheads="1"/>
          </p:cNvSpPr>
          <p:nvPr/>
        </p:nvSpPr>
        <p:spPr bwMode="auto">
          <a:xfrm>
            <a:off x="4907868" y="332656"/>
            <a:ext cx="7248127" cy="584773"/>
          </a:xfrm>
          <a:prstGeom prst="rect">
            <a:avLst/>
          </a:prstGeom>
          <a:solidFill>
            <a:schemeClr val="bg1"/>
          </a:solidFill>
          <a:ln>
            <a:noFill/>
          </a:ln>
          <a:extLst/>
        </p:spPr>
        <p:txBody>
          <a:bodyPr wrap="square" lIns="91438" tIns="45719" rIns="91438" bIns="45719">
            <a:spAutoFit/>
          </a:bodyPr>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lgn="ctr"/>
            <a:r>
              <a:rPr lang="en-GB" altLang="en-US" sz="3200" b="1" dirty="0" smtClean="0">
                <a:solidFill>
                  <a:srgbClr val="4C9AC2"/>
                </a:solidFill>
                <a:latin typeface="Calibri" panose="020F0502020204030204" pitchFamily="34" charset="0"/>
              </a:rPr>
              <a:t>Drivers for Satellite Innovation (2)</a:t>
            </a:r>
            <a:endParaRPr lang="en-GB" altLang="en-US" sz="3200" b="1" dirty="0">
              <a:solidFill>
                <a:srgbClr val="4C9AC2"/>
              </a:solidFill>
              <a:latin typeface="Calibri" panose="020F0502020204030204" pitchFamily="34" charset="0"/>
            </a:endParaRPr>
          </a:p>
        </p:txBody>
      </p:sp>
      <p:sp>
        <p:nvSpPr>
          <p:cNvPr id="28" name="Right Arrow 27"/>
          <p:cNvSpPr/>
          <p:nvPr/>
        </p:nvSpPr>
        <p:spPr bwMode="auto">
          <a:xfrm rot="5400000">
            <a:off x="8259075" y="2015055"/>
            <a:ext cx="545712" cy="409973"/>
          </a:xfrm>
          <a:prstGeom prst="rightArrow">
            <a:avLst>
              <a:gd name="adj1" fmla="val 50000"/>
              <a:gd name="adj2" fmla="val 83959"/>
            </a:avLst>
          </a:prstGeom>
          <a:solidFill>
            <a:srgbClr val="4C9AC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pitchFamily="18" charset="0"/>
            </a:endParaRPr>
          </a:p>
        </p:txBody>
      </p:sp>
      <p:pic>
        <p:nvPicPr>
          <p:cNvPr id="39" name="Picture 38">
            <a:extLst>
              <a:ext uri="{FF2B5EF4-FFF2-40B4-BE49-F238E27FC236}">
                <a16:creationId xmlns:a16="http://schemas.microsoft.com/office/drawing/2014/main" xmlns="" id="{54F48DC3-18C0-4CB3-8DCE-294BBC0582B8}"/>
              </a:ext>
            </a:extLst>
          </p:cNvPr>
          <p:cNvPicPr>
            <a:picLocks noChangeAspect="1"/>
          </p:cNvPicPr>
          <p:nvPr/>
        </p:nvPicPr>
        <p:blipFill rotWithShape="1">
          <a:blip r:embed="rId4"/>
          <a:srcRect t="10457" b="810"/>
          <a:stretch/>
        </p:blipFill>
        <p:spPr>
          <a:xfrm>
            <a:off x="-6890" y="3277304"/>
            <a:ext cx="12198890" cy="3608080"/>
          </a:xfrm>
          <a:prstGeom prst="rect">
            <a:avLst/>
          </a:prstGeom>
        </p:spPr>
      </p:pic>
      <p:sp>
        <p:nvSpPr>
          <p:cNvPr id="25" name="TextBox 24">
            <a:extLst>
              <a:ext uri="{FF2B5EF4-FFF2-40B4-BE49-F238E27FC236}">
                <a16:creationId xmlns:a16="http://schemas.microsoft.com/office/drawing/2014/main" xmlns="" id="{FB1DCD19-946C-43CA-BAB8-B88AA79842EE}"/>
              </a:ext>
            </a:extLst>
          </p:cNvPr>
          <p:cNvSpPr txBox="1"/>
          <p:nvPr/>
        </p:nvSpPr>
        <p:spPr>
          <a:xfrm>
            <a:off x="4871864" y="1124744"/>
            <a:ext cx="7320135" cy="2062103"/>
          </a:xfrm>
          <a:prstGeom prst="rect">
            <a:avLst/>
          </a:prstGeom>
          <a:noFill/>
        </p:spPr>
        <p:txBody>
          <a:bodyPr wrap="square" rtlCol="0">
            <a:spAutoFit/>
          </a:bodyPr>
          <a:lstStyle/>
          <a:p>
            <a:pPr algn="ctr"/>
            <a:r>
              <a:rPr lang="en-GB" sz="2400" b="1" dirty="0">
                <a:solidFill>
                  <a:srgbClr val="004080"/>
                </a:solidFill>
                <a:latin typeface="Calibri"/>
                <a:ea typeface="+mn-ea"/>
                <a:cs typeface="Calibri"/>
              </a:rPr>
              <a:t>Moving from a one-dimensional approach where people are connected</a:t>
            </a:r>
          </a:p>
          <a:p>
            <a:pPr algn="ctr"/>
            <a:endParaRPr lang="en-GB" sz="3200" b="1" dirty="0">
              <a:solidFill>
                <a:srgbClr val="004080"/>
              </a:solidFill>
              <a:latin typeface="Calibri"/>
              <a:ea typeface="+mn-ea"/>
              <a:cs typeface="Calibri"/>
            </a:endParaRPr>
          </a:p>
          <a:p>
            <a:pPr algn="ctr"/>
            <a:r>
              <a:rPr lang="en-GB" sz="2400" b="1" dirty="0" smtClean="0">
                <a:solidFill>
                  <a:srgbClr val="004080"/>
                </a:solidFill>
                <a:latin typeface="Calibri"/>
                <a:ea typeface="+mn-ea"/>
                <a:cs typeface="Calibri"/>
              </a:rPr>
              <a:t>To an </a:t>
            </a:r>
            <a:r>
              <a:rPr lang="en-GB" sz="2400" b="1" dirty="0">
                <a:solidFill>
                  <a:srgbClr val="004080"/>
                </a:solidFill>
                <a:latin typeface="Calibri"/>
                <a:ea typeface="+mn-ea"/>
                <a:cs typeface="Calibri"/>
              </a:rPr>
              <a:t>eco-system where global digital transformation is enabled through cross-sector collaboration</a:t>
            </a:r>
          </a:p>
        </p:txBody>
      </p:sp>
    </p:spTree>
    <p:extLst>
      <p:ext uri="{BB962C8B-B14F-4D97-AF65-F5344CB8AC3E}">
        <p14:creationId xmlns:p14="http://schemas.microsoft.com/office/powerpoint/2010/main" val="353609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8">
            <a:extLst>
              <a:ext uri="{FF2B5EF4-FFF2-40B4-BE49-F238E27FC236}"/>
            </a:extLst>
          </p:cNvPr>
          <p:cNvSpPr txBox="1"/>
          <p:nvPr/>
        </p:nvSpPr>
        <p:spPr>
          <a:xfrm>
            <a:off x="4895005" y="404814"/>
            <a:ext cx="7105651" cy="584773"/>
          </a:xfrm>
          <a:prstGeom prst="rect">
            <a:avLst/>
          </a:prstGeom>
          <a:noFill/>
          <a:ln>
            <a:noFill/>
          </a:ln>
        </p:spPr>
        <p:txBody>
          <a:bodyPr wrap="square" lIns="91438" tIns="45719" rIns="91438" bIns="45719">
            <a:spAutoFit/>
          </a:bodyPr>
          <a:lstStyle>
            <a:defPPr>
              <a:defRPr lang="fr-FR"/>
            </a:defPPr>
            <a:lvl1pPr algn="ct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r"/>
            <a:r>
              <a:rPr dirty="0"/>
              <a:t>The </a:t>
            </a:r>
            <a:r>
              <a:rPr lang="en-GB" dirty="0"/>
              <a:t>Digital </a:t>
            </a:r>
            <a:r>
              <a:rPr dirty="0"/>
              <a:t>connected world</a:t>
            </a:r>
          </a:p>
        </p:txBody>
      </p:sp>
      <p:sp>
        <p:nvSpPr>
          <p:cNvPr id="3" name="Trapezoid 2"/>
          <p:cNvSpPr/>
          <p:nvPr/>
        </p:nvSpPr>
        <p:spPr bwMode="auto">
          <a:xfrm rot="5400000">
            <a:off x="-24680" y="2708920"/>
            <a:ext cx="3456384" cy="2016224"/>
          </a:xfrm>
          <a:prstGeom prst="trapezoid">
            <a:avLst>
              <a:gd name="adj" fmla="val 34701"/>
            </a:avLst>
          </a:prstGeom>
          <a:solidFill>
            <a:srgbClr val="4C9AC2"/>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700" b="0" i="0" u="none" strike="noStrike" cap="none" normalizeH="0" baseline="0">
              <a:ln>
                <a:noFill/>
              </a:ln>
              <a:solidFill>
                <a:srgbClr val="3A94D5"/>
              </a:solidFill>
              <a:effectLst/>
              <a:latin typeface="Arial" charset="0"/>
              <a:ea typeface="ＭＳ Ｐゴシック" charset="0"/>
              <a:cs typeface="ＭＳ Ｐゴシック" charset="0"/>
            </a:endParaRPr>
          </a:p>
        </p:txBody>
      </p:sp>
      <p:sp>
        <p:nvSpPr>
          <p:cNvPr id="6" name="Trapezoid 5"/>
          <p:cNvSpPr/>
          <p:nvPr/>
        </p:nvSpPr>
        <p:spPr bwMode="auto">
          <a:xfrm rot="5400000">
            <a:off x="2207568" y="2708920"/>
            <a:ext cx="3456384" cy="2016224"/>
          </a:xfrm>
          <a:prstGeom prst="trapezoid">
            <a:avLst>
              <a:gd name="adj" fmla="val 34701"/>
            </a:avLst>
          </a:prstGeom>
          <a:solidFill>
            <a:srgbClr val="C00000"/>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700" b="0" i="0" u="none" strike="noStrike" cap="none" normalizeH="0" baseline="0">
              <a:ln>
                <a:noFill/>
              </a:ln>
              <a:solidFill>
                <a:srgbClr val="3A94D5"/>
              </a:solidFill>
              <a:effectLst/>
              <a:latin typeface="Arial" charset="0"/>
              <a:ea typeface="ＭＳ Ｐゴシック" charset="0"/>
              <a:cs typeface="ＭＳ Ｐゴシック" charset="0"/>
            </a:endParaRPr>
          </a:p>
        </p:txBody>
      </p:sp>
      <p:sp>
        <p:nvSpPr>
          <p:cNvPr id="7" name="Trapezoid 6"/>
          <p:cNvSpPr/>
          <p:nvPr/>
        </p:nvSpPr>
        <p:spPr bwMode="auto">
          <a:xfrm rot="5400000">
            <a:off x="4439816" y="2708920"/>
            <a:ext cx="3456384" cy="2016224"/>
          </a:xfrm>
          <a:prstGeom prst="trapezoid">
            <a:avLst>
              <a:gd name="adj" fmla="val 34701"/>
            </a:avLst>
          </a:prstGeom>
          <a:solidFill>
            <a:srgbClr val="92D050"/>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700" b="0" i="0" u="none" strike="noStrike" cap="none" normalizeH="0" baseline="0">
              <a:ln>
                <a:noFill/>
              </a:ln>
              <a:solidFill>
                <a:srgbClr val="3A94D5"/>
              </a:solidFill>
              <a:effectLst/>
              <a:latin typeface="Arial" charset="0"/>
              <a:ea typeface="ＭＳ Ｐゴシック" charset="0"/>
              <a:cs typeface="ＭＳ Ｐゴシック" charset="0"/>
            </a:endParaRPr>
          </a:p>
        </p:txBody>
      </p:sp>
      <p:sp>
        <p:nvSpPr>
          <p:cNvPr id="8" name="Trapezoid 7"/>
          <p:cNvSpPr/>
          <p:nvPr/>
        </p:nvSpPr>
        <p:spPr bwMode="auto">
          <a:xfrm rot="5400000">
            <a:off x="6672064" y="2708920"/>
            <a:ext cx="3456384" cy="2016224"/>
          </a:xfrm>
          <a:prstGeom prst="trapezoid">
            <a:avLst>
              <a:gd name="adj" fmla="val 34701"/>
            </a:avLst>
          </a:prstGeom>
          <a:solidFill>
            <a:srgbClr val="FFC000"/>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700" b="0" i="0" u="none" strike="noStrike" cap="none" normalizeH="0" baseline="0">
              <a:ln>
                <a:noFill/>
              </a:ln>
              <a:solidFill>
                <a:srgbClr val="3A94D5"/>
              </a:solidFill>
              <a:effectLst/>
              <a:latin typeface="Arial" charset="0"/>
              <a:ea typeface="ＭＳ Ｐゴシック" charset="0"/>
              <a:cs typeface="ＭＳ Ｐゴシック" charset="0"/>
            </a:endParaRPr>
          </a:p>
        </p:txBody>
      </p:sp>
      <p:sp>
        <p:nvSpPr>
          <p:cNvPr id="9" name="Trapezoid 8"/>
          <p:cNvSpPr/>
          <p:nvPr/>
        </p:nvSpPr>
        <p:spPr bwMode="auto">
          <a:xfrm rot="5400000">
            <a:off x="8904312" y="2708920"/>
            <a:ext cx="3456384" cy="2016224"/>
          </a:xfrm>
          <a:prstGeom prst="trapezoid">
            <a:avLst>
              <a:gd name="adj" fmla="val 34701"/>
            </a:avLst>
          </a:prstGeom>
          <a:solidFill>
            <a:srgbClr val="00B0F0"/>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700" b="0" i="0" u="none" strike="noStrike" cap="none" normalizeH="0" baseline="0">
              <a:ln>
                <a:noFill/>
              </a:ln>
              <a:solidFill>
                <a:srgbClr val="3A94D5"/>
              </a:solidFill>
              <a:effectLst/>
              <a:latin typeface="Arial" charset="0"/>
              <a:ea typeface="ＭＳ Ｐゴシック" charset="0"/>
              <a:cs typeface="ＭＳ Ｐゴシック" charset="0"/>
            </a:endParaRPr>
          </a:p>
        </p:txBody>
      </p:sp>
      <p:sp>
        <p:nvSpPr>
          <p:cNvPr id="11" name="object 18">
            <a:extLst>
              <a:ext uri="{FF2B5EF4-FFF2-40B4-BE49-F238E27FC236}"/>
            </a:extLst>
          </p:cNvPr>
          <p:cNvSpPr txBox="1"/>
          <p:nvPr/>
        </p:nvSpPr>
        <p:spPr>
          <a:xfrm>
            <a:off x="839416" y="3278598"/>
            <a:ext cx="1728192" cy="461663"/>
          </a:xfrm>
          <a:prstGeom prst="rect">
            <a:avLst/>
          </a:prstGeom>
          <a:noFill/>
          <a:ln>
            <a:noFill/>
          </a:ln>
        </p:spPr>
        <p:txBody>
          <a:bodyPr wrap="square" lIns="91438" tIns="45719" rIns="91438" bIns="45719" anchor="ctr">
            <a:spAutoFit/>
          </a:bodyPr>
          <a:lstStyle>
            <a:defPPr>
              <a:defRPr lang="fr-FR"/>
            </a:defPPr>
            <a:lvl1pPr algn="ct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GB" sz="2400" dirty="0" smtClean="0">
                <a:solidFill>
                  <a:schemeClr val="tx1"/>
                </a:solidFill>
              </a:rPr>
              <a:t>4G</a:t>
            </a:r>
            <a:endParaRPr sz="2400" dirty="0">
              <a:solidFill>
                <a:schemeClr val="tx1"/>
              </a:solidFill>
            </a:endParaRPr>
          </a:p>
        </p:txBody>
      </p:sp>
      <p:sp>
        <p:nvSpPr>
          <p:cNvPr id="12" name="object 18">
            <a:extLst>
              <a:ext uri="{FF2B5EF4-FFF2-40B4-BE49-F238E27FC236}"/>
            </a:extLst>
          </p:cNvPr>
          <p:cNvSpPr txBox="1"/>
          <p:nvPr/>
        </p:nvSpPr>
        <p:spPr>
          <a:xfrm>
            <a:off x="2927648" y="2909266"/>
            <a:ext cx="2016224" cy="1200326"/>
          </a:xfrm>
          <a:prstGeom prst="rect">
            <a:avLst/>
          </a:prstGeom>
          <a:noFill/>
          <a:ln>
            <a:noFill/>
          </a:ln>
        </p:spPr>
        <p:txBody>
          <a:bodyPr wrap="square" lIns="91438" tIns="45719" rIns="91438" bIns="45719" anchor="ctr">
            <a:spAutoFit/>
          </a:bodyPr>
          <a:lstStyle>
            <a:defPPr>
              <a:defRPr lang="fr-FR"/>
            </a:defPPr>
            <a:lvl1pPr algn="ct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GB" sz="2400" dirty="0" smtClean="0">
                <a:solidFill>
                  <a:schemeClr val="tx1"/>
                </a:solidFill>
              </a:rPr>
              <a:t>Proliferation of Mobile Devices</a:t>
            </a:r>
            <a:endParaRPr sz="2400" dirty="0">
              <a:solidFill>
                <a:schemeClr val="tx1"/>
              </a:solidFill>
            </a:endParaRPr>
          </a:p>
        </p:txBody>
      </p:sp>
      <p:sp>
        <p:nvSpPr>
          <p:cNvPr id="13" name="object 18">
            <a:extLst>
              <a:ext uri="{FF2B5EF4-FFF2-40B4-BE49-F238E27FC236}"/>
            </a:extLst>
          </p:cNvPr>
          <p:cNvSpPr txBox="1"/>
          <p:nvPr/>
        </p:nvSpPr>
        <p:spPr>
          <a:xfrm>
            <a:off x="5159896" y="2724600"/>
            <a:ext cx="2088232" cy="1569658"/>
          </a:xfrm>
          <a:prstGeom prst="rect">
            <a:avLst/>
          </a:prstGeom>
          <a:noFill/>
          <a:ln>
            <a:noFill/>
          </a:ln>
        </p:spPr>
        <p:txBody>
          <a:bodyPr wrap="square" lIns="91438" tIns="45719" rIns="91438" bIns="45719" anchor="ctr">
            <a:spAutoFit/>
          </a:bodyPr>
          <a:lstStyle>
            <a:defPPr>
              <a:defRPr lang="fr-FR"/>
            </a:defPPr>
            <a:lvl1pPr algn="ct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GB" sz="2400" dirty="0" smtClean="0">
                <a:solidFill>
                  <a:schemeClr val="tx1"/>
                </a:solidFill>
              </a:rPr>
              <a:t>Bandwidth hungry apps &amp; critical services</a:t>
            </a:r>
            <a:endParaRPr sz="2400" dirty="0">
              <a:solidFill>
                <a:schemeClr val="tx1"/>
              </a:solidFill>
            </a:endParaRPr>
          </a:p>
        </p:txBody>
      </p:sp>
      <p:sp>
        <p:nvSpPr>
          <p:cNvPr id="14" name="object 18">
            <a:extLst>
              <a:ext uri="{FF2B5EF4-FFF2-40B4-BE49-F238E27FC236}"/>
            </a:extLst>
          </p:cNvPr>
          <p:cNvSpPr txBox="1"/>
          <p:nvPr/>
        </p:nvSpPr>
        <p:spPr>
          <a:xfrm>
            <a:off x="7248128" y="3093932"/>
            <a:ext cx="2304256" cy="830995"/>
          </a:xfrm>
          <a:prstGeom prst="rect">
            <a:avLst/>
          </a:prstGeom>
          <a:noFill/>
          <a:ln>
            <a:noFill/>
          </a:ln>
        </p:spPr>
        <p:txBody>
          <a:bodyPr wrap="square" lIns="91438" tIns="45719" rIns="91438" bIns="45719" anchor="ctr">
            <a:spAutoFit/>
          </a:bodyPr>
          <a:lstStyle>
            <a:defPPr>
              <a:defRPr lang="fr-FR"/>
            </a:defPPr>
            <a:lvl1pPr algn="ct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GB" sz="2400" dirty="0" smtClean="0">
                <a:solidFill>
                  <a:schemeClr val="tx1"/>
                </a:solidFill>
              </a:rPr>
              <a:t>Cloud Computing</a:t>
            </a:r>
            <a:endParaRPr sz="2400" dirty="0">
              <a:solidFill>
                <a:schemeClr val="tx1"/>
              </a:solidFill>
            </a:endParaRPr>
          </a:p>
        </p:txBody>
      </p:sp>
      <p:sp>
        <p:nvSpPr>
          <p:cNvPr id="15" name="object 18">
            <a:extLst>
              <a:ext uri="{FF2B5EF4-FFF2-40B4-BE49-F238E27FC236}"/>
            </a:extLst>
          </p:cNvPr>
          <p:cNvSpPr txBox="1"/>
          <p:nvPr/>
        </p:nvSpPr>
        <p:spPr>
          <a:xfrm>
            <a:off x="9840416" y="2909266"/>
            <a:ext cx="1728192" cy="1200326"/>
          </a:xfrm>
          <a:prstGeom prst="rect">
            <a:avLst/>
          </a:prstGeom>
          <a:noFill/>
          <a:ln>
            <a:noFill/>
          </a:ln>
        </p:spPr>
        <p:txBody>
          <a:bodyPr wrap="square" lIns="91438" tIns="45719" rIns="91438" bIns="45719" anchor="ctr">
            <a:spAutoFit/>
          </a:bodyPr>
          <a:lstStyle>
            <a:defPPr>
              <a:defRPr lang="fr-FR"/>
            </a:defPPr>
            <a:lvl1pPr algn="ct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GB" sz="2400" dirty="0" smtClean="0">
                <a:solidFill>
                  <a:schemeClr val="tx1"/>
                </a:solidFill>
              </a:rPr>
              <a:t>Interactive behaviour &amp; OTT</a:t>
            </a:r>
            <a:endParaRPr sz="2400" dirty="0">
              <a:solidFill>
                <a:schemeClr val="tx1"/>
              </a:solidFill>
            </a:endParaRPr>
          </a:p>
        </p:txBody>
      </p:sp>
      <p:sp>
        <p:nvSpPr>
          <p:cNvPr id="16" name="object 18">
            <a:extLst>
              <a:ext uri="{FF2B5EF4-FFF2-40B4-BE49-F238E27FC236}"/>
            </a:extLst>
          </p:cNvPr>
          <p:cNvSpPr txBox="1"/>
          <p:nvPr/>
        </p:nvSpPr>
        <p:spPr>
          <a:xfrm>
            <a:off x="263352" y="1321606"/>
            <a:ext cx="11521280" cy="523218"/>
          </a:xfrm>
          <a:prstGeom prst="rect">
            <a:avLst/>
          </a:prstGeom>
          <a:solidFill>
            <a:srgbClr val="FFFF00"/>
          </a:solidFill>
          <a:ln>
            <a:solidFill>
              <a:schemeClr val="tx1"/>
            </a:solidFill>
            <a:prstDash val="solid"/>
          </a:ln>
        </p:spPr>
        <p:txBody>
          <a:bodyPr wrap="square" lIns="91438" tIns="45719" rIns="91438" bIns="45719">
            <a:spAutoFit/>
          </a:bodyPr>
          <a:lstStyle>
            <a:defPPr>
              <a:defRPr lang="fr-FR"/>
            </a:defPPr>
            <a:lvl1pPr algn="ct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sz="2800" dirty="0">
                <a:solidFill>
                  <a:srgbClr val="004080"/>
                </a:solidFill>
                <a:cs typeface="Tahoma"/>
              </a:rPr>
              <a:t>Sate</a:t>
            </a:r>
            <a:r>
              <a:rPr lang="en-US" sz="2800" spc="-7" dirty="0">
                <a:solidFill>
                  <a:srgbClr val="004080"/>
                </a:solidFill>
                <a:cs typeface="Tahoma"/>
              </a:rPr>
              <a:t>l</a:t>
            </a:r>
            <a:r>
              <a:rPr lang="en-US" sz="2800" dirty="0">
                <a:solidFill>
                  <a:srgbClr val="004080"/>
                </a:solidFill>
                <a:cs typeface="Tahoma"/>
              </a:rPr>
              <a:t>l</a:t>
            </a:r>
            <a:r>
              <a:rPr lang="en-US" sz="2800" spc="-7" dirty="0">
                <a:solidFill>
                  <a:srgbClr val="004080"/>
                </a:solidFill>
                <a:cs typeface="Tahoma"/>
              </a:rPr>
              <a:t>i</a:t>
            </a:r>
            <a:r>
              <a:rPr lang="en-US" sz="2800" dirty="0">
                <a:solidFill>
                  <a:srgbClr val="004080"/>
                </a:solidFill>
                <a:cs typeface="Tahoma"/>
              </a:rPr>
              <a:t>te strategies are adapting to </a:t>
            </a:r>
            <a:r>
              <a:rPr lang="en-US" sz="2800" dirty="0" smtClean="0">
                <a:solidFill>
                  <a:srgbClr val="004080"/>
                </a:solidFill>
                <a:cs typeface="Tahoma"/>
              </a:rPr>
              <a:t>growing </a:t>
            </a:r>
            <a:r>
              <a:rPr lang="en-US" sz="2800" dirty="0">
                <a:solidFill>
                  <a:srgbClr val="004080"/>
                </a:solidFill>
                <a:cs typeface="Tahoma"/>
              </a:rPr>
              <a:t>end user expectations</a:t>
            </a:r>
            <a:endParaRPr sz="2800" dirty="0"/>
          </a:p>
        </p:txBody>
      </p:sp>
      <p:sp>
        <p:nvSpPr>
          <p:cNvPr id="17" name="object 18">
            <a:extLst>
              <a:ext uri="{FF2B5EF4-FFF2-40B4-BE49-F238E27FC236}"/>
            </a:extLst>
          </p:cNvPr>
          <p:cNvSpPr txBox="1"/>
          <p:nvPr/>
        </p:nvSpPr>
        <p:spPr>
          <a:xfrm>
            <a:off x="0" y="5786102"/>
            <a:ext cx="12192000" cy="523218"/>
          </a:xfrm>
          <a:prstGeom prst="rect">
            <a:avLst/>
          </a:prstGeom>
          <a:solidFill>
            <a:srgbClr val="004080"/>
          </a:solidFill>
          <a:ln>
            <a:noFill/>
          </a:ln>
        </p:spPr>
        <p:txBody>
          <a:bodyPr wrap="square" lIns="91438" tIns="45719" rIns="91438" bIns="45719">
            <a:spAutoFit/>
          </a:bodyPr>
          <a:lstStyle>
            <a:defPPr>
              <a:defRPr lang="fr-FR"/>
            </a:defPPr>
            <a:lvl1pPr algn="ct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sz="2800" dirty="0" smtClean="0">
                <a:solidFill>
                  <a:schemeClr val="bg1"/>
                </a:solidFill>
                <a:cs typeface="Tahoma"/>
              </a:rPr>
              <a:t>High-speed access to anything, from any device, anywhere, anytime </a:t>
            </a:r>
            <a:endParaRPr sz="2800" dirty="0">
              <a:solidFill>
                <a:schemeClr val="bg1"/>
              </a:solidFill>
            </a:endParaRPr>
          </a:p>
        </p:txBody>
      </p:sp>
    </p:spTree>
    <p:extLst>
      <p:ext uri="{BB962C8B-B14F-4D97-AF65-F5344CB8AC3E}">
        <p14:creationId xmlns:p14="http://schemas.microsoft.com/office/powerpoint/2010/main" val="96637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1007533" y="333386"/>
            <a:ext cx="10972800" cy="58477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a:spAutoFit/>
          </a:bodyPr>
          <a:lstStyle/>
          <a:p>
            <a:r>
              <a:rPr lang="en-GB" b="1" kern="1200">
                <a:solidFill>
                  <a:srgbClr val="4C9AC2"/>
                </a:solidFill>
                <a:latin typeface="Calibri" panose="020F0502020204030204" pitchFamily="34" charset="0"/>
                <a:cs typeface="+mn-cs"/>
              </a:rPr>
              <a:t>Advances in ICT Technologies over time </a:t>
            </a:r>
          </a:p>
        </p:txBody>
      </p:sp>
      <p:sp>
        <p:nvSpPr>
          <p:cNvPr id="14339" name="Content Placeholder 2"/>
          <p:cNvSpPr>
            <a:spLocks noGrp="1"/>
          </p:cNvSpPr>
          <p:nvPr>
            <p:ph idx="1"/>
          </p:nvPr>
        </p:nvSpPr>
        <p:spPr bwMode="auto">
          <a:xfrm>
            <a:off x="335360" y="1391369"/>
            <a:ext cx="11593288" cy="498995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0" indent="0">
              <a:spcBef>
                <a:spcPts val="0"/>
              </a:spcBef>
              <a:spcAft>
                <a:spcPts val="600"/>
              </a:spcAft>
              <a:buNone/>
            </a:pPr>
            <a:r>
              <a:rPr lang="en-GB" sz="2800" b="1" dirty="0">
                <a:solidFill>
                  <a:srgbClr val="004080"/>
                </a:solidFill>
                <a:latin typeface="Calibri" charset="0"/>
                <a:ea typeface="MS PGothic" charset="0"/>
                <a:cs typeface="Tahoma" charset="0"/>
              </a:rPr>
              <a:t>As terrestrial technologies both in fixed </a:t>
            </a:r>
            <a:r>
              <a:rPr lang="en-GB" sz="2800" b="1" dirty="0" smtClean="0">
                <a:solidFill>
                  <a:srgbClr val="004080"/>
                </a:solidFill>
                <a:latin typeface="Calibri" charset="0"/>
                <a:ea typeface="MS PGothic" charset="0"/>
                <a:cs typeface="Tahoma" charset="0"/>
              </a:rPr>
              <a:t>+ mobile </a:t>
            </a:r>
            <a:r>
              <a:rPr lang="en-GB" sz="2800" b="1" dirty="0">
                <a:solidFill>
                  <a:srgbClr val="004080"/>
                </a:solidFill>
                <a:latin typeface="Calibri" charset="0"/>
                <a:ea typeface="MS PGothic" charset="0"/>
                <a:cs typeface="Tahoma" charset="0"/>
              </a:rPr>
              <a:t>environments have </a:t>
            </a:r>
            <a:r>
              <a:rPr lang="en-GB" sz="2800" b="1" dirty="0" smtClean="0">
                <a:solidFill>
                  <a:srgbClr val="004080"/>
                </a:solidFill>
                <a:latin typeface="Calibri" charset="0"/>
                <a:ea typeface="MS PGothic" charset="0"/>
                <a:cs typeface="Tahoma" charset="0"/>
              </a:rPr>
              <a:t>evolved</a:t>
            </a:r>
            <a:endParaRPr lang="en-GB" sz="2800" b="1" dirty="0">
              <a:solidFill>
                <a:srgbClr val="004080"/>
              </a:solidFill>
              <a:latin typeface="Calibri" charset="0"/>
              <a:ea typeface="MS PGothic" charset="0"/>
              <a:cs typeface="Tahoma" charset="0"/>
            </a:endParaRPr>
          </a:p>
          <a:p>
            <a:pPr marL="365125" lvl="1" indent="-365125">
              <a:lnSpc>
                <a:spcPct val="100000"/>
              </a:lnSpc>
              <a:spcBef>
                <a:spcPts val="0"/>
              </a:spcBef>
              <a:spcAft>
                <a:spcPts val="600"/>
              </a:spcAft>
              <a:buFont typeface="Wingdings" charset="2"/>
              <a:buChar char="Ø"/>
            </a:pPr>
            <a:r>
              <a:rPr lang="en-GB" sz="2400" dirty="0" smtClean="0">
                <a:solidFill>
                  <a:srgbClr val="004080"/>
                </a:solidFill>
                <a:latin typeface="Calibri" charset="0"/>
                <a:ea typeface="ＭＳ Ｐゴシック" charset="0"/>
                <a:cs typeface="Tahoma" charset="0"/>
              </a:rPr>
              <a:t>Wired: from </a:t>
            </a:r>
            <a:r>
              <a:rPr lang="en-GB" sz="2400" dirty="0">
                <a:solidFill>
                  <a:srgbClr val="004080"/>
                </a:solidFill>
                <a:latin typeface="Calibri" charset="0"/>
                <a:ea typeface="ＭＳ Ｐゴシック" charset="0"/>
                <a:cs typeface="Tahoma" charset="0"/>
              </a:rPr>
              <a:t>copper to fibre optics </a:t>
            </a:r>
            <a:r>
              <a:rPr lang="en-GB" sz="2400" dirty="0" smtClean="0">
                <a:solidFill>
                  <a:srgbClr val="004080"/>
                </a:solidFill>
                <a:latin typeface="Calibri" charset="0"/>
                <a:ea typeface="ＭＳ Ｐゴシック" charset="0"/>
                <a:cs typeface="Tahoma" charset="0"/>
              </a:rPr>
              <a:t>- </a:t>
            </a:r>
            <a:r>
              <a:rPr lang="en-GB" sz="2400" dirty="0">
                <a:solidFill>
                  <a:srgbClr val="004080"/>
                </a:solidFill>
                <a:latin typeface="Calibri" charset="0"/>
                <a:ea typeface="ＭＳ Ｐゴシック" charset="0"/>
                <a:cs typeface="Tahoma" charset="0"/>
              </a:rPr>
              <a:t>high capacity urban rings </a:t>
            </a:r>
          </a:p>
          <a:p>
            <a:pPr marL="365125" lvl="1" indent="-365125">
              <a:lnSpc>
                <a:spcPct val="100000"/>
              </a:lnSpc>
              <a:spcBef>
                <a:spcPts val="0"/>
              </a:spcBef>
              <a:spcAft>
                <a:spcPts val="1800"/>
              </a:spcAft>
              <a:buFont typeface="Wingdings" charset="2"/>
              <a:buChar char="Ø"/>
            </a:pPr>
            <a:r>
              <a:rPr lang="en-GB" sz="2400" dirty="0">
                <a:solidFill>
                  <a:srgbClr val="004080"/>
                </a:solidFill>
                <a:latin typeface="Calibri" charset="0"/>
                <a:ea typeface="ＭＳ Ｐゴシック" charset="0"/>
                <a:cs typeface="Tahoma" charset="0"/>
              </a:rPr>
              <a:t>Terrestrial </a:t>
            </a:r>
            <a:r>
              <a:rPr lang="en-GB" sz="2400" dirty="0" smtClean="0">
                <a:solidFill>
                  <a:srgbClr val="004080"/>
                </a:solidFill>
                <a:latin typeface="Calibri" charset="0"/>
                <a:ea typeface="ＭＳ Ｐゴシック" charset="0"/>
                <a:cs typeface="Tahoma" charset="0"/>
              </a:rPr>
              <a:t>Wireless: Analogue - </a:t>
            </a:r>
            <a:r>
              <a:rPr lang="en-GB" sz="2400" dirty="0">
                <a:solidFill>
                  <a:srgbClr val="004080"/>
                </a:solidFill>
                <a:latin typeface="Calibri" charset="0"/>
                <a:ea typeface="ＭＳ Ｐゴシック" charset="0"/>
                <a:cs typeface="Tahoma" charset="0"/>
              </a:rPr>
              <a:t>2G </a:t>
            </a:r>
            <a:r>
              <a:rPr lang="en-GB" sz="2400" dirty="0" smtClean="0">
                <a:solidFill>
                  <a:srgbClr val="004080"/>
                </a:solidFill>
                <a:latin typeface="Calibri" charset="0"/>
                <a:ea typeface="ＭＳ Ｐゴシック" charset="0"/>
                <a:cs typeface="Tahoma" charset="0"/>
              </a:rPr>
              <a:t>- </a:t>
            </a:r>
            <a:r>
              <a:rPr lang="en-GB" sz="2400" dirty="0">
                <a:solidFill>
                  <a:srgbClr val="004080"/>
                </a:solidFill>
                <a:latin typeface="Calibri" charset="0"/>
                <a:ea typeface="ＭＳ Ｐゴシック" charset="0"/>
                <a:cs typeface="Tahoma" charset="0"/>
              </a:rPr>
              <a:t>3G </a:t>
            </a:r>
            <a:r>
              <a:rPr lang="en-GB" sz="2400" dirty="0" smtClean="0">
                <a:solidFill>
                  <a:srgbClr val="004080"/>
                </a:solidFill>
                <a:latin typeface="Calibri" charset="0"/>
                <a:ea typeface="ＭＳ Ｐゴシック" charset="0"/>
                <a:cs typeface="Tahoma" charset="0"/>
              </a:rPr>
              <a:t>- </a:t>
            </a:r>
            <a:r>
              <a:rPr lang="en-GB" sz="2400" dirty="0">
                <a:solidFill>
                  <a:srgbClr val="004080"/>
                </a:solidFill>
                <a:latin typeface="Calibri" charset="0"/>
                <a:ea typeface="ＭＳ Ｐゴシック" charset="0"/>
                <a:cs typeface="Tahoma" charset="0"/>
              </a:rPr>
              <a:t>4G/LTE </a:t>
            </a:r>
            <a:r>
              <a:rPr lang="en-GB" sz="2400" dirty="0" smtClean="0">
                <a:solidFill>
                  <a:srgbClr val="004080"/>
                </a:solidFill>
                <a:latin typeface="Calibri" charset="0"/>
                <a:ea typeface="ＭＳ Ｐゴシック" charset="0"/>
                <a:cs typeface="Tahoma" charset="0"/>
              </a:rPr>
              <a:t>- </a:t>
            </a:r>
            <a:r>
              <a:rPr lang="en-GB" sz="2400" dirty="0">
                <a:solidFill>
                  <a:srgbClr val="004080"/>
                </a:solidFill>
                <a:latin typeface="Calibri" charset="0"/>
                <a:ea typeface="ＭＳ Ｐゴシック" charset="0"/>
                <a:cs typeface="Tahoma" charset="0"/>
              </a:rPr>
              <a:t>to future 5G </a:t>
            </a:r>
            <a:endParaRPr lang="en-GB" sz="2800" dirty="0">
              <a:solidFill>
                <a:srgbClr val="004080"/>
              </a:solidFill>
              <a:latin typeface="Calibri" charset="0"/>
              <a:ea typeface="ＭＳ Ｐゴシック" charset="0"/>
              <a:cs typeface="Tahoma" charset="0"/>
            </a:endParaRPr>
          </a:p>
          <a:p>
            <a:pPr marL="0" indent="0">
              <a:spcBef>
                <a:spcPts val="0"/>
              </a:spcBef>
              <a:spcAft>
                <a:spcPts val="600"/>
              </a:spcAft>
              <a:buNone/>
            </a:pPr>
            <a:r>
              <a:rPr lang="en-GB" sz="2800" b="1" dirty="0">
                <a:solidFill>
                  <a:srgbClr val="004080"/>
                </a:solidFill>
                <a:latin typeface="Calibri" charset="0"/>
                <a:ea typeface="MS PGothic" charset="0"/>
                <a:cs typeface="Tahoma" charset="0"/>
              </a:rPr>
              <a:t>So </a:t>
            </a:r>
            <a:r>
              <a:rPr lang="en-GB" sz="2800" b="1" dirty="0" smtClean="0">
                <a:solidFill>
                  <a:srgbClr val="004080"/>
                </a:solidFill>
                <a:latin typeface="Calibri" charset="0"/>
                <a:ea typeface="MS PGothic" charset="0"/>
                <a:cs typeface="Tahoma" charset="0"/>
              </a:rPr>
              <a:t>has the space + ground </a:t>
            </a:r>
            <a:r>
              <a:rPr lang="en-GB" sz="2800" b="1" dirty="0">
                <a:solidFill>
                  <a:srgbClr val="004080"/>
                </a:solidFill>
                <a:latin typeface="Calibri" charset="0"/>
                <a:ea typeface="MS PGothic" charset="0"/>
                <a:cs typeface="Tahoma" charset="0"/>
              </a:rPr>
              <a:t>segment as </a:t>
            </a:r>
            <a:r>
              <a:rPr lang="en-GB" sz="2800" b="1" dirty="0" smtClean="0">
                <a:solidFill>
                  <a:srgbClr val="004080"/>
                </a:solidFill>
                <a:latin typeface="Calibri" charset="0"/>
                <a:ea typeface="MS PGothic" charset="0"/>
                <a:cs typeface="Tahoma" charset="0"/>
              </a:rPr>
              <a:t>well</a:t>
            </a:r>
            <a:endParaRPr lang="en-GB" sz="2800" b="1" dirty="0">
              <a:solidFill>
                <a:srgbClr val="004080"/>
              </a:solidFill>
              <a:latin typeface="Calibri" charset="0"/>
              <a:ea typeface="MS PGothic" charset="0"/>
              <a:cs typeface="Tahoma" charset="0"/>
            </a:endParaRPr>
          </a:p>
          <a:p>
            <a:pPr marL="365125" lvl="1" indent="-365125">
              <a:lnSpc>
                <a:spcPct val="100000"/>
              </a:lnSpc>
              <a:spcBef>
                <a:spcPts val="0"/>
              </a:spcBef>
              <a:spcAft>
                <a:spcPts val="600"/>
              </a:spcAft>
              <a:buFont typeface="Wingdings" charset="2"/>
              <a:buChar char="Ø"/>
            </a:pPr>
            <a:r>
              <a:rPr lang="en-GB" sz="2400" dirty="0">
                <a:solidFill>
                  <a:srgbClr val="004080"/>
                </a:solidFill>
                <a:latin typeface="Calibri" charset="0"/>
                <a:ea typeface="ＭＳ Ｐゴシック" charset="0"/>
                <a:cs typeface="Tahoma" charset="0"/>
              </a:rPr>
              <a:t>From 1st generation analogue </a:t>
            </a:r>
            <a:r>
              <a:rPr lang="en-GB" sz="2400" dirty="0" smtClean="0">
                <a:solidFill>
                  <a:srgbClr val="004080"/>
                </a:solidFill>
                <a:latin typeface="Calibri" charset="0"/>
                <a:ea typeface="ＭＳ Ｐゴシック" charset="0"/>
                <a:cs typeface="Tahoma" charset="0"/>
              </a:rPr>
              <a:t>satellite </a:t>
            </a:r>
            <a:r>
              <a:rPr lang="en-GB" sz="2400" dirty="0">
                <a:solidFill>
                  <a:srgbClr val="004080"/>
                </a:solidFill>
                <a:latin typeface="Calibri" charset="0"/>
                <a:ea typeface="ＭＳ Ｐゴシック" charset="0"/>
                <a:cs typeface="Tahoma" charset="0"/>
              </a:rPr>
              <a:t>with simple bent pipe technology </a:t>
            </a:r>
            <a:r>
              <a:rPr lang="en-GB" sz="2400" dirty="0" smtClean="0">
                <a:solidFill>
                  <a:srgbClr val="004080"/>
                </a:solidFill>
                <a:latin typeface="Calibri" charset="0"/>
                <a:ea typeface="ＭＳ Ｐゴシック" charset="0"/>
                <a:cs typeface="Tahoma" charset="0"/>
              </a:rPr>
              <a:t>=&gt; fully on-board </a:t>
            </a:r>
            <a:r>
              <a:rPr lang="en-GB" sz="2400" dirty="0">
                <a:solidFill>
                  <a:srgbClr val="004080"/>
                </a:solidFill>
                <a:latin typeface="Calibri" charset="0"/>
                <a:ea typeface="ＭＳ Ｐゴシック" charset="0"/>
                <a:cs typeface="Tahoma" charset="0"/>
              </a:rPr>
              <a:t>complex digital signal processors, high powered narrow or steerable beams with frequency re-use and global </a:t>
            </a:r>
            <a:r>
              <a:rPr lang="en-GB" sz="2400" dirty="0" smtClean="0">
                <a:solidFill>
                  <a:srgbClr val="004080"/>
                </a:solidFill>
                <a:latin typeface="Calibri" charset="0"/>
                <a:ea typeface="ＭＳ Ｐゴシック" charset="0"/>
                <a:cs typeface="Tahoma" charset="0"/>
              </a:rPr>
              <a:t>footprint</a:t>
            </a:r>
            <a:endParaRPr lang="en-GB" sz="2400" dirty="0">
              <a:solidFill>
                <a:srgbClr val="004080"/>
              </a:solidFill>
              <a:latin typeface="Calibri" charset="0"/>
              <a:ea typeface="ＭＳ Ｐゴシック" charset="0"/>
              <a:cs typeface="Tahoma" charset="0"/>
            </a:endParaRPr>
          </a:p>
          <a:p>
            <a:pPr marL="365125" lvl="1" indent="-365125">
              <a:lnSpc>
                <a:spcPct val="100000"/>
              </a:lnSpc>
              <a:spcBef>
                <a:spcPts val="0"/>
              </a:spcBef>
              <a:spcAft>
                <a:spcPts val="600"/>
              </a:spcAft>
              <a:buFont typeface="Wingdings" charset="2"/>
              <a:buChar char="Ø"/>
            </a:pPr>
            <a:r>
              <a:rPr lang="en-GB" sz="2400" dirty="0">
                <a:solidFill>
                  <a:srgbClr val="004080"/>
                </a:solidFill>
                <a:latin typeface="Calibri" charset="0"/>
                <a:ea typeface="ＭＳ Ｐゴシック" charset="0"/>
                <a:cs typeface="Tahoma" charset="0"/>
              </a:rPr>
              <a:t>High capacity throughput </a:t>
            </a:r>
            <a:r>
              <a:rPr lang="en-GB" sz="2400" dirty="0" smtClean="0">
                <a:solidFill>
                  <a:srgbClr val="004080"/>
                </a:solidFill>
                <a:latin typeface="Calibri" charset="0"/>
                <a:ea typeface="ＭＳ Ｐゴシック" charset="0"/>
                <a:cs typeface="Tahoma" charset="0"/>
              </a:rPr>
              <a:t>- </a:t>
            </a:r>
            <a:r>
              <a:rPr lang="en-GB" sz="2400" dirty="0">
                <a:solidFill>
                  <a:srgbClr val="004080"/>
                </a:solidFill>
                <a:latin typeface="Calibri" charset="0"/>
                <a:ea typeface="ＭＳ Ｐゴシック" charset="0"/>
                <a:cs typeface="Tahoma" charset="0"/>
              </a:rPr>
              <a:t>going up to several hundred </a:t>
            </a:r>
            <a:r>
              <a:rPr lang="en-GB" sz="2400" dirty="0" err="1">
                <a:solidFill>
                  <a:srgbClr val="004080"/>
                </a:solidFill>
                <a:latin typeface="Calibri" charset="0"/>
                <a:ea typeface="ＭＳ Ｐゴシック" charset="0"/>
                <a:cs typeface="Tahoma" charset="0"/>
              </a:rPr>
              <a:t>Gbps</a:t>
            </a:r>
            <a:r>
              <a:rPr lang="en-GB" sz="2400" dirty="0">
                <a:solidFill>
                  <a:srgbClr val="004080"/>
                </a:solidFill>
                <a:latin typeface="Calibri" charset="0"/>
                <a:ea typeface="ＭＳ Ｐゴシック" charset="0"/>
                <a:cs typeface="Tahoma" charset="0"/>
              </a:rPr>
              <a:t> to </a:t>
            </a:r>
            <a:r>
              <a:rPr lang="en-GB" sz="2400" dirty="0" err="1">
                <a:solidFill>
                  <a:srgbClr val="004080"/>
                </a:solidFill>
                <a:latin typeface="Calibri" charset="0"/>
                <a:ea typeface="ＭＳ Ｐゴシック" charset="0"/>
                <a:cs typeface="Tahoma" charset="0"/>
              </a:rPr>
              <a:t>Tbps</a:t>
            </a:r>
            <a:endParaRPr lang="en-GB" sz="2400" dirty="0">
              <a:solidFill>
                <a:srgbClr val="004080"/>
              </a:solidFill>
              <a:latin typeface="Calibri" charset="0"/>
              <a:ea typeface="ＭＳ Ｐゴシック" charset="0"/>
              <a:cs typeface="Tahoma" charset="0"/>
            </a:endParaRPr>
          </a:p>
          <a:p>
            <a:pPr marL="365125" lvl="1" indent="-365125">
              <a:lnSpc>
                <a:spcPct val="100000"/>
              </a:lnSpc>
              <a:spcBef>
                <a:spcPts val="0"/>
              </a:spcBef>
              <a:spcAft>
                <a:spcPts val="600"/>
              </a:spcAft>
              <a:buFont typeface="Wingdings" charset="2"/>
              <a:buChar char="Ø"/>
            </a:pPr>
            <a:r>
              <a:rPr lang="en-GB" sz="2400" dirty="0">
                <a:solidFill>
                  <a:srgbClr val="004080"/>
                </a:solidFill>
                <a:latin typeface="Calibri" charset="0"/>
                <a:ea typeface="ＭＳ Ｐゴシック" charset="0"/>
                <a:cs typeface="Tahoma" charset="0"/>
              </a:rPr>
              <a:t>Advance resilient global network </a:t>
            </a:r>
            <a:r>
              <a:rPr lang="en-GB" sz="2400" dirty="0" smtClean="0">
                <a:solidFill>
                  <a:srgbClr val="004080"/>
                </a:solidFill>
                <a:latin typeface="Calibri" charset="0"/>
                <a:ea typeface="ＭＳ Ｐゴシック" charset="0"/>
                <a:cs typeface="Tahoma" charset="0"/>
              </a:rPr>
              <a:t>- </a:t>
            </a:r>
            <a:r>
              <a:rPr lang="en-GB" sz="2400" dirty="0">
                <a:solidFill>
                  <a:srgbClr val="004080"/>
                </a:solidFill>
                <a:latin typeface="Calibri" charset="0"/>
                <a:ea typeface="ＭＳ Ｐゴシック" charset="0"/>
                <a:cs typeface="Tahoma" charset="0"/>
              </a:rPr>
              <a:t>with end to end connectivity</a:t>
            </a:r>
          </a:p>
          <a:p>
            <a:pPr marL="365125" lvl="1" indent="-365125">
              <a:lnSpc>
                <a:spcPct val="100000"/>
              </a:lnSpc>
              <a:spcBef>
                <a:spcPts val="0"/>
              </a:spcBef>
              <a:spcAft>
                <a:spcPts val="600"/>
              </a:spcAft>
              <a:buFont typeface="Wingdings" charset="2"/>
              <a:buChar char="Ø"/>
            </a:pPr>
            <a:r>
              <a:rPr lang="en-GB" sz="2400" dirty="0">
                <a:solidFill>
                  <a:srgbClr val="004080"/>
                </a:solidFill>
                <a:latin typeface="Calibri" charset="0"/>
                <a:ea typeface="ＭＳ Ｐゴシック" charset="0"/>
                <a:cs typeface="Tahoma" charset="0"/>
              </a:rPr>
              <a:t>Integrated solutions </a:t>
            </a:r>
            <a:r>
              <a:rPr lang="en-GB" sz="2400" dirty="0" smtClean="0">
                <a:solidFill>
                  <a:srgbClr val="004080"/>
                </a:solidFill>
                <a:latin typeface="Calibri" charset="0"/>
                <a:ea typeface="ＭＳ Ｐゴシック" charset="0"/>
                <a:cs typeface="Tahoma" charset="0"/>
              </a:rPr>
              <a:t>- </a:t>
            </a:r>
            <a:r>
              <a:rPr lang="en-GB" sz="2400" dirty="0">
                <a:solidFill>
                  <a:srgbClr val="004080"/>
                </a:solidFill>
                <a:latin typeface="Calibri" charset="0"/>
                <a:ea typeface="ＭＳ Ｐゴシック" charset="0"/>
                <a:cs typeface="Tahoma" charset="0"/>
              </a:rPr>
              <a:t>inter-operable hardware / network solutions with move towards universal air interface (both terrestrial/satellite compatible) </a:t>
            </a:r>
          </a:p>
        </p:txBody>
      </p:sp>
    </p:spTree>
    <p:extLst>
      <p:ext uri="{BB962C8B-B14F-4D97-AF65-F5344CB8AC3E}">
        <p14:creationId xmlns:p14="http://schemas.microsoft.com/office/powerpoint/2010/main" val="4019093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1"/>
          <p:cNvSpPr>
            <a:spLocks noGrp="1"/>
          </p:cNvSpPr>
          <p:nvPr>
            <p:ph type="title"/>
          </p:nvPr>
        </p:nvSpPr>
        <p:spPr bwMode="auto">
          <a:xfrm>
            <a:off x="4938184" y="385774"/>
            <a:ext cx="7101416" cy="584773"/>
          </a:xfr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8" tIns="45719" rIns="91438" bIns="45719">
            <a:spAutoFit/>
          </a:bodyPr>
          <a:lstStyle/>
          <a:p>
            <a:r>
              <a:rPr lang="en-GB" b="1" kern="1200" dirty="0">
                <a:solidFill>
                  <a:srgbClr val="4C9AC2"/>
                </a:solidFill>
                <a:latin typeface="Calibri" panose="020F0502020204030204" pitchFamily="34" charset="0"/>
                <a:cs typeface="+mn-cs"/>
              </a:rPr>
              <a:t>Major Advances in Satellite Technologies </a:t>
            </a:r>
          </a:p>
        </p:txBody>
      </p:sp>
      <p:sp>
        <p:nvSpPr>
          <p:cNvPr id="21510" name="object 8"/>
          <p:cNvSpPr>
            <a:spLocks noChangeArrowheads="1"/>
          </p:cNvSpPr>
          <p:nvPr/>
        </p:nvSpPr>
        <p:spPr bwMode="auto">
          <a:xfrm>
            <a:off x="4766464" y="5229200"/>
            <a:ext cx="1296144" cy="1080120"/>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defRPr/>
            </a:pPr>
            <a:endParaRPr lang="en-US" altLang="en-US" sz="525">
              <a:latin typeface="Calibri" panose="020F0502020204030204" pitchFamily="34" charset="0"/>
              <a:cs typeface="+mn-cs"/>
            </a:endParaRPr>
          </a:p>
        </p:txBody>
      </p:sp>
      <p:sp>
        <p:nvSpPr>
          <p:cNvPr id="21511" name="object 11"/>
          <p:cNvSpPr>
            <a:spLocks noChangeArrowheads="1"/>
          </p:cNvSpPr>
          <p:nvPr/>
        </p:nvSpPr>
        <p:spPr bwMode="auto">
          <a:xfrm>
            <a:off x="4445041" y="1196752"/>
            <a:ext cx="1938991" cy="1326703"/>
          </a:xfrm>
          <a:prstGeom prst="rect">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defRPr/>
            </a:pPr>
            <a:endParaRPr lang="en-US" altLang="en-US" sz="525">
              <a:latin typeface="Calibri" panose="020F0502020204030204" pitchFamily="34" charset="0"/>
              <a:cs typeface="+mn-cs"/>
            </a:endParaRPr>
          </a:p>
        </p:txBody>
      </p:sp>
      <p:sp>
        <p:nvSpPr>
          <p:cNvPr id="21512" name="object 24"/>
          <p:cNvSpPr>
            <a:spLocks noChangeArrowheads="1"/>
          </p:cNvSpPr>
          <p:nvPr/>
        </p:nvSpPr>
        <p:spPr bwMode="auto">
          <a:xfrm rot="21330831">
            <a:off x="4526831" y="3705539"/>
            <a:ext cx="1775411" cy="1307065"/>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defRPr/>
            </a:pPr>
            <a:endParaRPr lang="en-US" altLang="en-US" sz="525">
              <a:latin typeface="Calibri" panose="020F0502020204030204" pitchFamily="34" charset="0"/>
              <a:cs typeface="+mn-cs"/>
            </a:endParaRPr>
          </a:p>
        </p:txBody>
      </p:sp>
      <p:sp>
        <p:nvSpPr>
          <p:cNvPr id="21513" name="object 22"/>
          <p:cNvSpPr>
            <a:spLocks noChangeArrowheads="1"/>
          </p:cNvSpPr>
          <p:nvPr/>
        </p:nvSpPr>
        <p:spPr bwMode="auto">
          <a:xfrm>
            <a:off x="4486615" y="2636912"/>
            <a:ext cx="1855843" cy="1152128"/>
          </a:xfrm>
          <a:prstGeom prst="rect">
            <a:avLst/>
          </a:prstGeom>
          <a:blipFill dpi="0" rotWithShape="1">
            <a:blip r:embed="rId6"/>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sz="700">
                <a:solidFill>
                  <a:srgbClr val="3A94D5"/>
                </a:solidFill>
                <a:latin typeface="Arial" panose="020B0604020202020204" pitchFamily="34" charset="0"/>
                <a:ea typeface="MS PGothic" panose="020B0600070205080204" pitchFamily="34" charset="-128"/>
              </a:defRPr>
            </a:lvl1pPr>
            <a:lvl2pPr marL="742950" indent="-285750">
              <a:defRPr sz="700">
                <a:solidFill>
                  <a:srgbClr val="3A94D5"/>
                </a:solidFill>
                <a:latin typeface="Arial" panose="020B0604020202020204" pitchFamily="34" charset="0"/>
                <a:ea typeface="MS PGothic" panose="020B0600070205080204" pitchFamily="34" charset="-128"/>
              </a:defRPr>
            </a:lvl2pPr>
            <a:lvl3pPr marL="1143000" indent="-228600">
              <a:defRPr sz="700">
                <a:solidFill>
                  <a:srgbClr val="3A94D5"/>
                </a:solidFill>
                <a:latin typeface="Arial" panose="020B0604020202020204" pitchFamily="34" charset="0"/>
                <a:ea typeface="MS PGothic" panose="020B0600070205080204" pitchFamily="34" charset="-128"/>
              </a:defRPr>
            </a:lvl3pPr>
            <a:lvl4pPr marL="1600200" indent="-228600">
              <a:defRPr sz="700">
                <a:solidFill>
                  <a:srgbClr val="3A94D5"/>
                </a:solidFill>
                <a:latin typeface="Arial" panose="020B0604020202020204" pitchFamily="34" charset="0"/>
                <a:ea typeface="MS PGothic" panose="020B0600070205080204" pitchFamily="34" charset="-128"/>
              </a:defRPr>
            </a:lvl4pPr>
            <a:lvl5pPr marL="2057400" indent="-228600">
              <a:defRPr sz="700">
                <a:solidFill>
                  <a:srgbClr val="3A94D5"/>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700">
                <a:solidFill>
                  <a:srgbClr val="3A94D5"/>
                </a:solidFill>
                <a:latin typeface="Arial" panose="020B0604020202020204" pitchFamily="34" charset="0"/>
                <a:ea typeface="MS PGothic" panose="020B0600070205080204" pitchFamily="34" charset="-128"/>
              </a:defRPr>
            </a:lvl9pPr>
          </a:lstStyle>
          <a:p>
            <a:pPr>
              <a:defRPr/>
            </a:pPr>
            <a:endParaRPr lang="en-US" altLang="en-US" sz="525">
              <a:latin typeface="Calibri" panose="020F0502020204030204" pitchFamily="34" charset="0"/>
              <a:cs typeface="+mn-cs"/>
            </a:endParaRPr>
          </a:p>
        </p:txBody>
      </p:sp>
      <p:pic>
        <p:nvPicPr>
          <p:cNvPr id="15370" name="Picture 10"/>
          <p:cNvPicPr>
            <a:picLocks noChangeAspect="1" noChangeArrowheads="1"/>
          </p:cNvPicPr>
          <p:nvPr/>
        </p:nvPicPr>
        <p:blipFill>
          <a:blip r:embed="rId7">
            <a:extLst>
              <a:ext uri="{28A0092B-C50C-407E-A947-70E740481C1C}">
                <a14:useLocalDpi xmlns:a14="http://schemas.microsoft.com/office/drawing/2010/main" val="0"/>
              </a:ext>
            </a:extLst>
          </a:blip>
          <a:srcRect l="35500" t="31415" r="35602" b="44637"/>
          <a:stretch>
            <a:fillRect/>
          </a:stretch>
        </p:blipFill>
        <p:spPr bwMode="auto">
          <a:xfrm>
            <a:off x="6624736" y="1250102"/>
            <a:ext cx="5375920" cy="21068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72" name="TextBox 15"/>
          <p:cNvSpPr txBox="1">
            <a:spLocks noChangeArrowheads="1"/>
          </p:cNvSpPr>
          <p:nvPr/>
        </p:nvSpPr>
        <p:spPr bwMode="auto">
          <a:xfrm>
            <a:off x="6883822" y="3344212"/>
            <a:ext cx="4857749" cy="289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marL="0" indent="0">
              <a:buSzPct val="80000"/>
            </a:pPr>
            <a:r>
              <a:rPr lang="en-GB" sz="2000" b="1" dirty="0">
                <a:solidFill>
                  <a:srgbClr val="004080"/>
                </a:solidFill>
                <a:latin typeface="Calibri" charset="0"/>
              </a:rPr>
              <a:t>HTS- 50-200 </a:t>
            </a:r>
            <a:r>
              <a:rPr lang="en-GB" sz="2000" b="1" dirty="0" err="1">
                <a:solidFill>
                  <a:srgbClr val="004080"/>
                </a:solidFill>
                <a:latin typeface="Calibri" charset="0"/>
              </a:rPr>
              <a:t>Gbps</a:t>
            </a:r>
            <a:r>
              <a:rPr lang="en-GB" sz="2000" b="1" dirty="0">
                <a:solidFill>
                  <a:srgbClr val="004080"/>
                </a:solidFill>
                <a:latin typeface="Calibri" charset="0"/>
              </a:rPr>
              <a:t> to 1 </a:t>
            </a:r>
            <a:r>
              <a:rPr lang="en-GB" sz="2000" b="1" dirty="0" err="1">
                <a:solidFill>
                  <a:srgbClr val="004080"/>
                </a:solidFill>
                <a:latin typeface="Calibri" charset="0"/>
              </a:rPr>
              <a:t>TBps</a:t>
            </a:r>
            <a:r>
              <a:rPr lang="en-GB" sz="2000" b="1" dirty="0">
                <a:solidFill>
                  <a:srgbClr val="004080"/>
                </a:solidFill>
                <a:latin typeface="Calibri" charset="0"/>
              </a:rPr>
              <a:t> by 2020s</a:t>
            </a:r>
          </a:p>
          <a:p>
            <a:pPr>
              <a:buSzPct val="80000"/>
              <a:buFont typeface="Wingdings" charset="2"/>
              <a:buChar char="u"/>
            </a:pPr>
            <a:r>
              <a:rPr lang="en-GB" sz="1800" dirty="0">
                <a:solidFill>
                  <a:srgbClr val="4C9AC2"/>
                </a:solidFill>
                <a:latin typeface="Calibri" charset="0"/>
              </a:rPr>
              <a:t>Innovation in ALL Satellite Bands </a:t>
            </a:r>
          </a:p>
          <a:p>
            <a:pPr marL="539750" lvl="1" indent="-174625">
              <a:buSzPct val="80000"/>
              <a:buFont typeface="Wingdings" charset="2"/>
              <a:buChar char="Ø"/>
            </a:pPr>
            <a:r>
              <a:rPr lang="en-GB" sz="1800" dirty="0">
                <a:solidFill>
                  <a:srgbClr val="4C9AC2"/>
                </a:solidFill>
                <a:latin typeface="Calibri" charset="0"/>
              </a:rPr>
              <a:t>Hybrid C/Ku, L/S Bands</a:t>
            </a:r>
          </a:p>
          <a:p>
            <a:pPr marL="539750" lvl="1" indent="-174625">
              <a:buSzPct val="80000"/>
              <a:buFont typeface="Wingdings" charset="2"/>
              <a:buChar char="Ø"/>
            </a:pPr>
            <a:r>
              <a:rPr lang="en-GB" sz="1800" dirty="0">
                <a:solidFill>
                  <a:srgbClr val="4C9AC2"/>
                </a:solidFill>
                <a:latin typeface="Calibri" charset="0"/>
              </a:rPr>
              <a:t>Ka-Band, Q/V Bands</a:t>
            </a:r>
          </a:p>
          <a:p>
            <a:pPr>
              <a:buSzPct val="80000"/>
              <a:buFont typeface="Wingdings" charset="2"/>
              <a:buChar char="u"/>
            </a:pPr>
            <a:r>
              <a:rPr lang="en-GB" sz="1800" dirty="0">
                <a:solidFill>
                  <a:srgbClr val="4C9AC2"/>
                </a:solidFill>
                <a:latin typeface="Calibri" charset="0"/>
              </a:rPr>
              <a:t>New Constellations </a:t>
            </a:r>
            <a:r>
              <a:rPr lang="en-GB" sz="1800" dirty="0" smtClean="0">
                <a:solidFill>
                  <a:srgbClr val="4C9AC2"/>
                </a:solidFill>
                <a:latin typeface="Calibri" charset="0"/>
              </a:rPr>
              <a:t>- </a:t>
            </a:r>
            <a:r>
              <a:rPr lang="en-GB" sz="1800" dirty="0">
                <a:solidFill>
                  <a:srgbClr val="4C9AC2"/>
                </a:solidFill>
                <a:latin typeface="Calibri" charset="0"/>
              </a:rPr>
              <a:t>NGSO  (1k+ satellites)</a:t>
            </a:r>
          </a:p>
          <a:p>
            <a:pPr>
              <a:buSzPct val="80000"/>
              <a:buFont typeface="Wingdings" charset="2"/>
              <a:buChar char="u"/>
            </a:pPr>
            <a:r>
              <a:rPr lang="en-GB" sz="1800" dirty="0">
                <a:solidFill>
                  <a:srgbClr val="4C9AC2"/>
                </a:solidFill>
                <a:latin typeface="Calibri" charset="0"/>
              </a:rPr>
              <a:t>Open Architecture (all IP &amp; 5G)</a:t>
            </a:r>
          </a:p>
          <a:p>
            <a:pPr>
              <a:buSzPct val="80000"/>
              <a:buFont typeface="Wingdings" charset="2"/>
              <a:buChar char="u"/>
            </a:pPr>
            <a:r>
              <a:rPr lang="en-GB" sz="1800" dirty="0">
                <a:solidFill>
                  <a:srgbClr val="4C9AC2"/>
                </a:solidFill>
                <a:latin typeface="Calibri" charset="0"/>
              </a:rPr>
              <a:t>Higher Speeds 50/5 Mbps</a:t>
            </a:r>
          </a:p>
          <a:p>
            <a:pPr>
              <a:buSzPct val="80000"/>
              <a:buFont typeface="Wingdings" charset="2"/>
              <a:buChar char="u"/>
            </a:pPr>
            <a:r>
              <a:rPr lang="en-GB" sz="1800" dirty="0">
                <a:solidFill>
                  <a:srgbClr val="4C9AC2"/>
                </a:solidFill>
                <a:latin typeface="Calibri" charset="0"/>
              </a:rPr>
              <a:t>Increased focus on M2M, IoT, </a:t>
            </a:r>
          </a:p>
          <a:p>
            <a:pPr>
              <a:buSzPct val="80000"/>
              <a:buFont typeface="Wingdings" charset="2"/>
              <a:buChar char="u"/>
            </a:pPr>
            <a:r>
              <a:rPr lang="en-GB" sz="1800" dirty="0" smtClean="0">
                <a:solidFill>
                  <a:srgbClr val="4C9AC2"/>
                </a:solidFill>
                <a:latin typeface="Calibri" charset="0"/>
              </a:rPr>
              <a:t>Enhanced </a:t>
            </a:r>
            <a:r>
              <a:rPr lang="en-GB" sz="1800" dirty="0">
                <a:solidFill>
                  <a:srgbClr val="4C9AC2"/>
                </a:solidFill>
                <a:latin typeface="Calibri" charset="0"/>
              </a:rPr>
              <a:t>Utility for rural/remote</a:t>
            </a:r>
          </a:p>
          <a:p>
            <a:pPr>
              <a:buSzPct val="80000"/>
              <a:buFont typeface="Wingdings" charset="2"/>
              <a:buChar char="u"/>
            </a:pPr>
            <a:r>
              <a:rPr lang="en-GB" sz="1800" dirty="0">
                <a:solidFill>
                  <a:srgbClr val="4C9AC2"/>
                </a:solidFill>
                <a:latin typeface="Calibri" charset="0"/>
              </a:rPr>
              <a:t>Ubiquitous Connectivity Land/Sea/Air  </a:t>
            </a:r>
            <a:endParaRPr lang="en-GB" sz="1800" dirty="0">
              <a:solidFill>
                <a:srgbClr val="4C9AC2"/>
              </a:solidFill>
            </a:endParaRPr>
          </a:p>
        </p:txBody>
      </p:sp>
      <p:sp>
        <p:nvSpPr>
          <p:cNvPr id="13" name="object 18">
            <a:extLst>
              <a:ext uri="{FF2B5EF4-FFF2-40B4-BE49-F238E27FC236}"/>
            </a:extLst>
          </p:cNvPr>
          <p:cNvSpPr txBox="1"/>
          <p:nvPr/>
        </p:nvSpPr>
        <p:spPr>
          <a:xfrm>
            <a:off x="0" y="6346291"/>
            <a:ext cx="12192000" cy="523218"/>
          </a:xfrm>
          <a:prstGeom prst="rect">
            <a:avLst/>
          </a:prstGeom>
          <a:solidFill>
            <a:srgbClr val="008000"/>
          </a:solidFill>
          <a:ln>
            <a:noFill/>
          </a:ln>
        </p:spPr>
        <p:txBody>
          <a:bodyPr wrap="square" lIns="91438" tIns="45719" rIns="91438" bIns="45719">
            <a:spAutoFit/>
          </a:bodyPr>
          <a:lstStyle>
            <a:defPPr>
              <a:defRPr lang="fr-FR"/>
            </a:defPPr>
            <a:lvl1pPr algn="ct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sz="2800" spc="3" dirty="0" smtClean="0">
                <a:solidFill>
                  <a:schemeClr val="bg1"/>
                </a:solidFill>
                <a:ea typeface="Tahoma" panose="020B0604030504040204" pitchFamily="34" charset="0"/>
                <a:cs typeface="Tahoma" panose="020B0604030504040204" pitchFamily="34" charset="0"/>
              </a:rPr>
              <a:t>I</a:t>
            </a:r>
            <a:r>
              <a:rPr lang="en-US" sz="2800" dirty="0" smtClean="0">
                <a:solidFill>
                  <a:schemeClr val="bg1"/>
                </a:solidFill>
                <a:ea typeface="Tahoma" panose="020B0604030504040204" pitchFamily="34" charset="0"/>
                <a:cs typeface="Tahoma" panose="020B0604030504040204" pitchFamily="34" charset="0"/>
              </a:rPr>
              <a:t>nn</a:t>
            </a:r>
            <a:r>
              <a:rPr lang="en-US" sz="2800" spc="3" dirty="0" smtClean="0">
                <a:solidFill>
                  <a:schemeClr val="bg1"/>
                </a:solidFill>
                <a:ea typeface="Tahoma" panose="020B0604030504040204" pitchFamily="34" charset="0"/>
                <a:cs typeface="Tahoma" panose="020B0604030504040204" pitchFamily="34" charset="0"/>
              </a:rPr>
              <a:t>o</a:t>
            </a:r>
            <a:r>
              <a:rPr lang="en-US" sz="2800" dirty="0" smtClean="0">
                <a:solidFill>
                  <a:schemeClr val="bg1"/>
                </a:solidFill>
                <a:ea typeface="Tahoma" panose="020B0604030504040204" pitchFamily="34" charset="0"/>
                <a:cs typeface="Tahoma" panose="020B0604030504040204" pitchFamily="34" charset="0"/>
              </a:rPr>
              <a:t>vative</a:t>
            </a:r>
            <a:r>
              <a:rPr lang="en-US" sz="2800" spc="-14" dirty="0" smtClean="0">
                <a:solidFill>
                  <a:schemeClr val="bg1"/>
                </a:solidFill>
                <a:ea typeface="Tahoma" panose="020B0604030504040204" pitchFamily="34" charset="0"/>
                <a:cs typeface="Tahoma" panose="020B0604030504040204" pitchFamily="34" charset="0"/>
              </a:rPr>
              <a:t> </a:t>
            </a:r>
            <a:r>
              <a:rPr lang="en-US" sz="2800" dirty="0">
                <a:solidFill>
                  <a:schemeClr val="bg1"/>
                </a:solidFill>
                <a:ea typeface="Tahoma" panose="020B0604030504040204" pitchFamily="34" charset="0"/>
                <a:cs typeface="Tahoma" panose="020B0604030504040204" pitchFamily="34" charset="0"/>
              </a:rPr>
              <a:t>use</a:t>
            </a:r>
            <a:r>
              <a:rPr lang="en-US" sz="2800" spc="6" dirty="0">
                <a:solidFill>
                  <a:schemeClr val="bg1"/>
                </a:solidFill>
                <a:ea typeface="Tahoma" panose="020B0604030504040204" pitchFamily="34" charset="0"/>
                <a:cs typeface="Tahoma" panose="020B0604030504040204" pitchFamily="34" charset="0"/>
              </a:rPr>
              <a:t> </a:t>
            </a:r>
            <a:r>
              <a:rPr lang="en-US" sz="2800" spc="3" dirty="0">
                <a:solidFill>
                  <a:schemeClr val="bg1"/>
                </a:solidFill>
                <a:ea typeface="Tahoma" panose="020B0604030504040204" pitchFamily="34" charset="0"/>
                <a:cs typeface="Tahoma" panose="020B0604030504040204" pitchFamily="34" charset="0"/>
              </a:rPr>
              <a:t>o</a:t>
            </a:r>
            <a:r>
              <a:rPr lang="en-US" sz="2800" dirty="0">
                <a:solidFill>
                  <a:schemeClr val="bg1"/>
                </a:solidFill>
                <a:ea typeface="Tahoma" panose="020B0604030504040204" pitchFamily="34" charset="0"/>
                <a:cs typeface="Tahoma" panose="020B0604030504040204" pitchFamily="34" charset="0"/>
              </a:rPr>
              <a:t>f</a:t>
            </a:r>
            <a:r>
              <a:rPr lang="en-US" sz="2800" spc="-10" dirty="0">
                <a:solidFill>
                  <a:schemeClr val="bg1"/>
                </a:solidFill>
                <a:ea typeface="Tahoma" panose="020B0604030504040204" pitchFamily="34" charset="0"/>
                <a:cs typeface="Tahoma" panose="020B0604030504040204" pitchFamily="34" charset="0"/>
              </a:rPr>
              <a:t> </a:t>
            </a:r>
            <a:r>
              <a:rPr lang="en-US" sz="2800" dirty="0">
                <a:solidFill>
                  <a:schemeClr val="bg1"/>
                </a:solidFill>
                <a:ea typeface="Tahoma" panose="020B0604030504040204" pitchFamily="34" charset="0"/>
                <a:cs typeface="Tahoma" panose="020B0604030504040204" pitchFamily="34" charset="0"/>
              </a:rPr>
              <a:t>new</a:t>
            </a:r>
            <a:r>
              <a:rPr lang="en-US" sz="2800" spc="3" dirty="0">
                <a:solidFill>
                  <a:schemeClr val="bg1"/>
                </a:solidFill>
                <a:ea typeface="Tahoma" panose="020B0604030504040204" pitchFamily="34" charset="0"/>
                <a:cs typeface="Tahoma" panose="020B0604030504040204" pitchFamily="34" charset="0"/>
              </a:rPr>
              <a:t> </a:t>
            </a:r>
            <a:r>
              <a:rPr lang="en-US" sz="2800" dirty="0">
                <a:solidFill>
                  <a:schemeClr val="bg1"/>
                </a:solidFill>
                <a:ea typeface="Tahoma" panose="020B0604030504040204" pitchFamily="34" charset="0"/>
                <a:cs typeface="Tahoma" panose="020B0604030504040204" pitchFamily="34" charset="0"/>
              </a:rPr>
              <a:t>t</a:t>
            </a:r>
            <a:r>
              <a:rPr lang="en-US" sz="2800" spc="-3" dirty="0">
                <a:solidFill>
                  <a:schemeClr val="bg1"/>
                </a:solidFill>
                <a:ea typeface="Tahoma" panose="020B0604030504040204" pitchFamily="34" charset="0"/>
                <a:cs typeface="Tahoma" panose="020B0604030504040204" pitchFamily="34" charset="0"/>
              </a:rPr>
              <a:t>e</a:t>
            </a:r>
            <a:r>
              <a:rPr lang="en-US" sz="2800" dirty="0">
                <a:solidFill>
                  <a:schemeClr val="bg1"/>
                </a:solidFill>
                <a:ea typeface="Tahoma" panose="020B0604030504040204" pitchFamily="34" charset="0"/>
                <a:cs typeface="Tahoma" panose="020B0604030504040204" pitchFamily="34" charset="0"/>
              </a:rPr>
              <a:t>chnol</a:t>
            </a:r>
            <a:r>
              <a:rPr lang="en-US" sz="2800" spc="3" dirty="0">
                <a:solidFill>
                  <a:schemeClr val="bg1"/>
                </a:solidFill>
                <a:ea typeface="Tahoma" panose="020B0604030504040204" pitchFamily="34" charset="0"/>
                <a:cs typeface="Tahoma" panose="020B0604030504040204" pitchFamily="34" charset="0"/>
              </a:rPr>
              <a:t>o</a:t>
            </a:r>
            <a:r>
              <a:rPr lang="en-US" sz="2800" dirty="0">
                <a:solidFill>
                  <a:schemeClr val="bg1"/>
                </a:solidFill>
                <a:ea typeface="Tahoma" panose="020B0604030504040204" pitchFamily="34" charset="0"/>
                <a:cs typeface="Tahoma" panose="020B0604030504040204" pitchFamily="34" charset="0"/>
              </a:rPr>
              <a:t>g</a:t>
            </a:r>
            <a:r>
              <a:rPr lang="en-US" sz="2800" spc="-3" dirty="0">
                <a:solidFill>
                  <a:schemeClr val="bg1"/>
                </a:solidFill>
                <a:ea typeface="Tahoma" panose="020B0604030504040204" pitchFamily="34" charset="0"/>
                <a:cs typeface="Tahoma" panose="020B0604030504040204" pitchFamily="34" charset="0"/>
              </a:rPr>
              <a:t>i</a:t>
            </a:r>
            <a:r>
              <a:rPr lang="en-US" sz="2800" dirty="0">
                <a:solidFill>
                  <a:schemeClr val="bg1"/>
                </a:solidFill>
                <a:ea typeface="Tahoma" panose="020B0604030504040204" pitchFamily="34" charset="0"/>
                <a:cs typeface="Tahoma" panose="020B0604030504040204" pitchFamily="34" charset="0"/>
              </a:rPr>
              <a:t>es </a:t>
            </a:r>
            <a:r>
              <a:rPr lang="en-US" sz="2800" spc="6" dirty="0">
                <a:solidFill>
                  <a:schemeClr val="bg1"/>
                </a:solidFill>
                <a:ea typeface="Tahoma" panose="020B0604030504040204" pitchFamily="34" charset="0"/>
                <a:cs typeface="Tahoma" panose="020B0604030504040204" pitchFamily="34" charset="0"/>
              </a:rPr>
              <a:t>is drastically reducing </a:t>
            </a:r>
            <a:r>
              <a:rPr lang="en-US" sz="2800" dirty="0">
                <a:solidFill>
                  <a:schemeClr val="bg1"/>
                </a:solidFill>
                <a:ea typeface="Tahoma" panose="020B0604030504040204" pitchFamily="34" charset="0"/>
                <a:cs typeface="Tahoma" panose="020B0604030504040204" pitchFamily="34" charset="0"/>
              </a:rPr>
              <a:t>cost per </a:t>
            </a:r>
            <a:r>
              <a:rPr lang="en-US" sz="2800" dirty="0" smtClean="0">
                <a:solidFill>
                  <a:schemeClr val="bg1"/>
                </a:solidFill>
                <a:ea typeface="Tahoma" panose="020B0604030504040204" pitchFamily="34" charset="0"/>
                <a:cs typeface="Tahoma" panose="020B0604030504040204" pitchFamily="34" charset="0"/>
              </a:rPr>
              <a:t>Mbps</a:t>
            </a:r>
            <a:endParaRPr lang="en-US" sz="2800" dirty="0">
              <a:solidFill>
                <a:schemeClr val="bg1"/>
              </a:solidFill>
              <a:ea typeface="Tahoma" panose="020B0604030504040204" pitchFamily="34" charset="0"/>
              <a:cs typeface="Tahoma" panose="020B0604030504040204" pitchFamily="34" charset="0"/>
            </a:endParaRPr>
          </a:p>
        </p:txBody>
      </p:sp>
      <p:sp>
        <p:nvSpPr>
          <p:cNvPr id="21508" name="object 4">
            <a:extLst>
              <a:ext uri="{FF2B5EF4-FFF2-40B4-BE49-F238E27FC236}"/>
            </a:extLst>
          </p:cNvPr>
          <p:cNvSpPr txBox="1">
            <a:spLocks noChangeArrowheads="1"/>
          </p:cNvSpPr>
          <p:nvPr/>
        </p:nvSpPr>
        <p:spPr bwMode="auto">
          <a:xfrm>
            <a:off x="479376" y="2732923"/>
            <a:ext cx="3888432" cy="1296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12700">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spcBef>
                <a:spcPts val="0"/>
              </a:spcBef>
              <a:spcAft>
                <a:spcPts val="600"/>
              </a:spcAft>
            </a:pPr>
            <a:r>
              <a:rPr lang="en-US" sz="2000" b="1" dirty="0">
                <a:solidFill>
                  <a:srgbClr val="004080"/>
                </a:solidFill>
                <a:latin typeface="Calibri" charset="0"/>
                <a:cs typeface="Tahoma" charset="0"/>
              </a:rPr>
              <a:t>Increase</a:t>
            </a:r>
            <a:r>
              <a:rPr lang="en-GB" sz="2000" b="1" dirty="0">
                <a:solidFill>
                  <a:srgbClr val="004080"/>
                </a:solidFill>
                <a:latin typeface="Calibri" charset="0"/>
                <a:cs typeface="Tahoma" charset="0"/>
              </a:rPr>
              <a:t>d</a:t>
            </a:r>
            <a:r>
              <a:rPr lang="en-US" sz="2000" b="1" dirty="0">
                <a:solidFill>
                  <a:srgbClr val="004080"/>
                </a:solidFill>
                <a:latin typeface="Calibri" charset="0"/>
                <a:cs typeface="Tahoma" charset="0"/>
              </a:rPr>
              <a:t> Payload Flexibility</a:t>
            </a:r>
            <a:r>
              <a:rPr lang="en-US" sz="2000" b="1" dirty="0">
                <a:solidFill>
                  <a:srgbClr val="4C9AC2"/>
                </a:solidFill>
                <a:latin typeface="Calibri" charset="0"/>
                <a:cs typeface="Tahoma" charset="0"/>
              </a:rPr>
              <a:t>:</a:t>
            </a:r>
          </a:p>
          <a:p>
            <a:pPr marL="285750" indent="-285750">
              <a:buSzPct val="80000"/>
              <a:buFont typeface="Wingdings" charset="2"/>
              <a:buChar char="u"/>
            </a:pPr>
            <a:r>
              <a:rPr lang="en-GB" sz="1800" dirty="0">
                <a:solidFill>
                  <a:srgbClr val="4C9AC2"/>
                </a:solidFill>
                <a:latin typeface="Calibri" charset="0"/>
              </a:rPr>
              <a:t>Adv. Digital beam forming </a:t>
            </a:r>
            <a:r>
              <a:rPr lang="en-US" sz="1800" dirty="0">
                <a:solidFill>
                  <a:srgbClr val="4C9AC2"/>
                </a:solidFill>
                <a:latin typeface="Calibri" charset="0"/>
              </a:rPr>
              <a:t>process</a:t>
            </a:r>
            <a:r>
              <a:rPr lang="en-GB" sz="1800" dirty="0" err="1">
                <a:solidFill>
                  <a:srgbClr val="4C9AC2"/>
                </a:solidFill>
                <a:latin typeface="Calibri" charset="0"/>
              </a:rPr>
              <a:t>ors</a:t>
            </a:r>
            <a:endParaRPr lang="en-US" sz="1800" dirty="0">
              <a:solidFill>
                <a:srgbClr val="4C9AC2"/>
              </a:solidFill>
              <a:latin typeface="Calibri" charset="0"/>
            </a:endParaRPr>
          </a:p>
          <a:p>
            <a:pPr marL="285750" indent="-285750">
              <a:buSzPct val="80000"/>
              <a:buFont typeface="Wingdings" charset="2"/>
              <a:buChar char="u"/>
            </a:pPr>
            <a:r>
              <a:rPr lang="en-US" sz="1800" dirty="0">
                <a:solidFill>
                  <a:srgbClr val="4C9AC2"/>
                </a:solidFill>
                <a:latin typeface="Calibri" charset="0"/>
              </a:rPr>
              <a:t>Advanced phased arrays</a:t>
            </a:r>
            <a:endParaRPr lang="en-GB" sz="1800" dirty="0">
              <a:solidFill>
                <a:srgbClr val="4C9AC2"/>
              </a:solidFill>
              <a:latin typeface="Calibri" charset="0"/>
            </a:endParaRPr>
          </a:p>
          <a:p>
            <a:pPr marL="285750" indent="-285750">
              <a:buSzPct val="80000"/>
              <a:buFont typeface="Wingdings" charset="2"/>
              <a:buChar char="u"/>
            </a:pPr>
            <a:r>
              <a:rPr lang="en-GB" sz="1800" dirty="0">
                <a:solidFill>
                  <a:srgbClr val="4C9AC2"/>
                </a:solidFill>
                <a:latin typeface="Calibri" charset="0"/>
              </a:rPr>
              <a:t>Ka MPA </a:t>
            </a:r>
            <a:r>
              <a:rPr lang="en-GB" sz="1800" dirty="0" smtClean="0">
                <a:solidFill>
                  <a:srgbClr val="4C9AC2"/>
                </a:solidFill>
                <a:latin typeface="Calibri" charset="0"/>
              </a:rPr>
              <a:t>- </a:t>
            </a:r>
            <a:r>
              <a:rPr lang="en-GB" sz="1800" dirty="0">
                <a:solidFill>
                  <a:srgbClr val="4C9AC2"/>
                </a:solidFill>
                <a:latin typeface="Calibri" charset="0"/>
              </a:rPr>
              <a:t>lower cost of </a:t>
            </a:r>
            <a:r>
              <a:rPr lang="en-GB" sz="1800" dirty="0" smtClean="0">
                <a:solidFill>
                  <a:srgbClr val="4C9AC2"/>
                </a:solidFill>
                <a:latin typeface="Calibri" charset="0"/>
              </a:rPr>
              <a:t>capacity</a:t>
            </a:r>
            <a:endParaRPr lang="en-GB" sz="1800" dirty="0">
              <a:solidFill>
                <a:srgbClr val="4C9AC2"/>
              </a:solidFill>
              <a:latin typeface="Calibri" charset="0"/>
            </a:endParaRPr>
          </a:p>
        </p:txBody>
      </p:sp>
      <p:sp>
        <p:nvSpPr>
          <p:cNvPr id="14" name="object 4">
            <a:extLst>
              <a:ext uri="{FF2B5EF4-FFF2-40B4-BE49-F238E27FC236}"/>
            </a:extLst>
          </p:cNvPr>
          <p:cNvSpPr txBox="1">
            <a:spLocks noChangeArrowheads="1"/>
          </p:cNvSpPr>
          <p:nvPr/>
        </p:nvSpPr>
        <p:spPr bwMode="auto">
          <a:xfrm>
            <a:off x="479376" y="5301208"/>
            <a:ext cx="2880320" cy="936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12700">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marL="0" indent="0">
              <a:buNone/>
            </a:pPr>
            <a:r>
              <a:rPr lang="en-GB" sz="2000" b="1" dirty="0">
                <a:solidFill>
                  <a:srgbClr val="004080"/>
                </a:solidFill>
                <a:latin typeface="Calibri" charset="0"/>
                <a:cs typeface="Tahoma" charset="0"/>
              </a:rPr>
              <a:t>Lower cost launch vehicles</a:t>
            </a:r>
          </a:p>
          <a:p>
            <a:pPr marL="285750" indent="-285750">
              <a:buSzPct val="80000"/>
              <a:buFont typeface="Wingdings" charset="2"/>
              <a:buChar char="u"/>
            </a:pPr>
            <a:r>
              <a:rPr lang="en-GB" sz="1800" dirty="0">
                <a:solidFill>
                  <a:srgbClr val="4C9AC2"/>
                </a:solidFill>
                <a:latin typeface="Calibri" charset="0"/>
              </a:rPr>
              <a:t>Reduce launch </a:t>
            </a:r>
            <a:r>
              <a:rPr lang="en-GB" sz="1800" dirty="0" smtClean="0">
                <a:solidFill>
                  <a:srgbClr val="4C9AC2"/>
                </a:solidFill>
                <a:latin typeface="Calibri" charset="0"/>
              </a:rPr>
              <a:t>mass</a:t>
            </a:r>
            <a:endParaRPr lang="en-GB" sz="1800" dirty="0">
              <a:solidFill>
                <a:srgbClr val="4C9AC2"/>
              </a:solidFill>
              <a:latin typeface="Calibri" charset="0"/>
            </a:endParaRPr>
          </a:p>
          <a:p>
            <a:pPr marL="285750" indent="-285750">
              <a:buSzPct val="80000"/>
              <a:buFont typeface="Wingdings" charset="2"/>
              <a:buChar char="u"/>
            </a:pPr>
            <a:r>
              <a:rPr lang="en-GB" sz="1800" dirty="0" smtClean="0">
                <a:solidFill>
                  <a:srgbClr val="4C9AC2"/>
                </a:solidFill>
                <a:latin typeface="Calibri" charset="0"/>
              </a:rPr>
              <a:t>Larger </a:t>
            </a:r>
            <a:r>
              <a:rPr lang="en-GB" sz="1800" dirty="0">
                <a:solidFill>
                  <a:srgbClr val="4C9AC2"/>
                </a:solidFill>
                <a:latin typeface="Calibri" charset="0"/>
              </a:rPr>
              <a:t>payloads</a:t>
            </a:r>
          </a:p>
        </p:txBody>
      </p:sp>
      <p:sp>
        <p:nvSpPr>
          <p:cNvPr id="16" name="object 4">
            <a:extLst>
              <a:ext uri="{FF2B5EF4-FFF2-40B4-BE49-F238E27FC236}"/>
            </a:extLst>
          </p:cNvPr>
          <p:cNvSpPr txBox="1">
            <a:spLocks noChangeArrowheads="1"/>
          </p:cNvSpPr>
          <p:nvPr/>
        </p:nvSpPr>
        <p:spPr bwMode="auto">
          <a:xfrm>
            <a:off x="479376" y="4197086"/>
            <a:ext cx="4392488" cy="936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12700">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marL="0"/>
            <a:r>
              <a:rPr lang="en-GB" sz="2000" b="1" dirty="0">
                <a:solidFill>
                  <a:srgbClr val="004080"/>
                </a:solidFill>
                <a:latin typeface="Calibri" charset="0"/>
                <a:cs typeface="Tahoma" charset="0"/>
              </a:rPr>
              <a:t>Resilient end-to-end ground network  </a:t>
            </a:r>
          </a:p>
          <a:p>
            <a:pPr marL="285750" indent="-285750">
              <a:buSzPct val="80000"/>
              <a:buFont typeface="Wingdings" charset="2"/>
              <a:buChar char="u"/>
            </a:pPr>
            <a:r>
              <a:rPr lang="en-GB" sz="1800" dirty="0">
                <a:solidFill>
                  <a:srgbClr val="4C9AC2"/>
                </a:solidFill>
                <a:latin typeface="Calibri" charset="0"/>
              </a:rPr>
              <a:t>Higher performance, greater capacity, secure networks</a:t>
            </a:r>
          </a:p>
        </p:txBody>
      </p:sp>
      <p:sp>
        <p:nvSpPr>
          <p:cNvPr id="17" name="object 4">
            <a:extLst>
              <a:ext uri="{FF2B5EF4-FFF2-40B4-BE49-F238E27FC236}"/>
            </a:extLst>
          </p:cNvPr>
          <p:cNvSpPr txBox="1">
            <a:spLocks noChangeArrowheads="1"/>
          </p:cNvSpPr>
          <p:nvPr/>
        </p:nvSpPr>
        <p:spPr bwMode="auto">
          <a:xfrm>
            <a:off x="479376" y="1340768"/>
            <a:ext cx="3888432"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marL="12700">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marL="0"/>
            <a:r>
              <a:rPr lang="en-GB" sz="2000" b="1" dirty="0">
                <a:solidFill>
                  <a:srgbClr val="004080"/>
                </a:solidFill>
                <a:latin typeface="Calibri" charset="0"/>
                <a:cs typeface="Tahoma" charset="0"/>
              </a:rPr>
              <a:t>Reduce infrastructure costs:</a:t>
            </a:r>
          </a:p>
          <a:p>
            <a:pPr marL="285750" indent="-285750">
              <a:buSzPct val="80000"/>
              <a:buFont typeface="Wingdings" charset="2"/>
              <a:buChar char="u"/>
            </a:pPr>
            <a:r>
              <a:rPr lang="en-GB" sz="1800" dirty="0">
                <a:solidFill>
                  <a:srgbClr val="4C9AC2"/>
                </a:solidFill>
                <a:latin typeface="Calibri" charset="0"/>
              </a:rPr>
              <a:t>More efficient payloads</a:t>
            </a:r>
          </a:p>
          <a:p>
            <a:pPr marL="285750" indent="-285750">
              <a:buSzPct val="80000"/>
              <a:buFont typeface="Wingdings" charset="2"/>
              <a:buChar char="u"/>
            </a:pPr>
            <a:r>
              <a:rPr lang="en-GB" sz="1800" dirty="0">
                <a:solidFill>
                  <a:srgbClr val="4C9AC2"/>
                </a:solidFill>
                <a:latin typeface="Calibri" charset="0"/>
              </a:rPr>
              <a:t>Advanced Electric Propulsion</a:t>
            </a:r>
          </a:p>
          <a:p>
            <a:pPr marL="285750" indent="-285750">
              <a:buSzPct val="80000"/>
              <a:buFont typeface="Wingdings" charset="2"/>
              <a:buChar char="u"/>
            </a:pPr>
            <a:r>
              <a:rPr lang="en-GB" sz="1800" dirty="0">
                <a:solidFill>
                  <a:srgbClr val="4C9AC2"/>
                </a:solidFill>
                <a:latin typeface="Calibri" charset="0"/>
              </a:rPr>
              <a:t>Lower dry mass </a:t>
            </a:r>
            <a:r>
              <a:rPr lang="en-GB" sz="1800" dirty="0" smtClean="0">
                <a:solidFill>
                  <a:srgbClr val="4C9AC2"/>
                </a:solidFill>
                <a:latin typeface="Calibri" charset="0"/>
              </a:rPr>
              <a:t>- </a:t>
            </a:r>
            <a:r>
              <a:rPr lang="en-GB" sz="1800" dirty="0">
                <a:solidFill>
                  <a:srgbClr val="4C9AC2"/>
                </a:solidFill>
                <a:latin typeface="Calibri" charset="0"/>
              </a:rPr>
              <a:t>lattice like structures </a:t>
            </a:r>
          </a:p>
        </p:txBody>
      </p:sp>
    </p:spTree>
    <p:extLst>
      <p:ext uri="{BB962C8B-B14F-4D97-AF65-F5344CB8AC3E}">
        <p14:creationId xmlns:p14="http://schemas.microsoft.com/office/powerpoint/2010/main" val="72753748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8">
            <a:extLst>
              <a:ext uri="{FF2B5EF4-FFF2-40B4-BE49-F238E27FC236}"/>
            </a:extLst>
          </p:cNvPr>
          <p:cNvSpPr txBox="1"/>
          <p:nvPr/>
        </p:nvSpPr>
        <p:spPr>
          <a:xfrm>
            <a:off x="3431704" y="4077072"/>
            <a:ext cx="5688632" cy="523218"/>
          </a:xfrm>
          <a:prstGeom prst="rect">
            <a:avLst/>
          </a:prstGeom>
          <a:solidFill>
            <a:srgbClr val="008000"/>
          </a:solidFill>
          <a:ln>
            <a:noFill/>
          </a:ln>
        </p:spPr>
        <p:txBody>
          <a:bodyPr wrap="square" lIns="91438" tIns="45719" rIns="91438" bIns="45719">
            <a:spAutoFit/>
          </a:bodyPr>
          <a:lstStyle>
            <a:defPPr>
              <a:defRPr lang="fr-FR"/>
            </a:defPPr>
            <a:lvl1pPr algn="ct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endParaRPr lang="en-US" sz="2800" dirty="0">
              <a:solidFill>
                <a:schemeClr val="bg1"/>
              </a:solidFill>
              <a:ea typeface="Tahoma" panose="020B0604030504040204" pitchFamily="34" charset="0"/>
              <a:cs typeface="Tahoma" panose="020B0604030504040204" pitchFamily="34" charset="0"/>
            </a:endParaRPr>
          </a:p>
        </p:txBody>
      </p:sp>
      <p:sp>
        <p:nvSpPr>
          <p:cNvPr id="11" name="object 18">
            <a:extLst>
              <a:ext uri="{FF2B5EF4-FFF2-40B4-BE49-F238E27FC236}"/>
            </a:extLst>
          </p:cNvPr>
          <p:cNvSpPr txBox="1"/>
          <p:nvPr/>
        </p:nvSpPr>
        <p:spPr>
          <a:xfrm>
            <a:off x="6384032" y="1274776"/>
            <a:ext cx="5688632" cy="523218"/>
          </a:xfrm>
          <a:prstGeom prst="rect">
            <a:avLst/>
          </a:prstGeom>
          <a:solidFill>
            <a:srgbClr val="008000"/>
          </a:solidFill>
          <a:ln>
            <a:noFill/>
          </a:ln>
        </p:spPr>
        <p:txBody>
          <a:bodyPr wrap="square" lIns="91438" tIns="45719" rIns="91438" bIns="45719">
            <a:spAutoFit/>
          </a:bodyPr>
          <a:lstStyle>
            <a:defPPr>
              <a:defRPr lang="fr-FR"/>
            </a:defPPr>
            <a:lvl1pPr algn="ct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endParaRPr lang="en-US" sz="2800" dirty="0">
              <a:solidFill>
                <a:schemeClr val="bg1"/>
              </a:solidFill>
              <a:ea typeface="Tahoma" panose="020B0604030504040204" pitchFamily="34" charset="0"/>
              <a:cs typeface="Tahoma" panose="020B0604030504040204" pitchFamily="34" charset="0"/>
            </a:endParaRPr>
          </a:p>
        </p:txBody>
      </p:sp>
      <p:sp>
        <p:nvSpPr>
          <p:cNvPr id="10" name="object 18">
            <a:extLst>
              <a:ext uri="{FF2B5EF4-FFF2-40B4-BE49-F238E27FC236}"/>
            </a:extLst>
          </p:cNvPr>
          <p:cNvSpPr txBox="1"/>
          <p:nvPr/>
        </p:nvSpPr>
        <p:spPr>
          <a:xfrm>
            <a:off x="263352" y="1274776"/>
            <a:ext cx="5688632" cy="523218"/>
          </a:xfrm>
          <a:prstGeom prst="rect">
            <a:avLst/>
          </a:prstGeom>
          <a:solidFill>
            <a:srgbClr val="008000"/>
          </a:solidFill>
          <a:ln>
            <a:noFill/>
          </a:ln>
        </p:spPr>
        <p:txBody>
          <a:bodyPr wrap="square" lIns="91438" tIns="45719" rIns="91438" bIns="45719">
            <a:spAutoFit/>
          </a:bodyPr>
          <a:lstStyle>
            <a:defPPr>
              <a:defRPr lang="fr-FR"/>
            </a:defPPr>
            <a:lvl1pPr algn="ctr">
              <a:defRPr sz="3200" b="1">
                <a:solidFill>
                  <a:srgbClr val="4C9AC2"/>
                </a:solidFill>
                <a:latin typeface="Calibri" panose="020F0502020204030204" pitchFamily="34"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endParaRPr lang="en-US" sz="2800" dirty="0">
              <a:solidFill>
                <a:schemeClr val="bg1"/>
              </a:solidFill>
              <a:ea typeface="Tahoma" panose="020B0604030504040204" pitchFamily="34" charset="0"/>
              <a:cs typeface="Tahoma" panose="020B0604030504040204" pitchFamily="34" charset="0"/>
            </a:endParaRPr>
          </a:p>
        </p:txBody>
      </p:sp>
      <p:sp>
        <p:nvSpPr>
          <p:cNvPr id="19458" name="object 11"/>
          <p:cNvSpPr>
            <a:spLocks noChangeArrowheads="1"/>
          </p:cNvSpPr>
          <p:nvPr/>
        </p:nvSpPr>
        <p:spPr bwMode="auto">
          <a:xfrm>
            <a:off x="33867" y="1821891"/>
            <a:ext cx="6144684" cy="2166937"/>
          </a:xfrm>
          <a:prstGeom prst="rect">
            <a:avLst/>
          </a:prstGeom>
          <a:blipFill dpi="0" rotWithShape="1">
            <a:blip r:embed="rId3"/>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800">
              <a:latin typeface="Calibri" charset="0"/>
            </a:endParaRPr>
          </a:p>
        </p:txBody>
      </p:sp>
      <p:sp>
        <p:nvSpPr>
          <p:cNvPr id="19459" name="object 12"/>
          <p:cNvSpPr>
            <a:spLocks noChangeArrowheads="1"/>
          </p:cNvSpPr>
          <p:nvPr/>
        </p:nvSpPr>
        <p:spPr bwMode="auto">
          <a:xfrm>
            <a:off x="6034625" y="1808163"/>
            <a:ext cx="6193367" cy="2214562"/>
          </a:xfrm>
          <a:prstGeom prst="rect">
            <a:avLst/>
          </a:prstGeom>
          <a:blipFill dpi="0" rotWithShape="1">
            <a:blip r:embed="rId4"/>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800">
              <a:latin typeface="Calibri" charset="0"/>
            </a:endParaRPr>
          </a:p>
        </p:txBody>
      </p:sp>
      <p:sp>
        <p:nvSpPr>
          <p:cNvPr id="19460" name="object 10"/>
          <p:cNvSpPr>
            <a:spLocks noChangeArrowheads="1"/>
          </p:cNvSpPr>
          <p:nvPr/>
        </p:nvSpPr>
        <p:spPr bwMode="auto">
          <a:xfrm>
            <a:off x="3438628" y="4680223"/>
            <a:ext cx="5674784" cy="1989137"/>
          </a:xfrm>
          <a:prstGeom prst="rect">
            <a:avLst/>
          </a:prstGeom>
          <a:blipFill dpi="0" rotWithShape="1">
            <a:blip r:embed="rId5"/>
            <a:srcRect/>
            <a:stretch>
              <a:fillRect/>
            </a:stretch>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p>
            <a:endParaRPr lang="en-US" sz="1800">
              <a:latin typeface="Calibri" charset="0"/>
            </a:endParaRPr>
          </a:p>
        </p:txBody>
      </p:sp>
      <p:sp>
        <p:nvSpPr>
          <p:cNvPr id="9" name="object 9">
            <a:extLst>
              <a:ext uri="{FF2B5EF4-FFF2-40B4-BE49-F238E27FC236}"/>
            </a:extLst>
          </p:cNvPr>
          <p:cNvSpPr txBox="1"/>
          <p:nvPr/>
        </p:nvSpPr>
        <p:spPr>
          <a:xfrm>
            <a:off x="4354013" y="395955"/>
            <a:ext cx="7646643" cy="584773"/>
          </a:xfrm>
          <a:prstGeom prst="rect">
            <a:avLst/>
          </a:prstGeom>
          <a:noFill/>
          <a:ln>
            <a:noFill/>
          </a:ln>
        </p:spPr>
        <p:txBody>
          <a:bodyPr vert="horz" wrap="square" lIns="91438" tIns="45719" rIns="91438" bIns="45719">
            <a:spAutoFit/>
          </a:bodyPr>
          <a:lstStyle>
            <a:lvl1pPr algn="r">
              <a:defRPr sz="3200" b="1">
                <a:solidFill>
                  <a:srgbClr val="4C9AC2"/>
                </a:solidFill>
                <a:latin typeface="Calibri" panose="020F0502020204030204" pitchFamily="34" charset="0"/>
              </a:defRPr>
            </a:lvl1pPr>
            <a:lvl2pPr>
              <a:defRPr sz="3200">
                <a:latin typeface="Arial" charset="0"/>
                <a:cs typeface="MS PGothic" charset="0"/>
              </a:defRPr>
            </a:lvl2pPr>
            <a:lvl3pPr>
              <a:defRPr sz="3200">
                <a:latin typeface="Arial" charset="0"/>
                <a:cs typeface="MS PGothic" charset="0"/>
              </a:defRPr>
            </a:lvl3pPr>
            <a:lvl4pPr>
              <a:defRPr sz="3200">
                <a:latin typeface="Arial" charset="0"/>
                <a:cs typeface="MS PGothic" charset="0"/>
              </a:defRPr>
            </a:lvl4pPr>
            <a:lvl5pPr>
              <a:defRPr sz="3200">
                <a:latin typeface="Arial" charset="0"/>
                <a:cs typeface="MS PGothic" charset="0"/>
              </a:defRPr>
            </a:lvl5pPr>
            <a:lvl6pPr marL="457200" fontAlgn="base">
              <a:spcBef>
                <a:spcPct val="0"/>
              </a:spcBef>
              <a:spcAft>
                <a:spcPct val="0"/>
              </a:spcAft>
              <a:defRPr sz="3200">
                <a:latin typeface="Arial" charset="0"/>
                <a:ea typeface="ＭＳ Ｐゴシック" charset="0"/>
                <a:cs typeface="ＭＳ Ｐゴシック" charset="0"/>
              </a:defRPr>
            </a:lvl6pPr>
            <a:lvl7pPr marL="914400" fontAlgn="base">
              <a:spcBef>
                <a:spcPct val="0"/>
              </a:spcBef>
              <a:spcAft>
                <a:spcPct val="0"/>
              </a:spcAft>
              <a:defRPr sz="3200">
                <a:latin typeface="Arial" charset="0"/>
                <a:ea typeface="ＭＳ Ｐゴシック" charset="0"/>
                <a:cs typeface="ＭＳ Ｐゴシック" charset="0"/>
              </a:defRPr>
            </a:lvl7pPr>
            <a:lvl8pPr marL="1371600" fontAlgn="base">
              <a:spcBef>
                <a:spcPct val="0"/>
              </a:spcBef>
              <a:spcAft>
                <a:spcPct val="0"/>
              </a:spcAft>
              <a:defRPr sz="3200">
                <a:latin typeface="Arial" charset="0"/>
                <a:ea typeface="ＭＳ Ｐゴシック" charset="0"/>
                <a:cs typeface="ＭＳ Ｐゴシック" charset="0"/>
              </a:defRPr>
            </a:lvl8pPr>
            <a:lvl9pPr marL="1828800" fontAlgn="base">
              <a:spcBef>
                <a:spcPct val="0"/>
              </a:spcBef>
              <a:spcAft>
                <a:spcPct val="0"/>
              </a:spcAft>
              <a:defRPr sz="3200">
                <a:latin typeface="Arial" charset="0"/>
                <a:ea typeface="ＭＳ Ｐゴシック" charset="0"/>
                <a:cs typeface="ＭＳ Ｐゴシック" charset="0"/>
              </a:defRPr>
            </a:lvl9pPr>
          </a:lstStyle>
          <a:p>
            <a:r>
              <a:rPr dirty="0"/>
              <a:t>Economics underpin</a:t>
            </a:r>
            <a:r>
              <a:rPr lang="en-GB" dirty="0"/>
              <a:t> </a:t>
            </a:r>
            <a:r>
              <a:rPr lang="en-GB" dirty="0" smtClean="0"/>
              <a:t>this </a:t>
            </a:r>
            <a:r>
              <a:rPr lang="en-GB" dirty="0"/>
              <a:t>transformation</a:t>
            </a:r>
            <a:endParaRPr dirty="0"/>
          </a:p>
        </p:txBody>
      </p:sp>
      <p:sp>
        <p:nvSpPr>
          <p:cNvPr id="6" name="object 6">
            <a:extLst>
              <a:ext uri="{FF2B5EF4-FFF2-40B4-BE49-F238E27FC236}"/>
            </a:extLst>
          </p:cNvPr>
          <p:cNvSpPr txBox="1"/>
          <p:nvPr/>
        </p:nvSpPr>
        <p:spPr>
          <a:xfrm>
            <a:off x="7165656" y="1304764"/>
            <a:ext cx="4125384" cy="463243"/>
          </a:xfrm>
          <a:prstGeom prst="rect">
            <a:avLst/>
          </a:prstGeom>
        </p:spPr>
        <p:txBody>
          <a:bodyPr lIns="0" tIns="0" rIns="0" bIns="0" anchor="ctr"/>
          <a:lstStyle>
            <a:lvl1pPr marL="12700">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marL="0">
              <a:spcBef>
                <a:spcPts val="0"/>
              </a:spcBef>
            </a:pPr>
            <a:r>
              <a:rPr lang="en-US" sz="2000" b="1" dirty="0">
                <a:solidFill>
                  <a:srgbClr val="FFFFFF"/>
                </a:solidFill>
                <a:latin typeface="Calibri" charset="0"/>
                <a:cs typeface="Tahoma" charset="0"/>
              </a:rPr>
              <a:t>… bandwidth 27% p.a. since 1999 …</a:t>
            </a:r>
            <a:endParaRPr lang="en-US" sz="2000" dirty="0">
              <a:solidFill>
                <a:srgbClr val="FFFFFF"/>
              </a:solidFill>
              <a:latin typeface="Calibri" charset="0"/>
              <a:cs typeface="Tahoma" charset="0"/>
            </a:endParaRPr>
          </a:p>
        </p:txBody>
      </p:sp>
      <p:sp>
        <p:nvSpPr>
          <p:cNvPr id="5" name="object 5">
            <a:extLst>
              <a:ext uri="{FF2B5EF4-FFF2-40B4-BE49-F238E27FC236}"/>
            </a:extLst>
          </p:cNvPr>
          <p:cNvSpPr txBox="1"/>
          <p:nvPr/>
        </p:nvSpPr>
        <p:spPr>
          <a:xfrm>
            <a:off x="310093" y="1304765"/>
            <a:ext cx="5592233" cy="463241"/>
          </a:xfrm>
          <a:prstGeom prst="rect">
            <a:avLst/>
          </a:prstGeom>
          <a:noFill/>
        </p:spPr>
        <p:txBody>
          <a:bodyPr lIns="0" tIns="0" rIns="0" bIns="0" anchor="ctr"/>
          <a:lstStyle>
            <a:lvl1pPr marL="12700">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marL="0" algn="ctr">
              <a:spcBef>
                <a:spcPts val="0"/>
              </a:spcBef>
            </a:pPr>
            <a:r>
              <a:rPr lang="en-US" sz="2000" b="1" dirty="0">
                <a:solidFill>
                  <a:schemeClr val="bg1"/>
                </a:solidFill>
                <a:latin typeface="Calibri" charset="0"/>
                <a:cs typeface="Tahoma" charset="0"/>
              </a:rPr>
              <a:t>Computing costs declined 33% p.a. since 1990 …</a:t>
            </a:r>
            <a:endParaRPr lang="en-US" sz="2000" dirty="0">
              <a:solidFill>
                <a:schemeClr val="bg1"/>
              </a:solidFill>
              <a:latin typeface="Calibri" charset="0"/>
              <a:cs typeface="Tahoma" charset="0"/>
            </a:endParaRPr>
          </a:p>
        </p:txBody>
      </p:sp>
      <p:sp>
        <p:nvSpPr>
          <p:cNvPr id="4" name="object 4">
            <a:extLst>
              <a:ext uri="{FF2B5EF4-FFF2-40B4-BE49-F238E27FC236}"/>
            </a:extLst>
          </p:cNvPr>
          <p:cNvSpPr txBox="1"/>
          <p:nvPr/>
        </p:nvSpPr>
        <p:spPr>
          <a:xfrm>
            <a:off x="4030237" y="4202222"/>
            <a:ext cx="4491567" cy="272918"/>
          </a:xfrm>
          <a:prstGeom prst="rect">
            <a:avLst/>
          </a:prstGeom>
        </p:spPr>
        <p:txBody>
          <a:bodyPr lIns="0" tIns="0" rIns="0" bIns="0" anchor="ctr"/>
          <a:lstStyle>
            <a:lvl1pPr marL="12700">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marL="0" algn="ctr">
              <a:spcBef>
                <a:spcPts val="0"/>
              </a:spcBef>
            </a:pPr>
            <a:r>
              <a:rPr lang="en-US" sz="2000" b="1" dirty="0">
                <a:solidFill>
                  <a:schemeClr val="bg1"/>
                </a:solidFill>
                <a:latin typeface="Calibri" charset="0"/>
                <a:cs typeface="Tahoma" charset="0"/>
              </a:rPr>
              <a:t>… and storage 38% p.a. since 1992</a:t>
            </a:r>
          </a:p>
        </p:txBody>
      </p:sp>
      <p:sp>
        <p:nvSpPr>
          <p:cNvPr id="3" name="object 3">
            <a:extLst>
              <a:ext uri="{FF2B5EF4-FFF2-40B4-BE49-F238E27FC236}"/>
            </a:extLst>
          </p:cNvPr>
          <p:cNvSpPr txBox="1"/>
          <p:nvPr/>
        </p:nvSpPr>
        <p:spPr>
          <a:xfrm>
            <a:off x="410641" y="6309320"/>
            <a:ext cx="2986617" cy="182563"/>
          </a:xfrm>
          <a:prstGeom prst="rect">
            <a:avLst/>
          </a:prstGeom>
        </p:spPr>
        <p:txBody>
          <a:bodyPr lIns="0" tIns="0" rIns="0" bIns="0"/>
          <a:lstStyle>
            <a:lvl1pPr marL="12700">
              <a:defRPr sz="700">
                <a:solidFill>
                  <a:srgbClr val="3A94D5"/>
                </a:solidFill>
                <a:latin typeface="Arial" charset="0"/>
                <a:ea typeface="MS PGothic" charset="0"/>
                <a:cs typeface="MS PGothic" charset="0"/>
              </a:defRPr>
            </a:lvl1pPr>
            <a:lvl2pPr marL="742950" indent="-285750">
              <a:defRPr sz="700">
                <a:solidFill>
                  <a:srgbClr val="3A94D5"/>
                </a:solidFill>
                <a:latin typeface="Arial" charset="0"/>
                <a:ea typeface="MS PGothic" charset="0"/>
                <a:cs typeface="MS PGothic" charset="0"/>
              </a:defRPr>
            </a:lvl2pPr>
            <a:lvl3pPr marL="1143000" indent="-228600">
              <a:defRPr sz="700">
                <a:solidFill>
                  <a:srgbClr val="3A94D5"/>
                </a:solidFill>
                <a:latin typeface="Arial" charset="0"/>
                <a:ea typeface="MS PGothic" charset="0"/>
                <a:cs typeface="MS PGothic" charset="0"/>
              </a:defRPr>
            </a:lvl3pPr>
            <a:lvl4pPr marL="1600200" indent="-228600">
              <a:defRPr sz="700">
                <a:solidFill>
                  <a:srgbClr val="3A94D5"/>
                </a:solidFill>
                <a:latin typeface="Arial" charset="0"/>
                <a:ea typeface="MS PGothic" charset="0"/>
                <a:cs typeface="MS PGothic" charset="0"/>
              </a:defRPr>
            </a:lvl4pPr>
            <a:lvl5pPr marL="2057400" indent="-228600">
              <a:defRPr sz="700">
                <a:solidFill>
                  <a:srgbClr val="3A94D5"/>
                </a:solidFill>
                <a:latin typeface="Arial" charset="0"/>
                <a:ea typeface="MS PGothic" charset="0"/>
                <a:cs typeface="MS PGothic" charset="0"/>
              </a:defRPr>
            </a:lvl5pPr>
            <a:lvl6pPr marL="2514600" indent="-228600" eaLnBrk="0" fontAlgn="base" hangingPunct="0">
              <a:spcBef>
                <a:spcPct val="0"/>
              </a:spcBef>
              <a:spcAft>
                <a:spcPct val="0"/>
              </a:spcAft>
              <a:defRPr sz="700">
                <a:solidFill>
                  <a:srgbClr val="3A94D5"/>
                </a:solidFill>
                <a:latin typeface="Arial" charset="0"/>
                <a:ea typeface="MS PGothic" charset="0"/>
                <a:cs typeface="MS PGothic" charset="0"/>
              </a:defRPr>
            </a:lvl6pPr>
            <a:lvl7pPr marL="2971800" indent="-228600" eaLnBrk="0" fontAlgn="base" hangingPunct="0">
              <a:spcBef>
                <a:spcPct val="0"/>
              </a:spcBef>
              <a:spcAft>
                <a:spcPct val="0"/>
              </a:spcAft>
              <a:defRPr sz="700">
                <a:solidFill>
                  <a:srgbClr val="3A94D5"/>
                </a:solidFill>
                <a:latin typeface="Arial" charset="0"/>
                <a:ea typeface="MS PGothic" charset="0"/>
                <a:cs typeface="MS PGothic" charset="0"/>
              </a:defRPr>
            </a:lvl7pPr>
            <a:lvl8pPr marL="3429000" indent="-228600" eaLnBrk="0" fontAlgn="base" hangingPunct="0">
              <a:spcBef>
                <a:spcPct val="0"/>
              </a:spcBef>
              <a:spcAft>
                <a:spcPct val="0"/>
              </a:spcAft>
              <a:defRPr sz="700">
                <a:solidFill>
                  <a:srgbClr val="3A94D5"/>
                </a:solidFill>
                <a:latin typeface="Arial" charset="0"/>
                <a:ea typeface="MS PGothic" charset="0"/>
                <a:cs typeface="MS PGothic" charset="0"/>
              </a:defRPr>
            </a:lvl8pPr>
            <a:lvl9pPr marL="3886200" indent="-228600" eaLnBrk="0" fontAlgn="base" hangingPunct="0">
              <a:spcBef>
                <a:spcPct val="0"/>
              </a:spcBef>
              <a:spcAft>
                <a:spcPct val="0"/>
              </a:spcAft>
              <a:defRPr sz="700">
                <a:solidFill>
                  <a:srgbClr val="3A94D5"/>
                </a:solidFill>
                <a:latin typeface="Arial" charset="0"/>
                <a:ea typeface="MS PGothic" charset="0"/>
                <a:cs typeface="MS PGothic" charset="0"/>
              </a:defRPr>
            </a:lvl9pPr>
          </a:lstStyle>
          <a:p>
            <a:pPr>
              <a:lnSpc>
                <a:spcPts val="1350"/>
              </a:lnSpc>
              <a:spcBef>
                <a:spcPts val="63"/>
              </a:spcBef>
            </a:pPr>
            <a:r>
              <a:rPr lang="en-US" sz="1000" dirty="0" err="1">
                <a:latin typeface="Calibri" charset="0"/>
                <a:cs typeface="Calibri" charset="0"/>
              </a:rPr>
              <a:t>So</a:t>
            </a:r>
            <a:r>
              <a:rPr lang="en-US" sz="1200" baseline="21000" dirty="0" err="1">
                <a:solidFill>
                  <a:srgbClr val="7E7E7E"/>
                </a:solidFill>
                <a:latin typeface="Tahoma" charset="0"/>
                <a:cs typeface="Tahoma" charset="0"/>
              </a:rPr>
              <a:t>©</a:t>
            </a:r>
            <a:r>
              <a:rPr lang="en-US" sz="1000" dirty="0" err="1">
                <a:latin typeface="Calibri" charset="0"/>
                <a:cs typeface="Calibri" charset="0"/>
              </a:rPr>
              <a:t>urc</a:t>
            </a:r>
            <a:r>
              <a:rPr lang="en-US" sz="1200" baseline="21000" dirty="0" err="1">
                <a:solidFill>
                  <a:srgbClr val="7E7E7E"/>
                </a:solidFill>
                <a:latin typeface="Tahoma" charset="0"/>
                <a:cs typeface="Tahoma" charset="0"/>
              </a:rPr>
              <a:t>In</a:t>
            </a:r>
            <a:r>
              <a:rPr lang="en-US" sz="1000" dirty="0" err="1">
                <a:latin typeface="Calibri" charset="0"/>
                <a:cs typeface="Calibri" charset="0"/>
              </a:rPr>
              <a:t>e</a:t>
            </a:r>
            <a:r>
              <a:rPr lang="en-US" sz="1200" baseline="21000" dirty="0" err="1">
                <a:solidFill>
                  <a:srgbClr val="7E7E7E"/>
                </a:solidFill>
                <a:latin typeface="Tahoma" charset="0"/>
                <a:cs typeface="Tahoma" charset="0"/>
              </a:rPr>
              <a:t>m</a:t>
            </a:r>
            <a:r>
              <a:rPr lang="en-US" sz="1000" dirty="0">
                <a:latin typeface="Calibri" charset="0"/>
                <a:cs typeface="Calibri" charset="0"/>
              </a:rPr>
              <a:t>: </a:t>
            </a:r>
            <a:r>
              <a:rPr lang="en-US" sz="1200" baseline="21000" dirty="0" err="1">
                <a:solidFill>
                  <a:srgbClr val="7E7E7E"/>
                </a:solidFill>
                <a:latin typeface="Tahoma" charset="0"/>
                <a:cs typeface="Tahoma" charset="0"/>
              </a:rPr>
              <a:t>a</a:t>
            </a:r>
            <a:r>
              <a:rPr lang="en-US" sz="1000" dirty="0" err="1">
                <a:latin typeface="Calibri" charset="0"/>
                <a:cs typeface="Calibri" charset="0"/>
              </a:rPr>
              <a:t>K</a:t>
            </a:r>
            <a:r>
              <a:rPr lang="en-US" sz="1200" baseline="21000" dirty="0" err="1">
                <a:solidFill>
                  <a:srgbClr val="7E7E7E"/>
                </a:solidFill>
                <a:latin typeface="Tahoma" charset="0"/>
                <a:cs typeface="Tahoma" charset="0"/>
              </a:rPr>
              <a:t>r</a:t>
            </a:r>
            <a:r>
              <a:rPr lang="en-US" sz="1000" dirty="0" err="1">
                <a:latin typeface="Calibri" charset="0"/>
                <a:cs typeface="Calibri" charset="0"/>
              </a:rPr>
              <a:t>P</a:t>
            </a:r>
            <a:r>
              <a:rPr lang="en-US" sz="1200" baseline="21000" dirty="0" err="1">
                <a:solidFill>
                  <a:srgbClr val="7E7E7E"/>
                </a:solidFill>
                <a:latin typeface="Tahoma" charset="0"/>
                <a:cs typeface="Tahoma" charset="0"/>
              </a:rPr>
              <a:t>sa</a:t>
            </a:r>
            <a:r>
              <a:rPr lang="en-US" sz="1000" dirty="0" err="1">
                <a:latin typeface="Calibri" charset="0"/>
                <a:cs typeface="Calibri" charset="0"/>
              </a:rPr>
              <a:t>C</a:t>
            </a:r>
            <a:r>
              <a:rPr lang="en-US" sz="1200" baseline="21000" dirty="0" err="1">
                <a:solidFill>
                  <a:srgbClr val="7E7E7E"/>
                </a:solidFill>
                <a:latin typeface="Tahoma" charset="0"/>
                <a:cs typeface="Tahoma" charset="0"/>
              </a:rPr>
              <a:t>t</a:t>
            </a:r>
            <a:r>
              <a:rPr lang="en-US" sz="1000" dirty="0" err="1">
                <a:latin typeface="Calibri" charset="0"/>
                <a:cs typeface="Calibri" charset="0"/>
              </a:rPr>
              <a:t>B</a:t>
            </a:r>
            <a:r>
              <a:rPr lang="en-US" sz="1200" baseline="21000" dirty="0" err="1">
                <a:solidFill>
                  <a:srgbClr val="7E7E7E"/>
                </a:solidFill>
                <a:latin typeface="Tahoma" charset="0"/>
                <a:cs typeface="Tahoma" charset="0"/>
              </a:rPr>
              <a:t>c</a:t>
            </a:r>
            <a:r>
              <a:rPr lang="en-US" sz="1000" dirty="0" err="1">
                <a:latin typeface="Calibri" charset="0"/>
                <a:cs typeface="Calibri" charset="0"/>
              </a:rPr>
              <a:t>,</a:t>
            </a:r>
            <a:r>
              <a:rPr lang="en-US" sz="1200" baseline="21000" dirty="0" err="1">
                <a:solidFill>
                  <a:srgbClr val="7E7E7E"/>
                </a:solidFill>
                <a:latin typeface="Tahoma" charset="0"/>
                <a:cs typeface="Tahoma" charset="0"/>
              </a:rPr>
              <a:t>o</a:t>
            </a:r>
            <a:r>
              <a:rPr lang="en-US" sz="1000" dirty="0" err="1">
                <a:latin typeface="Calibri" charset="0"/>
                <a:cs typeface="Calibri" charset="0"/>
              </a:rPr>
              <a:t>J</a:t>
            </a:r>
            <a:r>
              <a:rPr lang="en-US" sz="1200" baseline="21000" dirty="0" err="1">
                <a:solidFill>
                  <a:srgbClr val="7E7E7E"/>
                </a:solidFill>
                <a:latin typeface="Tahoma" charset="0"/>
                <a:cs typeface="Tahoma" charset="0"/>
              </a:rPr>
              <a:t>n</a:t>
            </a:r>
            <a:r>
              <a:rPr lang="en-US" sz="1000" dirty="0" err="1">
                <a:latin typeface="Calibri" charset="0"/>
                <a:cs typeface="Calibri" charset="0"/>
              </a:rPr>
              <a:t>o</a:t>
            </a:r>
            <a:r>
              <a:rPr lang="en-US" sz="1200" baseline="21000" dirty="0" err="1">
                <a:solidFill>
                  <a:srgbClr val="7E7E7E"/>
                </a:solidFill>
                <a:latin typeface="Tahoma" charset="0"/>
                <a:cs typeface="Tahoma" charset="0"/>
              </a:rPr>
              <a:t>fi</a:t>
            </a:r>
            <a:r>
              <a:rPr lang="en-US" sz="1000" dirty="0" err="1">
                <a:latin typeface="Calibri" charset="0"/>
                <a:cs typeface="Calibri" charset="0"/>
              </a:rPr>
              <a:t>h</a:t>
            </a:r>
            <a:r>
              <a:rPr lang="en-US" sz="1200" baseline="21000" dirty="0" err="1">
                <a:solidFill>
                  <a:srgbClr val="7E7E7E"/>
                </a:solidFill>
                <a:latin typeface="Tahoma" charset="0"/>
                <a:cs typeface="Tahoma" charset="0"/>
              </a:rPr>
              <a:t>de</a:t>
            </a:r>
            <a:r>
              <a:rPr lang="en-US" sz="1000" dirty="0" err="1">
                <a:latin typeface="Calibri" charset="0"/>
                <a:cs typeface="Calibri" charset="0"/>
              </a:rPr>
              <a:t>n</a:t>
            </a:r>
            <a:r>
              <a:rPr lang="en-US" sz="1200" baseline="21000" dirty="0" err="1">
                <a:solidFill>
                  <a:srgbClr val="7E7E7E"/>
                </a:solidFill>
                <a:latin typeface="Tahoma" charset="0"/>
                <a:cs typeface="Tahoma" charset="0"/>
              </a:rPr>
              <a:t>n</a:t>
            </a:r>
            <a:r>
              <a:rPr lang="en-US" sz="1000" dirty="0" err="1">
                <a:latin typeface="Calibri" charset="0"/>
                <a:cs typeface="Calibri" charset="0"/>
              </a:rPr>
              <a:t>H</a:t>
            </a:r>
            <a:r>
              <a:rPr lang="en-US" sz="1200" baseline="21000" dirty="0" err="1">
                <a:solidFill>
                  <a:srgbClr val="7E7E7E"/>
                </a:solidFill>
                <a:latin typeface="Tahoma" charset="0"/>
                <a:cs typeface="Tahoma" charset="0"/>
              </a:rPr>
              <a:t>tia</a:t>
            </a:r>
            <a:r>
              <a:rPr lang="en-US" sz="1000" dirty="0" err="1">
                <a:latin typeface="Calibri" charset="0"/>
                <a:cs typeface="Calibri" charset="0"/>
              </a:rPr>
              <a:t>a</a:t>
            </a:r>
            <a:r>
              <a:rPr lang="en-US" sz="1200" baseline="21000" dirty="0" err="1">
                <a:solidFill>
                  <a:srgbClr val="7E7E7E"/>
                </a:solidFill>
                <a:latin typeface="Tahoma" charset="0"/>
                <a:cs typeface="Tahoma" charset="0"/>
              </a:rPr>
              <a:t>l</a:t>
            </a:r>
            <a:r>
              <a:rPr lang="en-US" sz="1200" baseline="21000" dirty="0">
                <a:solidFill>
                  <a:srgbClr val="7E7E7E"/>
                </a:solidFill>
                <a:latin typeface="Tahoma" charset="0"/>
                <a:cs typeface="Tahoma" charset="0"/>
              </a:rPr>
              <a:t> </a:t>
            </a:r>
            <a:r>
              <a:rPr lang="en-US" sz="1000" dirty="0">
                <a:latin typeface="Calibri" charset="0"/>
                <a:cs typeface="Calibri" charset="0"/>
              </a:rPr>
              <a:t>gel, Deloitte, 5/14</a:t>
            </a:r>
          </a:p>
        </p:txBody>
      </p:sp>
    </p:spTree>
    <p:extLst>
      <p:ext uri="{BB962C8B-B14F-4D97-AF65-F5344CB8AC3E}">
        <p14:creationId xmlns:p14="http://schemas.microsoft.com/office/powerpoint/2010/main" val="202977758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_template_normal_version">
  <a:themeElements>
    <a:clrScheme name="Presentation_template_normal_vers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_template_normal_vers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700" b="0" i="0" u="none" strike="noStrike" cap="none" normalizeH="0" baseline="0">
            <a:ln>
              <a:noFill/>
            </a:ln>
            <a:solidFill>
              <a:srgbClr val="3A94D5"/>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700" b="0" i="0" u="none" strike="noStrike" cap="none" normalizeH="0" baseline="0">
            <a:ln>
              <a:noFill/>
            </a:ln>
            <a:solidFill>
              <a:srgbClr val="3A94D5"/>
            </a:solidFill>
            <a:effectLst/>
            <a:latin typeface="Arial" charset="0"/>
            <a:ea typeface="ＭＳ Ｐゴシック" charset="0"/>
            <a:cs typeface="ＭＳ Ｐゴシック" charset="0"/>
          </a:defRPr>
        </a:defPPr>
      </a:lstStyle>
    </a:lnDef>
  </a:objectDefaults>
  <a:extraClrSchemeLst>
    <a:extraClrScheme>
      <a:clrScheme name="Presentation_template_normal_vers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_template_normal_vers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_template_normal_vers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_template_normal_vers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_template_normal_vers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_template_normal_vers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_template_normal_vers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_template_normal_vers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_template_normal_vers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_template_normal_vers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_template_normal_vers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_template_normal_vers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telsat_2014-widescreen-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 Logo 2006 PowerPoin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6300"/>
        </a:solidFill>
        <a:ln w="9525" cap="flat" cmpd="sng" algn="ctr">
          <a:no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lnDef>
    <a:txDef>
      <a:spPr>
        <a:noFill/>
      </a:spPr>
      <a:bodyPr wrap="none" rtlCol="0">
        <a:spAutoFit/>
      </a:bodyPr>
      <a:lstStyle>
        <a:defPPr>
          <a:defRPr sz="1600" dirty="0" smtClean="0">
            <a:solidFill>
              <a:schemeClr val="accent6">
                <a:lumMod val="75000"/>
              </a:schemeClr>
            </a:solidFill>
            <a:latin typeface="+mj-lt"/>
          </a:defRPr>
        </a:defPPr>
      </a:lstStyle>
    </a:txDef>
  </a:objectDefaults>
  <a:extraClrSchemeLst>
    <a:extraClrScheme>
      <a:clrScheme name="New Logo 2006 PowerPoin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ew Logo 2006 PowerPoin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ew Logo 2006 PowerPoin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ew Logo 2006 PowerPoin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ew Logo 2006 PowerPoin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ew Logo 2006 PowerPoin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ew Logo 2006 PowerPoint 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ew Logo 2006 PowerPoin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ew Logo 2006 PowerPoin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ew Logo 2006 PowerPoin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ew Logo 2006 PowerPoin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ew Logo 2006 PowerPoin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Presentation_template_normal_version</Template>
  <TotalTime>26750</TotalTime>
  <Words>2350</Words>
  <Application>Microsoft Office PowerPoint</Application>
  <PresentationFormat>Widescreen</PresentationFormat>
  <Paragraphs>316</Paragraphs>
  <Slides>19</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MS PGothic</vt:lpstr>
      <vt:lpstr>MS PGothic</vt:lpstr>
      <vt:lpstr>Arial</vt:lpstr>
      <vt:lpstr>Calibri</vt:lpstr>
      <vt:lpstr>StarSymbol</vt:lpstr>
      <vt:lpstr>Symbol</vt:lpstr>
      <vt:lpstr>Tahoma</vt:lpstr>
      <vt:lpstr>Times</vt:lpstr>
      <vt:lpstr>Wingdings</vt:lpstr>
      <vt:lpstr>Presentation_template_normal_version</vt:lpstr>
      <vt:lpstr>Intelsat_2014-widescreen-V2</vt:lpstr>
      <vt:lpstr>Session 7: Satellite Futures  Advances in Satellite Technologies: Impact on Capacity, Costs &amp; Spectrum   Bashir Patel Global Spectrum &amp; Regulatory Policy, ESOA www.esoa.net | sg@esoa.net    RadComms 2018 31st October 2018</vt:lpstr>
      <vt:lpstr>PowerPoint Presentation</vt:lpstr>
      <vt:lpstr>PowerPoint Presentation</vt:lpstr>
      <vt:lpstr>PowerPoint Presentation</vt:lpstr>
      <vt:lpstr> </vt:lpstr>
      <vt:lpstr>PowerPoint Presentation</vt:lpstr>
      <vt:lpstr>Advances in ICT Technologies over time </vt:lpstr>
      <vt:lpstr>Major Advances in Satellite Technologies </vt:lpstr>
      <vt:lpstr>PowerPoint Presentation</vt:lpstr>
      <vt:lpstr>PowerPoint Presentation</vt:lpstr>
      <vt:lpstr>PowerPoint Presentation</vt:lpstr>
      <vt:lpstr>PowerPoint Presentation</vt:lpstr>
      <vt:lpstr>Growing List of Ka Terminal Suppliers</vt:lpstr>
      <vt:lpstr>PowerPoint Presentation</vt:lpstr>
      <vt:lpstr>PowerPoint Presentation</vt:lpstr>
      <vt:lpstr>WRC-19 AI 1.13 - IMT-2020 / 5G Frequency bands</vt:lpstr>
      <vt:lpstr>What does the Future Hold ? </vt:lpstr>
      <vt:lpstr>Inclusive &amp; robust 5G Eco-system based on satellite - terrestrial integration</vt:lpstr>
      <vt:lpstr>Thank you!</vt:lpstr>
    </vt:vector>
  </TitlesOfParts>
  <Company>ESOA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ESOA SG</dc:creator>
  <cp:lastModifiedBy>Bashir Patel</cp:lastModifiedBy>
  <cp:revision>817</cp:revision>
  <cp:lastPrinted>2018-09-04T20:42:35Z</cp:lastPrinted>
  <dcterms:created xsi:type="dcterms:W3CDTF">2007-10-02T14:56:40Z</dcterms:created>
  <dcterms:modified xsi:type="dcterms:W3CDTF">2018-10-30T14:01:32Z</dcterms:modified>
</cp:coreProperties>
</file>