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6" r:id="rId4"/>
    <p:sldId id="262" r:id="rId5"/>
    <p:sldId id="263" r:id="rId6"/>
    <p:sldId id="264" r:id="rId7"/>
    <p:sldId id="265" r:id="rId8"/>
    <p:sldId id="268" r:id="rId9"/>
    <p:sldId id="267" r:id="rId10"/>
    <p:sldId id="261" r:id="rId11"/>
    <p:sldId id="269" r:id="rId12"/>
    <p:sldId id="270" r:id="rId13"/>
    <p:sldId id="271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2956-183B-4C68-A50E-7D2E0828B6D9}" type="datetimeFigureOut">
              <a:rPr lang="en-AU" smtClean="0"/>
              <a:t>30/10/2018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E3395-E148-48BE-8ED1-AA94182DE7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7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3395-E148-48BE-8ED1-AA94182DE71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06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lang="en-US" sz="3600" b="1" baseline="0" smtClean="0">
                <a:solidFill>
                  <a:srgbClr val="00A3E0"/>
                </a:solidFill>
                <a:latin typeface="Arial"/>
                <a:ea typeface="MS PGothic" panose="020B0600070205080204" pitchFamily="34" charset="-128"/>
                <a:cs typeface="+mj-cs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74019"/>
          </a:xfrm>
        </p:spPr>
        <p:txBody>
          <a:bodyPr/>
          <a:lstStyle>
            <a:lvl1pPr marL="0" indent="0" algn="l">
              <a:buNone/>
              <a:defRPr lang="en-US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MS PGothic" panose="020B0600070205080204" pitchFamily="34" charset="-12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68133"/>
            <a:ext cx="8655050" cy="1018268"/>
          </a:xfrm>
        </p:spPr>
        <p:txBody>
          <a:bodyPr/>
          <a:lstStyle>
            <a:lvl1pPr marL="0" indent="0">
              <a:buNone/>
              <a:defRPr lang="en-AU" sz="1400" b="0" i="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AU" dirty="0" smtClean="0"/>
              <a:t>Click to edit presenter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376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34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8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b="1" smtClean="0">
                <a:solidFill>
                  <a:srgbClr val="00A3E0"/>
                </a:solidFill>
                <a:latin typeface="Arial"/>
                <a:ea typeface="MS PGothic" panose="020B0600070205080204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70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80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63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6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31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65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7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9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0329-0871-4478-8B24-073705A69C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9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AU" sz="3600" b="1" kern="1200" baseline="0" dirty="0" smtClean="0">
          <a:solidFill>
            <a:srgbClr val="00A3E0"/>
          </a:solidFill>
          <a:latin typeface="Arial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servicesaustralia.com/" TargetMode="External"/><Relationship Id="rId2" Type="http://schemas.openxmlformats.org/officeDocument/2006/relationships/hyperlink" Target="mailto:simon.Reynolds@airservicesaustralia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Satellite Based Augmentation System – the User Perspective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RadComms 2018 – Australian National Maritime Museum, Sydney – 30 October 2018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Simon Reynolds</a:t>
            </a:r>
          </a:p>
          <a:p>
            <a:r>
              <a:rPr lang="en-AU" dirty="0" smtClean="0"/>
              <a:t>Air Navigation 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6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10</a:t>
            </a:fld>
            <a:endParaRPr lang="en-AU"/>
          </a:p>
        </p:txBody>
      </p:sp>
      <p:pic>
        <p:nvPicPr>
          <p:cNvPr id="11" name="Picture 4" descr="Australia_Airways_1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820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Modern </a:t>
            </a:r>
            <a:r>
              <a:rPr lang="en-AU" dirty="0" smtClean="0"/>
              <a:t>Navigation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11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9" y="1298575"/>
            <a:ext cx="5580072" cy="472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44" y="1298575"/>
            <a:ext cx="5583302" cy="47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Vertical Path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422776" y="1825625"/>
            <a:ext cx="3931024" cy="4351338"/>
          </a:xfrm>
        </p:spPr>
        <p:txBody>
          <a:bodyPr/>
          <a:lstStyle/>
          <a:p>
            <a:r>
              <a:rPr lang="en-AU" dirty="0" smtClean="0"/>
              <a:t>Pilot has to control:</a:t>
            </a:r>
          </a:p>
          <a:p>
            <a:pPr lvl="1"/>
            <a:r>
              <a:rPr lang="en-AU" dirty="0" smtClean="0"/>
              <a:t>Nose up/down (pitch)</a:t>
            </a:r>
          </a:p>
          <a:p>
            <a:pPr lvl="1"/>
            <a:r>
              <a:rPr lang="en-AU" dirty="0" smtClean="0"/>
              <a:t>Distance to run</a:t>
            </a:r>
          </a:p>
          <a:p>
            <a:pPr lvl="1"/>
            <a:r>
              <a:rPr lang="en-AU" dirty="0" smtClean="0"/>
              <a:t>Altitude</a:t>
            </a:r>
          </a:p>
          <a:p>
            <a:pPr lvl="1"/>
            <a:r>
              <a:rPr lang="en-AU" dirty="0" smtClean="0"/>
              <a:t>Airspeed</a:t>
            </a:r>
          </a:p>
          <a:p>
            <a:pPr lvl="1"/>
            <a:r>
              <a:rPr lang="en-AU" dirty="0" smtClean="0"/>
              <a:t>Engines</a:t>
            </a:r>
          </a:p>
          <a:p>
            <a:pPr lvl="1"/>
            <a:r>
              <a:rPr lang="en-AU" dirty="0" smtClean="0"/>
              <a:t>Radio (ATC/other pilots)</a:t>
            </a:r>
          </a:p>
          <a:p>
            <a:endParaRPr lang="en-AU" dirty="0"/>
          </a:p>
          <a:p>
            <a:r>
              <a:rPr lang="en-AU" dirty="0" smtClean="0"/>
              <a:t>High workload for single pilot operations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12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6" y="1991566"/>
            <a:ext cx="7209090" cy="40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Instrument Landing System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6178" y="1335648"/>
            <a:ext cx="7392043" cy="382787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199" y="5378704"/>
            <a:ext cx="10959353" cy="83405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Airservices/Defence operates ILS to 23 runway ends</a:t>
            </a:r>
          </a:p>
          <a:p>
            <a:r>
              <a:rPr lang="en-AU" dirty="0" smtClean="0"/>
              <a:t>Australia has 1,050 runway ends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3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SBAS – an ILS for Regional Airports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14</a:t>
            </a:fld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327" y="2203871"/>
            <a:ext cx="5941673" cy="35948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6214"/>
            <a:ext cx="2684929" cy="178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29" y="2426213"/>
            <a:ext cx="2638894" cy="17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7"/>
          <a:stretch/>
        </p:blipFill>
        <p:spPr bwMode="auto">
          <a:xfrm>
            <a:off x="6172200" y="4214555"/>
            <a:ext cx="2680051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50" y="4214555"/>
            <a:ext cx="2632645" cy="14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Dual Frequency (L1/L5) Multi Constellation (GPS/Galileo)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87188" y="1825625"/>
            <a:ext cx="5585012" cy="4351338"/>
          </a:xfrm>
        </p:spPr>
        <p:txBody>
          <a:bodyPr/>
          <a:lstStyle/>
          <a:p>
            <a:r>
              <a:rPr lang="en-AU" dirty="0" smtClean="0"/>
              <a:t>Increased accuracy and availability</a:t>
            </a:r>
          </a:p>
          <a:p>
            <a:endParaRPr lang="en-AU" dirty="0" smtClean="0"/>
          </a:p>
          <a:p>
            <a:r>
              <a:rPr lang="en-AU" dirty="0" smtClean="0"/>
              <a:t>Reduced ground infrastructure</a:t>
            </a:r>
          </a:p>
          <a:p>
            <a:endParaRPr lang="en-AU" dirty="0"/>
          </a:p>
          <a:p>
            <a:r>
              <a:rPr lang="en-AU" dirty="0" smtClean="0"/>
              <a:t>Increase access to airports during adverse weather</a:t>
            </a:r>
          </a:p>
          <a:p>
            <a:pPr lvl="1"/>
            <a:r>
              <a:rPr lang="en-AU" dirty="0" smtClean="0"/>
              <a:t>Less than 200 foot vertical visibility</a:t>
            </a:r>
          </a:p>
          <a:p>
            <a:pPr lvl="1"/>
            <a:r>
              <a:rPr lang="en-AU" dirty="0" smtClean="0"/>
              <a:t>Less than 550 metres forward visibility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15</a:t>
            </a:fld>
            <a:endParaRPr lang="en-AU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83193"/>
            <a:ext cx="5181600" cy="38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simon.reynolds@airservicesaustralia.com</a:t>
            </a:r>
            <a:endParaRPr lang="en-AU" dirty="0" smtClean="0"/>
          </a:p>
          <a:p>
            <a:r>
              <a:rPr lang="en-AU" dirty="0" smtClean="0"/>
              <a:t>02 6268 4919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www.airservicesaustralia.com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AU" dirty="0" smtClean="0"/>
              <a:t>Satellite Based Augmentation System - the User Perspective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33B0329-0871-4478-8B24-073705A69CA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4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Overview of Airservices</a:t>
            </a:r>
          </a:p>
          <a:p>
            <a:endParaRPr lang="en-AU" dirty="0"/>
          </a:p>
          <a:p>
            <a:r>
              <a:rPr lang="en-AU" dirty="0" smtClean="0"/>
              <a:t>How </a:t>
            </a:r>
            <a:r>
              <a:rPr lang="en-AU" dirty="0" smtClean="0"/>
              <a:t>do aircraft </a:t>
            </a:r>
            <a:r>
              <a:rPr lang="en-AU" dirty="0" smtClean="0"/>
              <a:t>navigate?</a:t>
            </a:r>
          </a:p>
          <a:p>
            <a:endParaRPr lang="en-AU" dirty="0" smtClean="0"/>
          </a:p>
          <a:p>
            <a:r>
              <a:rPr lang="en-AU" dirty="0" smtClean="0"/>
              <a:t>SBAS and the value of Continuous Vertical Guidance</a:t>
            </a:r>
          </a:p>
          <a:p>
            <a:endParaRPr lang="en-AU" dirty="0"/>
          </a:p>
          <a:p>
            <a:r>
              <a:rPr lang="en-AU" dirty="0" smtClean="0"/>
              <a:t>Next generation Dual Frequency Multi Constellation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Airservices</a:t>
            </a: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Industry-funded, government-owned</a:t>
            </a:r>
          </a:p>
          <a:p>
            <a:r>
              <a:rPr lang="en-AU" dirty="0" smtClean="0"/>
              <a:t>Australia’s civil air navigation service provider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33B0329-0871-4478-8B24-073705A69CA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8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Airports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29 Control Towers</a:t>
            </a:r>
          </a:p>
          <a:p>
            <a:endParaRPr lang="en-AU" dirty="0"/>
          </a:p>
          <a:p>
            <a:r>
              <a:rPr lang="en-AU" dirty="0" smtClean="0"/>
              <a:t>26 Aviation Rescue </a:t>
            </a:r>
          </a:p>
          <a:p>
            <a:pPr marL="0" indent="0">
              <a:buNone/>
            </a:pPr>
            <a:r>
              <a:rPr lang="en-AU" dirty="0" smtClean="0"/>
              <a:t>   and Fire Fighting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4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846" y="77624"/>
            <a:ext cx="5947354" cy="4249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05" y="3624263"/>
            <a:ext cx="2543175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5" y="2550482"/>
            <a:ext cx="2390775" cy="3552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80" y="3795713"/>
            <a:ext cx="3552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Airspace				</a:t>
            </a:r>
            <a:r>
              <a:rPr lang="en-AU" sz="2000" dirty="0" smtClean="0"/>
              <a:t>11% of the world’s airspace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2 Air Traffic Services</a:t>
            </a:r>
          </a:p>
          <a:p>
            <a:pPr marL="0" indent="0">
              <a:buNone/>
            </a:pPr>
            <a:r>
              <a:rPr lang="en-AU" dirty="0"/>
              <a:t>   Centres</a:t>
            </a:r>
          </a:p>
          <a:p>
            <a:endParaRPr lang="en-AU" dirty="0"/>
          </a:p>
          <a:p>
            <a:r>
              <a:rPr lang="en-AU" dirty="0"/>
              <a:t>8 Terminal Control Units</a:t>
            </a:r>
          </a:p>
          <a:p>
            <a:pPr marL="0" indent="0">
              <a:buNone/>
            </a:pPr>
            <a:r>
              <a:rPr lang="en-AU" dirty="0"/>
              <a:t>   (PH and SY separate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4 </a:t>
            </a:r>
            <a:r>
              <a:rPr lang="en-AU" dirty="0" smtClean="0"/>
              <a:t>million flights</a:t>
            </a:r>
          </a:p>
          <a:p>
            <a:endParaRPr lang="en-AU" dirty="0" smtClean="0"/>
          </a:p>
          <a:p>
            <a:r>
              <a:rPr lang="en-AU" dirty="0" smtClean="0"/>
              <a:t>152 million </a:t>
            </a:r>
            <a:r>
              <a:rPr lang="en-AU" dirty="0" smtClean="0"/>
              <a:t>passengers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5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84" y="1672431"/>
            <a:ext cx="72485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Aeronautical Information Publications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6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9132"/>
            <a:ext cx="6677025" cy="517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45" y="1249132"/>
            <a:ext cx="34194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Air Traffic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925671" y="1825625"/>
            <a:ext cx="5428129" cy="435133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Busiest air routes:</a:t>
            </a:r>
          </a:p>
          <a:p>
            <a:pPr lvl="1"/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: </a:t>
            </a:r>
            <a:r>
              <a:rPr lang="en-AU" dirty="0" err="1" smtClean="0"/>
              <a:t>Jeju</a:t>
            </a:r>
            <a:r>
              <a:rPr lang="en-AU" dirty="0" smtClean="0"/>
              <a:t>-Seoul (South Korea)</a:t>
            </a:r>
          </a:p>
          <a:p>
            <a:pPr lvl="1"/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: Melbourne-Sydney</a:t>
            </a:r>
          </a:p>
          <a:p>
            <a:pPr lvl="1"/>
            <a:r>
              <a:rPr lang="en-AU" dirty="0" smtClean="0"/>
              <a:t>17</a:t>
            </a:r>
            <a:r>
              <a:rPr lang="en-AU" baseline="30000" dirty="0" smtClean="0"/>
              <a:t>th</a:t>
            </a:r>
            <a:r>
              <a:rPr lang="en-AU" dirty="0" smtClean="0"/>
              <a:t>: Brisbane-Sydney</a:t>
            </a:r>
          </a:p>
          <a:p>
            <a:pPr lvl="1"/>
            <a:r>
              <a:rPr lang="en-AU" dirty="0" smtClean="0"/>
              <a:t>29</a:t>
            </a:r>
            <a:r>
              <a:rPr lang="en-AU" baseline="30000" dirty="0" smtClean="0"/>
              <a:t>th</a:t>
            </a:r>
            <a:r>
              <a:rPr lang="en-AU" dirty="0" smtClean="0"/>
              <a:t>: Brisbane-Melbourne</a:t>
            </a:r>
          </a:p>
          <a:p>
            <a:pPr lvl="1"/>
            <a:endParaRPr lang="en-AU" dirty="0"/>
          </a:p>
          <a:p>
            <a:r>
              <a:rPr lang="en-AU" dirty="0" smtClean="0"/>
              <a:t>&gt;66% of passengers fly into Brisbane, Melbourne, Perth, or Sydney</a:t>
            </a:r>
            <a:endParaRPr lang="en-AU" dirty="0"/>
          </a:p>
          <a:p>
            <a:endParaRPr lang="en-AU" dirty="0" smtClean="0"/>
          </a:p>
          <a:p>
            <a:r>
              <a:rPr lang="en-AU" sz="1000" dirty="0" smtClean="0"/>
              <a:t>Line width indicates traffic between city pairs – logarithmic scale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7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21" y="1528763"/>
            <a:ext cx="51625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ATC/ANS Spectrum Usage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30/10/2018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0329-0871-4478-8B24-073705A69CA2}" type="slidenum">
              <a:rPr lang="en-AU" smtClean="0"/>
              <a:t>8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947" y="365125"/>
            <a:ext cx="3686175" cy="573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3" y="3664486"/>
            <a:ext cx="6358637" cy="2434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188" y="965983"/>
            <a:ext cx="5409359" cy="2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Air Navigation</a:t>
            </a: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AU" smtClean="0"/>
              <a:t>Satellite Based Augmentation System - the User Perspective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33B0329-0871-4478-8B24-073705A69C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9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b="1" dirty="0" smtClean="0">
            <a:solidFill>
              <a:schemeClr val="bg1">
                <a:lumMod val="50000"/>
              </a:schemeClr>
            </a:solidFill>
            <a:latin typeface="Arial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EDEDDED97040B522BE2D9DF14AF3" ma:contentTypeVersion="4" ma:contentTypeDescription="Create a new document." ma:contentTypeScope="" ma:versionID="52042347127793f4ed1d9f9ef4031ab6">
  <xsd:schema xmlns:xsd="http://www.w3.org/2001/XMLSchema" xmlns:xs="http://www.w3.org/2001/XMLSchema" xmlns:p="http://schemas.microsoft.com/office/2006/metadata/properties" xmlns:ns1="http://schemas.microsoft.com/sharepoint/v3" xmlns:ns2="129525e2-b174-457c-bdfd-a86a325a0ffd" xmlns:ns3="94ff9ed8-9548-47c4-93fb-45b848999018" targetNamespace="http://schemas.microsoft.com/office/2006/metadata/properties" ma:root="true" ma:fieldsID="06bb0e832a50954ed105cf34f8758365" ns1:_="" ns2:_="" ns3:_="">
    <xsd:import namespace="http://schemas.microsoft.com/sharepoint/v3"/>
    <xsd:import namespace="129525e2-b174-457c-bdfd-a86a325a0ffd"/>
    <xsd:import namespace="94ff9ed8-9548-47c4-93fb-45b848999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ing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525e2-b174-457c-bdfd-a86a325a0f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f9ed8-9548-47c4-93fb-45b848999018" elementFormDefault="qualified">
    <xsd:import namespace="http://schemas.microsoft.com/office/2006/documentManagement/types"/>
    <xsd:import namespace="http://schemas.microsoft.com/office/infopath/2007/PartnerControls"/>
    <xsd:element name="Owning_x0020_Section" ma:index="13" nillable="true" ma:displayName="Owning Section" ma:internalName="Owning_x0020_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9525e2-b174-457c-bdfd-a86a325a0ffd">Q7CZYXP2W735-1035368955-563</_dlc_DocId>
    <_dlc_DocIdUrl xmlns="129525e2-b174-457c-bdfd-a86a325a0ffd">
      <Url>http://collaboration/organisation/cscd/RRC/MC/_layouts/15/DocIdRedir.aspx?ID=Q7CZYXP2W735-1035368955-563</Url>
      <Description>Q7CZYXP2W735-1035368955-563</Description>
    </_dlc_DocIdUrl>
    <Owning_x0020_Section xmlns="94ff9ed8-9548-47c4-93fb-45b84899901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D2C7E5-9866-4358-9A0C-7705238E14E8}"/>
</file>

<file path=customXml/itemProps2.xml><?xml version="1.0" encoding="utf-8"?>
<ds:datastoreItem xmlns:ds="http://schemas.openxmlformats.org/officeDocument/2006/customXml" ds:itemID="{57993A8B-90BC-48D3-9A75-1D5223CD1C86}"/>
</file>

<file path=customXml/itemProps3.xml><?xml version="1.0" encoding="utf-8"?>
<ds:datastoreItem xmlns:ds="http://schemas.openxmlformats.org/officeDocument/2006/customXml" ds:itemID="{19FE2A66-E7FD-49B6-BADF-8D93FB17D4A6}"/>
</file>

<file path=customXml/itemProps4.xml><?xml version="1.0" encoding="utf-8"?>
<ds:datastoreItem xmlns:ds="http://schemas.openxmlformats.org/officeDocument/2006/customXml" ds:itemID="{BA01A49A-FDBA-4CD0-815C-9DB252B99DBD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393</Words>
  <Application>Microsoft Office PowerPoint</Application>
  <PresentationFormat>Widescreen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MS PGothic</vt:lpstr>
      <vt:lpstr>Arial</vt:lpstr>
      <vt:lpstr>Calibri</vt:lpstr>
      <vt:lpstr>Office Theme</vt:lpstr>
      <vt:lpstr>Satellite Based Augmentation System – the User Perspective</vt:lpstr>
      <vt:lpstr>Contents</vt:lpstr>
      <vt:lpstr>Airservices</vt:lpstr>
      <vt:lpstr>Airports</vt:lpstr>
      <vt:lpstr>Airspace    11% of the world’s airspace</vt:lpstr>
      <vt:lpstr>Aeronautical Information Publications</vt:lpstr>
      <vt:lpstr>Air Traffic</vt:lpstr>
      <vt:lpstr>ATC/ANS Spectrum Usage  </vt:lpstr>
      <vt:lpstr>Air Navigation</vt:lpstr>
      <vt:lpstr>PowerPoint Presentation</vt:lpstr>
      <vt:lpstr>Modern Navigation</vt:lpstr>
      <vt:lpstr>Vertical Path</vt:lpstr>
      <vt:lpstr>Instrument Landing System</vt:lpstr>
      <vt:lpstr>SBAS – an ILS for Regional Airports</vt:lpstr>
      <vt:lpstr>Dual Frequency (L1/L5) Multi Constellation (GPS/Galileo)</vt:lpstr>
      <vt:lpstr>Thank you</vt:lpstr>
    </vt:vector>
  </TitlesOfParts>
  <Company>Air Services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Reynolds, Simon</dc:creator>
  <cp:lastModifiedBy>Reynolds, Simon</cp:lastModifiedBy>
  <cp:revision>31</cp:revision>
  <dcterms:created xsi:type="dcterms:W3CDTF">2018-10-21T22:18:01Z</dcterms:created>
  <dcterms:modified xsi:type="dcterms:W3CDTF">2018-10-29T20:47:01Z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93b5af6a-4cb8-4014-91ba-474936b5a193</vt:lpwstr>
  </property>
  <property fmtid="{D5CDD505-2E9C-101B-9397-08002B2CF9AE}" pid="3" name="ContentTypeId">
    <vt:lpwstr>0x010100B428EDEDDED97040B522BE2D9DF14AF3</vt:lpwstr>
  </property>
</Properties>
</file>