
<file path=[Content_Types].xml><?xml version="1.0" encoding="utf-8"?>
<Types xmlns="http://schemas.openxmlformats.org/package/2006/content-types">
  <Default Extension="png" ContentType="image/png"/>
  <Default Extension="jpg&amp;ehk=U1XcfRbaFGXk3q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73" r:id="rId2"/>
    <p:sldId id="275" r:id="rId3"/>
    <p:sldId id="320" r:id="rId4"/>
    <p:sldId id="323" r:id="rId5"/>
    <p:sldId id="324" r:id="rId6"/>
    <p:sldId id="325" r:id="rId7"/>
    <p:sldId id="269" r:id="rId8"/>
    <p:sldId id="315" r:id="rId9"/>
    <p:sldId id="330" r:id="rId10"/>
    <p:sldId id="329" r:id="rId11"/>
    <p:sldId id="333" r:id="rId12"/>
    <p:sldId id="334" r:id="rId13"/>
    <p:sldId id="307" r:id="rId14"/>
    <p:sldId id="308" r:id="rId15"/>
    <p:sldId id="312" r:id="rId16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lt Everetts" initials="WE" lastIdx="5" clrIdx="0">
    <p:extLst>
      <p:ext uri="{19B8F6BF-5375-455C-9EA6-DF929625EA0E}">
        <p15:presenceInfo xmlns:p15="http://schemas.microsoft.com/office/powerpoint/2012/main" userId="S-1-5-21-870866321-3680857247-528520685-15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8808"/>
    <a:srgbClr val="FCBD64"/>
    <a:srgbClr val="BBBA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21" autoAdjust="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107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Relationship Id="rId27" Type="http://schemas.openxmlformats.org/officeDocument/2006/relationships/customXml" Target="../customXml/item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14E56DBD-F71E-444F-9FAA-13D49B19F805}" type="datetimeFigureOut">
              <a:rPr lang="en-US" smtClean="0"/>
              <a:t>10/15/2018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A1123101-0AC3-1347-AD32-79845A4A19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5087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23C98625-397F-EB4F-8CAC-9254BFD33989}" type="datetimeFigureOut">
              <a:rPr lang="en-US" smtClean="0"/>
              <a:t>10/15/2018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4D10341-B3D3-B44F-A048-C0C769014D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1310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Iridium Currently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Has more than three quarters of a million subscribers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More than 300 technology partners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Over $400M in revenue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More potential with new network.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10341-B3D3-B44F-A048-C0C769014D3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081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10341-B3D3-B44F-A048-C0C769014D3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646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10341-B3D3-B44F-A048-C0C769014D3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637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10341-B3D3-B44F-A048-C0C769014D3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94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Strong</a:t>
            </a:r>
            <a:r>
              <a:rPr lang="en-US" baseline="0" dirty="0"/>
              <a:t> markets / key growth markets include transportation, asset management / tracking, military and to a lesser degree utilities / oil &amp; gas.  We actually disagree and believe agriculture and construction from strong and growing market's over and above these forecasts.</a:t>
            </a:r>
          </a:p>
          <a:p>
            <a:endParaRPr lang="en-US" baseline="0" dirty="0"/>
          </a:p>
          <a:p>
            <a:r>
              <a:rPr lang="en-US" dirty="0"/>
              <a:t>Transportation &amp; Fleet</a:t>
            </a:r>
          </a:p>
          <a:p>
            <a:pPr lvl="1"/>
            <a:r>
              <a:rPr lang="en-US" dirty="0"/>
              <a:t>medium &amp; long haul, high value, </a:t>
            </a:r>
            <a:br>
              <a:rPr lang="en-US" dirty="0"/>
            </a:br>
            <a:r>
              <a:rPr lang="en-US" dirty="0"/>
              <a:t>highly secure, </a:t>
            </a:r>
            <a:r>
              <a:rPr lang="en-US" dirty="0" err="1"/>
              <a:t>incl</a:t>
            </a:r>
            <a:r>
              <a:rPr lang="en-US" dirty="0"/>
              <a:t> specific geographies (Brazil, </a:t>
            </a:r>
            <a:br>
              <a:rPr lang="en-US" dirty="0"/>
            </a:br>
            <a:r>
              <a:rPr lang="en-US" dirty="0"/>
              <a:t>LATAM, Sub Saharan Africa).  Increasingly dual mode</a:t>
            </a:r>
          </a:p>
          <a:p>
            <a:r>
              <a:rPr lang="en-US" dirty="0"/>
              <a:t>Cargo &amp; Asset Tracking </a:t>
            </a:r>
          </a:p>
          <a:p>
            <a:pPr lvl="1"/>
            <a:r>
              <a:rPr lang="en-US" dirty="0"/>
              <a:t>Container, inter modal, Reefer, Dry goods, </a:t>
            </a:r>
            <a:br>
              <a:rPr lang="en-US" dirty="0"/>
            </a:br>
            <a:r>
              <a:rPr lang="en-US" dirty="0"/>
              <a:t> oilfield services, pharmaceutical, hi tech &amp; high value</a:t>
            </a:r>
          </a:p>
          <a:p>
            <a:r>
              <a:rPr lang="en-US" dirty="0"/>
              <a:t>Heavy Equipment</a:t>
            </a:r>
          </a:p>
          <a:p>
            <a:pPr lvl="1"/>
            <a:r>
              <a:rPr lang="en-US" dirty="0"/>
              <a:t>Telemetry &amp; Tracking - Off road heavy equipment, mining, construction, agricultural, forestry, marine, oil exploration increasingly multi mode</a:t>
            </a:r>
          </a:p>
          <a:p>
            <a:r>
              <a:rPr lang="en-US" dirty="0"/>
              <a:t>Utilities</a:t>
            </a:r>
          </a:p>
          <a:p>
            <a:pPr lvl="1"/>
            <a:r>
              <a:rPr lang="en-US" dirty="0"/>
              <a:t>Telemetry, SCADA, Asset Tracking, </a:t>
            </a:r>
            <a:r>
              <a:rPr lang="en-US" dirty="0" err="1"/>
              <a:t>Cathodic</a:t>
            </a:r>
            <a:r>
              <a:rPr lang="en-US" dirty="0"/>
              <a:t> Protection, </a:t>
            </a:r>
          </a:p>
          <a:p>
            <a:r>
              <a:rPr lang="en-US" dirty="0"/>
              <a:t>Maritime</a:t>
            </a:r>
          </a:p>
          <a:p>
            <a:pPr lvl="1"/>
            <a:r>
              <a:rPr lang="en-US" dirty="0"/>
              <a:t>VMS, Tracking, Telemetry (Ship OEM),</a:t>
            </a:r>
          </a:p>
          <a:p>
            <a:r>
              <a:rPr lang="en-US" dirty="0"/>
              <a:t>Aviation</a:t>
            </a:r>
          </a:p>
          <a:p>
            <a:pPr lvl="1"/>
            <a:r>
              <a:rPr lang="en-US" dirty="0"/>
              <a:t>Flight Tracking, Data Recording, Trip Management, Flight Bag, Flight Safety</a:t>
            </a:r>
          </a:p>
          <a:p>
            <a:r>
              <a:rPr lang="en-US" dirty="0" err="1"/>
              <a:t>Govt</a:t>
            </a:r>
            <a:r>
              <a:rPr lang="en-US" dirty="0"/>
              <a:t> &amp; Military</a:t>
            </a:r>
          </a:p>
          <a:p>
            <a:pPr lvl="1"/>
            <a:r>
              <a:rPr lang="en-US" dirty="0"/>
              <a:t>Tracking, BFT, Telemetry, Security, Asset &amp; Situational Awareness, Smart Munitions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10341-B3D3-B44F-A048-C0C769014D3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67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EDCBA8-1909-4234-B646-A6AA702CF1D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760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10341-B3D3-B44F-A048-C0C769014D3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581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10341-B3D3-B44F-A048-C0C769014D3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91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utterstock_293633432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 descr="Connection lines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770" t="22222"/>
          <a:stretch/>
        </p:blipFill>
        <p:spPr>
          <a:xfrm>
            <a:off x="0" y="-12700"/>
            <a:ext cx="5908169" cy="63881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150533" y="3928533"/>
            <a:ext cx="6993468" cy="1549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28307" y="3928534"/>
            <a:ext cx="6045225" cy="787399"/>
          </a:xfrm>
          <a:noFill/>
        </p:spPr>
        <p:txBody>
          <a:bodyPr anchor="b">
            <a:normAutofit/>
          </a:bodyPr>
          <a:lstStyle>
            <a:lvl1pPr>
              <a:defRPr sz="2000" cap="all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28308" y="4715933"/>
            <a:ext cx="6045225" cy="935567"/>
          </a:xfrm>
        </p:spPr>
        <p:txBody>
          <a:bodyPr>
            <a:normAutofit/>
          </a:bodyPr>
          <a:lstStyle>
            <a:lvl1pPr marL="0" indent="0" algn="l">
              <a:buNone/>
              <a:defRPr sz="1600" cap="all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34EF4-7A89-DF4E-BE60-419DBA40FF7F}" type="datetime1">
              <a:rPr lang="en-CA" smtClean="0"/>
              <a:t>2018-10-15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Iridium Proprietary business information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615E-C475-D747-A9E3-81F4D99D7E3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Iridium logo_white and gold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169" y="2891372"/>
            <a:ext cx="2768600" cy="843414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8551333" y="3928534"/>
            <a:ext cx="592667" cy="1549399"/>
            <a:chOff x="7789333" y="3928534"/>
            <a:chExt cx="736600" cy="2438400"/>
          </a:xfrm>
        </p:grpSpPr>
        <p:sp>
          <p:nvSpPr>
            <p:cNvPr id="14" name="Right Triangle 13"/>
            <p:cNvSpPr/>
            <p:nvPr/>
          </p:nvSpPr>
          <p:spPr>
            <a:xfrm rot="16200000">
              <a:off x="7548033" y="4169834"/>
              <a:ext cx="1219200" cy="736600"/>
            </a:xfrm>
            <a:prstGeom prst="rtTriangle">
              <a:avLst/>
            </a:prstGeom>
            <a:gradFill flip="none" rotWithShape="1">
              <a:gsLst>
                <a:gs pos="100000">
                  <a:schemeClr val="bg2"/>
                </a:gs>
                <a:gs pos="0">
                  <a:srgbClr val="FCBD64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ight Triangle 14"/>
            <p:cNvSpPr/>
            <p:nvPr/>
          </p:nvSpPr>
          <p:spPr>
            <a:xfrm rot="16200000">
              <a:off x="7548033" y="5389034"/>
              <a:ext cx="1219200" cy="736600"/>
            </a:xfrm>
            <a:prstGeom prst="rtTriangle">
              <a:avLst/>
            </a:prstGeom>
            <a:gradFill flip="none" rotWithShape="1">
              <a:gsLst>
                <a:gs pos="0">
                  <a:srgbClr val="F9A225"/>
                </a:gs>
                <a:gs pos="100000">
                  <a:srgbClr val="E48808"/>
                </a:gs>
              </a:gsLst>
              <a:lin ang="10800000" scaled="0"/>
              <a:tileRect/>
            </a:gradFill>
            <a:ln>
              <a:noFill/>
            </a:ln>
            <a:effectLst/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3530268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Satell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048933"/>
            <a:ext cx="9144000" cy="4809067"/>
          </a:xfrm>
          <a:prstGeom prst="rect">
            <a:avLst/>
          </a:prstGeom>
        </p:spPr>
      </p:pic>
      <p:sp>
        <p:nvSpPr>
          <p:cNvPr id="10" name="Isosceles Triangle 9"/>
          <p:cNvSpPr/>
          <p:nvPr userDrawn="1"/>
        </p:nvSpPr>
        <p:spPr>
          <a:xfrm rot="10800000">
            <a:off x="722310" y="2051049"/>
            <a:ext cx="1614489" cy="568490"/>
          </a:xfrm>
          <a:prstGeom prst="triangle">
            <a:avLst>
              <a:gd name="adj" fmla="val 49393"/>
            </a:avLst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>
              <a:rot lat="0" lon="0" rev="1560000"/>
            </a:lightRig>
          </a:scene3d>
          <a:sp3d prstMaterial="matte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966976D-801A-7B4C-84EB-489EF44F624A}" type="datetime1">
              <a:rPr lang="en-CA" smtClean="0"/>
              <a:t>2018-10-15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 dirty="0"/>
              <a:t>Iridium Proprietary business information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7F3615E-C475-D747-A9E3-81F4D99D7E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8524">
            <a:off x="1384719" y="-120138"/>
            <a:ext cx="7084575" cy="72485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85226"/>
            <a:ext cx="7772400" cy="783167"/>
          </a:xfrm>
        </p:spPr>
        <p:txBody>
          <a:bodyPr anchor="b">
            <a:normAutofit/>
          </a:bodyPr>
          <a:lstStyle>
            <a:lvl1pPr algn="l">
              <a:defRPr sz="2000" b="0" cap="all">
                <a:solidFill>
                  <a:srgbClr val="7F7F7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168393"/>
            <a:ext cx="7772400" cy="685799"/>
          </a:xfrm>
        </p:spPr>
        <p:txBody>
          <a:bodyPr anchor="t">
            <a:normAutofit/>
          </a:bodyPr>
          <a:lstStyle>
            <a:lvl1pPr marL="0" indent="0">
              <a:buNone/>
              <a:defRPr sz="1600" cap="all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083776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Gate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48933"/>
            <a:ext cx="9144000" cy="4809067"/>
          </a:xfrm>
          <a:prstGeom prst="rect">
            <a:avLst/>
          </a:prstGeom>
        </p:spPr>
      </p:pic>
      <p:sp>
        <p:nvSpPr>
          <p:cNvPr id="10" name="Isosceles Triangle 9"/>
          <p:cNvSpPr/>
          <p:nvPr userDrawn="1"/>
        </p:nvSpPr>
        <p:spPr>
          <a:xfrm rot="10800000">
            <a:off x="722310" y="2051049"/>
            <a:ext cx="1614489" cy="568490"/>
          </a:xfrm>
          <a:prstGeom prst="triangle">
            <a:avLst>
              <a:gd name="adj" fmla="val 49393"/>
            </a:avLst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>
              <a:rot lat="0" lon="0" rev="1560000"/>
            </a:lightRig>
          </a:scene3d>
          <a:sp3d prstMaterial="matte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9291F72-1EBE-4145-A1C2-3226AA95E9B0}" type="datetime1">
              <a:rPr lang="en-CA" smtClean="0"/>
              <a:t>2018-10-15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 dirty="0"/>
              <a:t>Iridium Proprietary business information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7F3615E-C475-D747-A9E3-81F4D99D7E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8524">
            <a:off x="1384719" y="-120138"/>
            <a:ext cx="7084575" cy="72485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85226"/>
            <a:ext cx="7772400" cy="783167"/>
          </a:xfrm>
        </p:spPr>
        <p:txBody>
          <a:bodyPr anchor="b">
            <a:normAutofit/>
          </a:bodyPr>
          <a:lstStyle>
            <a:lvl1pPr algn="l">
              <a:defRPr sz="2000" b="0" cap="all">
                <a:solidFill>
                  <a:srgbClr val="7F7F7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168393"/>
            <a:ext cx="7772400" cy="685799"/>
          </a:xfrm>
        </p:spPr>
        <p:txBody>
          <a:bodyPr anchor="t">
            <a:normAutofit/>
          </a:bodyPr>
          <a:lstStyle>
            <a:lvl1pPr marL="0" indent="0">
              <a:buNone/>
              <a:defRPr sz="1600" cap="all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170882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SN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39"/>
          <a:stretch/>
        </p:blipFill>
        <p:spPr>
          <a:xfrm>
            <a:off x="1" y="2048933"/>
            <a:ext cx="9144000" cy="4809067"/>
          </a:xfrm>
          <a:prstGeom prst="rect">
            <a:avLst/>
          </a:prstGeom>
        </p:spPr>
      </p:pic>
      <p:sp>
        <p:nvSpPr>
          <p:cNvPr id="10" name="Isosceles Triangle 9"/>
          <p:cNvSpPr/>
          <p:nvPr userDrawn="1"/>
        </p:nvSpPr>
        <p:spPr>
          <a:xfrm rot="10800000">
            <a:off x="722310" y="2051049"/>
            <a:ext cx="1614489" cy="568490"/>
          </a:xfrm>
          <a:prstGeom prst="triangle">
            <a:avLst>
              <a:gd name="adj" fmla="val 49393"/>
            </a:avLst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>
              <a:rot lat="0" lon="0" rev="1560000"/>
            </a:lightRig>
          </a:scene3d>
          <a:sp3d prstMaterial="matte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0164C5B-63F6-5943-B802-146B5F7B617E}" type="datetime1">
              <a:rPr lang="en-CA" smtClean="0"/>
              <a:t>2018-10-15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 dirty="0"/>
              <a:t>Iridium Proprietary business information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7F3615E-C475-D747-A9E3-81F4D99D7E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8524">
            <a:off x="1384719" y="-120138"/>
            <a:ext cx="7084575" cy="72485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85226"/>
            <a:ext cx="7772400" cy="783167"/>
          </a:xfrm>
        </p:spPr>
        <p:txBody>
          <a:bodyPr anchor="b">
            <a:normAutofit/>
          </a:bodyPr>
          <a:lstStyle>
            <a:lvl1pPr algn="l">
              <a:defRPr sz="2000" b="0" cap="all">
                <a:solidFill>
                  <a:srgbClr val="7F7F7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168393"/>
            <a:ext cx="7772400" cy="685799"/>
          </a:xfrm>
        </p:spPr>
        <p:txBody>
          <a:bodyPr anchor="t">
            <a:normAutofit/>
          </a:bodyPr>
          <a:lstStyle>
            <a:lvl1pPr marL="0" indent="0">
              <a:buNone/>
              <a:defRPr sz="1600" cap="all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242831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Aircr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shutterstock_68463748.psd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48933"/>
            <a:ext cx="9144000" cy="4809067"/>
          </a:xfrm>
          <a:prstGeom prst="rect">
            <a:avLst/>
          </a:prstGeom>
        </p:spPr>
      </p:pic>
      <p:sp>
        <p:nvSpPr>
          <p:cNvPr id="14" name="Isosceles Triangle 13"/>
          <p:cNvSpPr/>
          <p:nvPr userDrawn="1"/>
        </p:nvSpPr>
        <p:spPr>
          <a:xfrm rot="10800000">
            <a:off x="722310" y="2057399"/>
            <a:ext cx="1614489" cy="568490"/>
          </a:xfrm>
          <a:prstGeom prst="triangle">
            <a:avLst>
              <a:gd name="adj" fmla="val 49393"/>
            </a:avLst>
          </a:prstGeom>
          <a:solidFill>
            <a:schemeClr val="accent1"/>
          </a:solidFill>
          <a:ln>
            <a:noFill/>
          </a:ln>
          <a:effectLst/>
          <a:scene3d>
            <a:camera prst="orthographicFront"/>
            <a:lightRig rig="threePt" dir="t">
              <a:rot lat="0" lon="0" rev="1560000"/>
            </a:lightRig>
          </a:scene3d>
          <a:sp3d prstMaterial="matte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67BAD01-D353-A144-B8BE-D2791B9CDD42}" type="datetime1">
              <a:rPr lang="en-CA" smtClean="0"/>
              <a:t>2018-10-15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 dirty="0"/>
              <a:t>Iridium Proprietary business information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7F3615E-C475-D747-A9E3-81F4D99D7E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8524">
            <a:off x="1384719" y="-120138"/>
            <a:ext cx="7084575" cy="7248598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22313" y="385226"/>
            <a:ext cx="7772400" cy="783167"/>
          </a:xfrm>
        </p:spPr>
        <p:txBody>
          <a:bodyPr anchor="b">
            <a:normAutofit/>
          </a:bodyPr>
          <a:lstStyle>
            <a:lvl1pPr algn="l">
              <a:defRPr sz="2000" b="0" cap="all">
                <a:solidFill>
                  <a:srgbClr val="7F7F7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722313" y="1168393"/>
            <a:ext cx="7772400" cy="685799"/>
          </a:xfrm>
        </p:spPr>
        <p:txBody>
          <a:bodyPr anchor="t">
            <a:normAutofit/>
          </a:bodyPr>
          <a:lstStyle>
            <a:lvl1pPr marL="0" indent="0">
              <a:buNone/>
              <a:defRPr sz="1600" cap="all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810744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Sh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48933"/>
            <a:ext cx="9144000" cy="4809067"/>
          </a:xfrm>
          <a:prstGeom prst="rect">
            <a:avLst/>
          </a:prstGeom>
        </p:spPr>
      </p:pic>
      <p:sp>
        <p:nvSpPr>
          <p:cNvPr id="10" name="Isosceles Triangle 9"/>
          <p:cNvSpPr/>
          <p:nvPr userDrawn="1"/>
        </p:nvSpPr>
        <p:spPr>
          <a:xfrm rot="10800000">
            <a:off x="722310" y="2057399"/>
            <a:ext cx="1614489" cy="568490"/>
          </a:xfrm>
          <a:prstGeom prst="triangle">
            <a:avLst>
              <a:gd name="adj" fmla="val 49393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>
              <a:rot lat="0" lon="0" rev="1560000"/>
            </a:lightRig>
          </a:scene3d>
          <a:sp3d prstMaterial="matte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2A7CED-57DE-3A46-AC16-5A811511084C}" type="datetime1">
              <a:rPr lang="en-CA" smtClean="0"/>
              <a:t>2018-10-15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 dirty="0"/>
              <a:t>Iridium Proprietary business information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7F3615E-C475-D747-A9E3-81F4D99D7E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8524">
            <a:off x="1384719" y="-120138"/>
            <a:ext cx="7084575" cy="724859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22313" y="385226"/>
            <a:ext cx="7772400" cy="783167"/>
          </a:xfrm>
        </p:spPr>
        <p:txBody>
          <a:bodyPr anchor="b">
            <a:normAutofit/>
          </a:bodyPr>
          <a:lstStyle>
            <a:lvl1pPr algn="l">
              <a:defRPr sz="2000" b="0" cap="all">
                <a:solidFill>
                  <a:srgbClr val="7F7F7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722313" y="1168393"/>
            <a:ext cx="7772400" cy="685799"/>
          </a:xfrm>
        </p:spPr>
        <p:txBody>
          <a:bodyPr anchor="t">
            <a:normAutofit/>
          </a:bodyPr>
          <a:lstStyle>
            <a:lvl1pPr marL="0" indent="0">
              <a:buNone/>
              <a:defRPr sz="1600" cap="all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0797219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Tru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48933"/>
            <a:ext cx="9144000" cy="4809067"/>
          </a:xfrm>
          <a:prstGeom prst="rect">
            <a:avLst/>
          </a:prstGeom>
        </p:spPr>
      </p:pic>
      <p:sp>
        <p:nvSpPr>
          <p:cNvPr id="10" name="Isosceles Triangle 9"/>
          <p:cNvSpPr/>
          <p:nvPr userDrawn="1"/>
        </p:nvSpPr>
        <p:spPr>
          <a:xfrm rot="10800000">
            <a:off x="722310" y="2057399"/>
            <a:ext cx="1614489" cy="568490"/>
          </a:xfrm>
          <a:prstGeom prst="triangle">
            <a:avLst>
              <a:gd name="adj" fmla="val 49393"/>
            </a:avLst>
          </a:prstGeom>
          <a:solidFill>
            <a:schemeClr val="accent5"/>
          </a:solidFill>
          <a:ln>
            <a:noFill/>
          </a:ln>
          <a:effectLst/>
          <a:scene3d>
            <a:camera prst="orthographicFront"/>
            <a:lightRig rig="threePt" dir="t">
              <a:rot lat="0" lon="0" rev="1560000"/>
            </a:lightRig>
          </a:scene3d>
          <a:sp3d prstMaterial="matte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6488F53-43E4-9F4B-94C5-9FA0D3DE42E5}" type="datetime1">
              <a:rPr lang="en-CA" smtClean="0"/>
              <a:t>2018-10-15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 dirty="0"/>
              <a:t>Iridium Proprietary business information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7F3615E-C475-D747-A9E3-81F4D99D7E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8524">
            <a:off x="1384719" y="-120138"/>
            <a:ext cx="7084575" cy="724859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22313" y="385226"/>
            <a:ext cx="7772400" cy="783167"/>
          </a:xfrm>
        </p:spPr>
        <p:txBody>
          <a:bodyPr anchor="b">
            <a:normAutofit/>
          </a:bodyPr>
          <a:lstStyle>
            <a:lvl1pPr algn="l">
              <a:defRPr sz="2000" b="0" cap="all">
                <a:solidFill>
                  <a:srgbClr val="7F7F7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722313" y="1168393"/>
            <a:ext cx="7772400" cy="685799"/>
          </a:xfrm>
        </p:spPr>
        <p:txBody>
          <a:bodyPr anchor="t">
            <a:normAutofit/>
          </a:bodyPr>
          <a:lstStyle>
            <a:lvl1pPr marL="0" indent="0">
              <a:buNone/>
              <a:defRPr sz="1600" cap="all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965608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Military Tru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48933"/>
            <a:ext cx="9143999" cy="4809067"/>
          </a:xfrm>
          <a:prstGeom prst="rect">
            <a:avLst/>
          </a:prstGeom>
        </p:spPr>
      </p:pic>
      <p:sp>
        <p:nvSpPr>
          <p:cNvPr id="10" name="Isosceles Triangle 9"/>
          <p:cNvSpPr/>
          <p:nvPr userDrawn="1"/>
        </p:nvSpPr>
        <p:spPr>
          <a:xfrm rot="10800000">
            <a:off x="722310" y="2057399"/>
            <a:ext cx="1614489" cy="568490"/>
          </a:xfrm>
          <a:prstGeom prst="triangle">
            <a:avLst>
              <a:gd name="adj" fmla="val 49393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>
              <a:rot lat="0" lon="0" rev="1560000"/>
            </a:lightRig>
          </a:scene3d>
          <a:sp3d prstMaterial="matte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F3FD333-F232-8E43-BB03-8F9A17C2AAFC}" type="datetime1">
              <a:rPr lang="en-CA" smtClean="0"/>
              <a:t>2018-10-15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 dirty="0"/>
              <a:t>Iridium Proprietary business information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7F3615E-C475-D747-A9E3-81F4D99D7E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8524">
            <a:off x="1384719" y="-120138"/>
            <a:ext cx="7084575" cy="724859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22313" y="385226"/>
            <a:ext cx="7772400" cy="783167"/>
          </a:xfrm>
        </p:spPr>
        <p:txBody>
          <a:bodyPr anchor="b">
            <a:normAutofit/>
          </a:bodyPr>
          <a:lstStyle>
            <a:lvl1pPr algn="l">
              <a:defRPr sz="2000" b="0" cap="all">
                <a:solidFill>
                  <a:srgbClr val="7F7F7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168393"/>
            <a:ext cx="7772400" cy="685799"/>
          </a:xfrm>
        </p:spPr>
        <p:txBody>
          <a:bodyPr anchor="t">
            <a:normAutofit/>
          </a:bodyPr>
          <a:lstStyle>
            <a:lvl1pPr marL="0" indent="0">
              <a:buNone/>
              <a:defRPr sz="1600" cap="all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5263544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Remote 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48933"/>
            <a:ext cx="9144000" cy="4809067"/>
          </a:xfrm>
          <a:prstGeom prst="rect">
            <a:avLst/>
          </a:prstGeom>
        </p:spPr>
      </p:pic>
      <p:sp>
        <p:nvSpPr>
          <p:cNvPr id="10" name="Isosceles Triangle 9"/>
          <p:cNvSpPr/>
          <p:nvPr userDrawn="1"/>
        </p:nvSpPr>
        <p:spPr>
          <a:xfrm rot="10800000">
            <a:off x="722310" y="2057399"/>
            <a:ext cx="1614489" cy="568490"/>
          </a:xfrm>
          <a:prstGeom prst="triangle">
            <a:avLst>
              <a:gd name="adj" fmla="val 49393"/>
            </a:avLst>
          </a:prstGeom>
          <a:solidFill>
            <a:schemeClr val="accent2"/>
          </a:solidFill>
          <a:ln>
            <a:noFill/>
          </a:ln>
          <a:effectLst/>
          <a:scene3d>
            <a:camera prst="orthographicFront"/>
            <a:lightRig rig="threePt" dir="t">
              <a:rot lat="0" lon="0" rev="1560000"/>
            </a:lightRig>
          </a:scene3d>
          <a:sp3d prstMaterial="matte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710354F-FCFA-B143-97E0-D6B26F0D5D77}" type="datetime1">
              <a:rPr lang="en-CA" smtClean="0"/>
              <a:t>2018-10-15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 dirty="0"/>
              <a:t>Iridium Proprietary business information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7F3615E-C475-D747-A9E3-81F4D99D7E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8524">
            <a:off x="1384719" y="-120138"/>
            <a:ext cx="7084575" cy="724859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22313" y="385226"/>
            <a:ext cx="7772400" cy="783167"/>
          </a:xfrm>
        </p:spPr>
        <p:txBody>
          <a:bodyPr anchor="b">
            <a:normAutofit/>
          </a:bodyPr>
          <a:lstStyle>
            <a:lvl1pPr algn="l">
              <a:defRPr sz="2000" b="0" cap="all">
                <a:solidFill>
                  <a:srgbClr val="7F7F7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722313" y="1168393"/>
            <a:ext cx="7772400" cy="685799"/>
          </a:xfrm>
        </p:spPr>
        <p:txBody>
          <a:bodyPr anchor="t">
            <a:normAutofit/>
          </a:bodyPr>
          <a:lstStyle>
            <a:lvl1pPr marL="0" indent="0">
              <a:buNone/>
              <a:defRPr sz="1600" cap="all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708474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utterstock_293633432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 descr="Connection lines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770" t="22222"/>
          <a:stretch/>
        </p:blipFill>
        <p:spPr>
          <a:xfrm>
            <a:off x="0" y="-12700"/>
            <a:ext cx="5908169" cy="63881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34EF4-7A89-DF4E-BE60-419DBA40FF7F}" type="datetime1">
              <a:rPr lang="en-CA" smtClean="0"/>
              <a:t>2018-10-15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Iridium Proprietary business information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615E-C475-D747-A9E3-81F4D99D7E3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Iridium logo_white and gold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1269" y="4250272"/>
            <a:ext cx="2768600" cy="843414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8551333" y="3928534"/>
            <a:ext cx="592667" cy="1549399"/>
            <a:chOff x="7789333" y="3928534"/>
            <a:chExt cx="736600" cy="2438400"/>
          </a:xfrm>
        </p:grpSpPr>
        <p:sp>
          <p:nvSpPr>
            <p:cNvPr id="11" name="Right Triangle 10"/>
            <p:cNvSpPr/>
            <p:nvPr/>
          </p:nvSpPr>
          <p:spPr>
            <a:xfrm rot="16200000">
              <a:off x="7548033" y="4169834"/>
              <a:ext cx="1219200" cy="736600"/>
            </a:xfrm>
            <a:prstGeom prst="rtTriangle">
              <a:avLst/>
            </a:prstGeom>
            <a:gradFill flip="none" rotWithShape="1">
              <a:gsLst>
                <a:gs pos="100000">
                  <a:schemeClr val="bg2"/>
                </a:gs>
                <a:gs pos="0">
                  <a:srgbClr val="FCBD64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ight Triangle 11"/>
            <p:cNvSpPr/>
            <p:nvPr/>
          </p:nvSpPr>
          <p:spPr>
            <a:xfrm rot="16200000">
              <a:off x="7548033" y="5389034"/>
              <a:ext cx="1219200" cy="736600"/>
            </a:xfrm>
            <a:prstGeom prst="rtTriangle">
              <a:avLst/>
            </a:prstGeom>
            <a:gradFill flip="none" rotWithShape="1">
              <a:gsLst>
                <a:gs pos="0">
                  <a:srgbClr val="F9A225"/>
                </a:gs>
                <a:gs pos="100000">
                  <a:srgbClr val="E48808"/>
                </a:gs>
              </a:gsLst>
              <a:lin ang="10800000" scaled="0"/>
              <a:tileRect/>
            </a:gradFill>
            <a:ln>
              <a:noFill/>
            </a:ln>
            <a:effectLst/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8437098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utterstock_293633432_cropped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6290733"/>
            <a:ext cx="9144000" cy="569951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-3" y="6290733"/>
            <a:ext cx="6637869" cy="596900"/>
          </a:xfrm>
          <a:prstGeom prst="rect">
            <a:avLst/>
          </a:prstGeom>
          <a:gradFill>
            <a:gsLst>
              <a:gs pos="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Iridium logo 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6733" y="6387141"/>
            <a:ext cx="1308409" cy="39983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8A1FCFE5-E187-7A4C-A7A4-1BBA2722A638}" type="datetime1">
              <a:rPr lang="en-CA" smtClean="0"/>
              <a:pPr/>
              <a:t>2018-10-15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Iridium Proprietary business information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7F3615E-C475-D747-A9E3-81F4D99D7E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457200" y="905765"/>
            <a:ext cx="8229600" cy="5319352"/>
          </a:xfrm>
        </p:spPr>
        <p:txBody>
          <a:bodyPr/>
          <a:lstStyle>
            <a:lvl1pPr marL="342900" indent="-342900">
              <a:buClr>
                <a:schemeClr val="bg2"/>
              </a:buClr>
              <a:buFont typeface="Arial"/>
              <a:buChar char="•"/>
              <a:defRPr cap="all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457200" y="162000"/>
            <a:ext cx="3682999" cy="7416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cap="al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AGENDA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 flipH="1">
            <a:off x="3" y="0"/>
            <a:ext cx="417290" cy="1083732"/>
            <a:chOff x="7794976" y="3928533"/>
            <a:chExt cx="741481" cy="2438399"/>
          </a:xfrm>
        </p:grpSpPr>
        <p:sp>
          <p:nvSpPr>
            <p:cNvPr id="16" name="Right Triangle 15"/>
            <p:cNvSpPr/>
            <p:nvPr/>
          </p:nvSpPr>
          <p:spPr>
            <a:xfrm rot="16200000">
              <a:off x="7558556" y="4169834"/>
              <a:ext cx="1219201" cy="736600"/>
            </a:xfrm>
            <a:prstGeom prst="rtTriangle">
              <a:avLst/>
            </a:prstGeom>
            <a:gradFill flip="none" rotWithShape="1">
              <a:gsLst>
                <a:gs pos="100000">
                  <a:schemeClr val="bg2"/>
                </a:gs>
                <a:gs pos="0">
                  <a:srgbClr val="FCBD64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ight Triangle 16"/>
            <p:cNvSpPr/>
            <p:nvPr/>
          </p:nvSpPr>
          <p:spPr>
            <a:xfrm rot="16200000">
              <a:off x="7553676" y="5389033"/>
              <a:ext cx="1219199" cy="736599"/>
            </a:xfrm>
            <a:prstGeom prst="rtTriangle">
              <a:avLst/>
            </a:prstGeom>
            <a:gradFill flip="none" rotWithShape="1">
              <a:gsLst>
                <a:gs pos="0">
                  <a:srgbClr val="F9A225"/>
                </a:gs>
                <a:gs pos="100000">
                  <a:srgbClr val="E48808"/>
                </a:gs>
              </a:gsLst>
              <a:lin ang="10800000" scaled="0"/>
              <a:tileRect/>
            </a:gradFill>
            <a:ln>
              <a:noFill/>
            </a:ln>
            <a:effectLst/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8906475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utterstock_293633432_cropped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6290733"/>
            <a:ext cx="9144000" cy="569951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3" y="6290733"/>
            <a:ext cx="6637869" cy="596900"/>
          </a:xfrm>
          <a:prstGeom prst="rect">
            <a:avLst/>
          </a:prstGeom>
          <a:gradFill>
            <a:gsLst>
              <a:gs pos="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Iridium logo 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6733" y="6387141"/>
            <a:ext cx="1308409" cy="39983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FB6CB1ED-E64D-8644-B567-3EB7F12EC4F8}" type="datetime1">
              <a:rPr lang="en-CA" smtClean="0"/>
              <a:pPr/>
              <a:t>2018-10-15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93B41"/>
                </a:solidFill>
              </a:defRPr>
            </a:lvl1pPr>
          </a:lstStyle>
          <a:p>
            <a:r>
              <a:rPr lang="en-US" dirty="0"/>
              <a:t>Iridium Proprietary business information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93B41"/>
                </a:solidFill>
              </a:defRPr>
            </a:lvl1pPr>
          </a:lstStyle>
          <a:p>
            <a:fld id="{87F3615E-C475-D747-A9E3-81F4D99D7E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idx="1"/>
          </p:nvPr>
        </p:nvSpPr>
        <p:spPr>
          <a:xfrm>
            <a:off x="457200" y="905765"/>
            <a:ext cx="8229600" cy="5319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457200" y="162448"/>
            <a:ext cx="8229600" cy="7433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 flipH="1">
            <a:off x="3" y="0"/>
            <a:ext cx="417290" cy="1083732"/>
            <a:chOff x="7794976" y="3928533"/>
            <a:chExt cx="741481" cy="2438399"/>
          </a:xfrm>
        </p:grpSpPr>
        <p:sp>
          <p:nvSpPr>
            <p:cNvPr id="15" name="Right Triangle 14"/>
            <p:cNvSpPr/>
            <p:nvPr/>
          </p:nvSpPr>
          <p:spPr>
            <a:xfrm rot="16200000">
              <a:off x="7558556" y="4169834"/>
              <a:ext cx="1219201" cy="736600"/>
            </a:xfrm>
            <a:prstGeom prst="rtTriangle">
              <a:avLst/>
            </a:prstGeom>
            <a:gradFill flip="none" rotWithShape="1">
              <a:gsLst>
                <a:gs pos="100000">
                  <a:schemeClr val="bg2"/>
                </a:gs>
                <a:gs pos="0">
                  <a:srgbClr val="FCBD64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ight Triangle 16"/>
            <p:cNvSpPr/>
            <p:nvPr/>
          </p:nvSpPr>
          <p:spPr>
            <a:xfrm rot="16200000">
              <a:off x="7553676" y="5389033"/>
              <a:ext cx="1219199" cy="736599"/>
            </a:xfrm>
            <a:prstGeom prst="rtTriangle">
              <a:avLst/>
            </a:prstGeom>
            <a:gradFill flip="none" rotWithShape="1">
              <a:gsLst>
                <a:gs pos="0">
                  <a:srgbClr val="F9A225"/>
                </a:gs>
                <a:gs pos="100000">
                  <a:srgbClr val="E48808"/>
                </a:gs>
              </a:gsLst>
              <a:lin ang="10800000" scaled="0"/>
              <a:tileRect/>
            </a:gradFill>
            <a:ln>
              <a:noFill/>
            </a:ln>
            <a:effectLst/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8079292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utterstock_293633432_cropped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6288049"/>
            <a:ext cx="9144000" cy="56995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" y="6290733"/>
            <a:ext cx="6637869" cy="596900"/>
          </a:xfrm>
          <a:prstGeom prst="rect">
            <a:avLst/>
          </a:prstGeom>
          <a:gradFill>
            <a:gsLst>
              <a:gs pos="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B3647B5A-2B78-6F48-B065-1683FE72511B}" type="datetime1">
              <a:rPr lang="en-CA" smtClean="0"/>
              <a:pPr/>
              <a:t>2018-10-15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93B41"/>
                </a:solidFill>
              </a:defRPr>
            </a:lvl1pPr>
          </a:lstStyle>
          <a:p>
            <a:r>
              <a:rPr lang="en-US" dirty="0"/>
              <a:t>Iridium Proprietary business information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93B41"/>
                </a:solidFill>
              </a:defRPr>
            </a:lvl1pPr>
          </a:lstStyle>
          <a:p>
            <a:fld id="{87F3615E-C475-D747-A9E3-81F4D99D7E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Iridium logo 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6733" y="6397846"/>
            <a:ext cx="1308409" cy="399832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727200" y="264160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spcAft>
                <a:spcPts val="600"/>
              </a:spcAft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 flipH="1">
            <a:off x="3" y="0"/>
            <a:ext cx="417290" cy="1083732"/>
            <a:chOff x="7794976" y="3928533"/>
            <a:chExt cx="741481" cy="2438399"/>
          </a:xfrm>
        </p:grpSpPr>
        <p:sp>
          <p:nvSpPr>
            <p:cNvPr id="14" name="Right Triangle 13"/>
            <p:cNvSpPr/>
            <p:nvPr/>
          </p:nvSpPr>
          <p:spPr>
            <a:xfrm rot="16200000">
              <a:off x="7558556" y="4169834"/>
              <a:ext cx="1219201" cy="736600"/>
            </a:xfrm>
            <a:prstGeom prst="rtTriangle">
              <a:avLst/>
            </a:prstGeom>
            <a:gradFill flip="none" rotWithShape="1">
              <a:gsLst>
                <a:gs pos="100000">
                  <a:schemeClr val="bg2"/>
                </a:gs>
                <a:gs pos="0">
                  <a:srgbClr val="FCBD64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ight Triangle 15"/>
            <p:cNvSpPr/>
            <p:nvPr/>
          </p:nvSpPr>
          <p:spPr>
            <a:xfrm rot="16200000">
              <a:off x="7553676" y="5389033"/>
              <a:ext cx="1219199" cy="736599"/>
            </a:xfrm>
            <a:prstGeom prst="rtTriangle">
              <a:avLst/>
            </a:prstGeom>
            <a:gradFill flip="none" rotWithShape="1">
              <a:gsLst>
                <a:gs pos="0">
                  <a:srgbClr val="F9A225"/>
                </a:gs>
                <a:gs pos="100000">
                  <a:srgbClr val="E48808"/>
                </a:gs>
              </a:gsLst>
              <a:lin ang="10800000" scaled="0"/>
              <a:tileRect/>
            </a:gradFill>
            <a:ln>
              <a:noFill/>
            </a:ln>
            <a:effectLst/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6111958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utterstock_293633432_cropped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6290733"/>
            <a:ext cx="9144000" cy="56995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" y="6290733"/>
            <a:ext cx="6637869" cy="596900"/>
          </a:xfrm>
          <a:prstGeom prst="rect">
            <a:avLst/>
          </a:prstGeom>
          <a:gradFill>
            <a:gsLst>
              <a:gs pos="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Iridium logo 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6733" y="6387141"/>
            <a:ext cx="1308409" cy="39983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75A63"/>
                </a:solidFill>
              </a:defRPr>
            </a:lvl1pPr>
          </a:lstStyle>
          <a:p>
            <a:fld id="{7910DABA-1745-D44C-B06A-989885FB9E25}" type="datetime1">
              <a:rPr lang="en-CA" smtClean="0"/>
              <a:t>2018-10-15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93B41"/>
                </a:solidFill>
              </a:defRPr>
            </a:lvl1pPr>
          </a:lstStyle>
          <a:p>
            <a:r>
              <a:rPr lang="en-US" dirty="0"/>
              <a:t>Iridium Proprietary business information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93B41"/>
                </a:solidFill>
              </a:defRPr>
            </a:lvl1pPr>
          </a:lstStyle>
          <a:p>
            <a:fld id="{87F3615E-C475-D747-A9E3-81F4D99D7E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96562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438706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utterstock_293633432_cropped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6290733"/>
            <a:ext cx="9144000" cy="569951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3" y="6290733"/>
            <a:ext cx="6637869" cy="596900"/>
          </a:xfrm>
          <a:prstGeom prst="rect">
            <a:avLst/>
          </a:prstGeom>
          <a:gradFill>
            <a:gsLst>
              <a:gs pos="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Iridium logo 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6733" y="6387141"/>
            <a:ext cx="1308409" cy="399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00" cap="all">
                <a:solidFill>
                  <a:srgbClr val="575A6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4577D36B-16B2-F540-8CD3-53261492ACE3}" type="datetime1">
              <a:rPr lang="en-CA" smtClean="0"/>
              <a:pPr/>
              <a:t>2018-10-15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93B41"/>
                </a:solidFill>
              </a:defRPr>
            </a:lvl1pPr>
          </a:lstStyle>
          <a:p>
            <a:r>
              <a:rPr lang="en-US" dirty="0"/>
              <a:t>Iridium Proprietary business information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93B41"/>
                </a:solidFill>
              </a:defRPr>
            </a:lvl1pPr>
          </a:lstStyle>
          <a:p>
            <a:fld id="{87F3615E-C475-D747-A9E3-81F4D99D7E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3"/>
          </p:nvPr>
        </p:nvSpPr>
        <p:spPr>
          <a:xfrm>
            <a:off x="457200" y="905764"/>
            <a:ext cx="4038600" cy="52203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60900" y="905764"/>
            <a:ext cx="4038600" cy="52203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 flipH="1">
            <a:off x="3" y="0"/>
            <a:ext cx="417290" cy="1083732"/>
            <a:chOff x="7794976" y="3928533"/>
            <a:chExt cx="741481" cy="2438399"/>
          </a:xfrm>
        </p:grpSpPr>
        <p:sp>
          <p:nvSpPr>
            <p:cNvPr id="18" name="Right Triangle 17"/>
            <p:cNvSpPr/>
            <p:nvPr/>
          </p:nvSpPr>
          <p:spPr>
            <a:xfrm rot="16200000">
              <a:off x="7558556" y="4169834"/>
              <a:ext cx="1219201" cy="736600"/>
            </a:xfrm>
            <a:prstGeom prst="rtTriangle">
              <a:avLst/>
            </a:prstGeom>
            <a:gradFill flip="none" rotWithShape="1">
              <a:gsLst>
                <a:gs pos="100000">
                  <a:schemeClr val="bg2"/>
                </a:gs>
                <a:gs pos="0">
                  <a:srgbClr val="FCBD64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ight Triangle 19"/>
            <p:cNvSpPr/>
            <p:nvPr/>
          </p:nvSpPr>
          <p:spPr>
            <a:xfrm rot="16200000">
              <a:off x="7553676" y="5389033"/>
              <a:ext cx="1219199" cy="736599"/>
            </a:xfrm>
            <a:prstGeom prst="rtTriangle">
              <a:avLst/>
            </a:prstGeom>
            <a:gradFill flip="none" rotWithShape="1">
              <a:gsLst>
                <a:gs pos="0">
                  <a:srgbClr val="F9A225"/>
                </a:gs>
                <a:gs pos="100000">
                  <a:srgbClr val="E48808"/>
                </a:gs>
              </a:gsLst>
              <a:lin ang="10800000" scaled="0"/>
              <a:tileRect/>
            </a:gradFill>
            <a:ln>
              <a:noFill/>
            </a:ln>
            <a:effectLst/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8351108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Generic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48933"/>
            <a:ext cx="9144000" cy="480906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7B7CC7E-09B0-FE40-8C31-EDAA7DAAFE2B}" type="datetime1">
              <a:rPr lang="en-CA" smtClean="0"/>
              <a:t>2018-10-15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 dirty="0"/>
              <a:t>Iridium Proprietary business information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7F3615E-C475-D747-A9E3-81F4D99D7E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Isosceles Triangle 12"/>
          <p:cNvSpPr/>
          <p:nvPr userDrawn="1"/>
        </p:nvSpPr>
        <p:spPr>
          <a:xfrm rot="10800000">
            <a:off x="722310" y="2051049"/>
            <a:ext cx="1614489" cy="568490"/>
          </a:xfrm>
          <a:prstGeom prst="triangle">
            <a:avLst>
              <a:gd name="adj" fmla="val 49393"/>
            </a:avLst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>
              <a:rot lat="0" lon="0" rev="1560000"/>
            </a:lightRig>
          </a:scene3d>
          <a:sp3d prstMaterial="matte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8524">
            <a:off x="1384719" y="-120138"/>
            <a:ext cx="7084575" cy="72485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85226"/>
            <a:ext cx="7772400" cy="783167"/>
          </a:xfrm>
        </p:spPr>
        <p:txBody>
          <a:bodyPr anchor="b">
            <a:normAutofit/>
          </a:bodyPr>
          <a:lstStyle>
            <a:lvl1pPr algn="l">
              <a:defRPr sz="2000" b="0" cap="all">
                <a:solidFill>
                  <a:srgbClr val="7F7F7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168393"/>
            <a:ext cx="7772400" cy="685799"/>
          </a:xfrm>
        </p:spPr>
        <p:txBody>
          <a:bodyPr anchor="t">
            <a:normAutofit/>
          </a:bodyPr>
          <a:lstStyle>
            <a:lvl1pPr marL="0" indent="0">
              <a:buNone/>
              <a:defRPr sz="1600" cap="all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536537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48933"/>
            <a:ext cx="9144000" cy="4809067"/>
          </a:xfrm>
          <a:prstGeom prst="rect">
            <a:avLst/>
          </a:prstGeom>
        </p:spPr>
      </p:pic>
      <p:sp>
        <p:nvSpPr>
          <p:cNvPr id="10" name="Isosceles Triangle 9"/>
          <p:cNvSpPr/>
          <p:nvPr userDrawn="1"/>
        </p:nvSpPr>
        <p:spPr>
          <a:xfrm rot="10800000">
            <a:off x="722310" y="2051049"/>
            <a:ext cx="1614489" cy="568490"/>
          </a:xfrm>
          <a:prstGeom prst="triangle">
            <a:avLst>
              <a:gd name="adj" fmla="val 49393"/>
            </a:avLst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>
              <a:rot lat="0" lon="0" rev="1560000"/>
            </a:lightRig>
          </a:scene3d>
          <a:sp3d prstMaterial="matte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FB66E50-B368-3E42-99B6-D8E0EB7C0A08}" type="datetime1">
              <a:rPr lang="en-CA" smtClean="0"/>
              <a:t>2018-10-15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 dirty="0"/>
              <a:t>Iridium Proprietary business information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7F3615E-C475-D747-A9E3-81F4D99D7E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8524">
            <a:off x="1384719" y="-120138"/>
            <a:ext cx="7084575" cy="72485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85226"/>
            <a:ext cx="7772400" cy="783167"/>
          </a:xfrm>
        </p:spPr>
        <p:txBody>
          <a:bodyPr anchor="b">
            <a:normAutofit/>
          </a:bodyPr>
          <a:lstStyle>
            <a:lvl1pPr algn="l">
              <a:defRPr sz="2000" b="0" cap="all">
                <a:solidFill>
                  <a:srgbClr val="7F7F7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168393"/>
            <a:ext cx="7772400" cy="685799"/>
          </a:xfrm>
        </p:spPr>
        <p:txBody>
          <a:bodyPr anchor="t">
            <a:normAutofit/>
          </a:bodyPr>
          <a:lstStyle>
            <a:lvl1pPr marL="0" indent="0">
              <a:buNone/>
              <a:defRPr sz="1600" cap="all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858057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62448"/>
            <a:ext cx="8229600" cy="7433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05765"/>
            <a:ext cx="8229600" cy="5319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52333" y="6432553"/>
            <a:ext cx="98213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DD796477-A16A-D04F-B5EE-CBFE72B4B272}" type="datetime1">
              <a:rPr lang="en-CA" smtClean="0"/>
              <a:pPr/>
              <a:t>2018-10-15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56733" y="64325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cap="all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Iridium Proprietary business information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432553"/>
            <a:ext cx="49953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7F3615E-C475-D747-A9E3-81F4D99D7E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139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0" r:id="rId3"/>
    <p:sldLayoutId id="2147483654" r:id="rId4"/>
    <p:sldLayoutId id="2147483655" r:id="rId5"/>
    <p:sldLayoutId id="2147483662" r:id="rId6"/>
    <p:sldLayoutId id="2147483652" r:id="rId7"/>
    <p:sldLayoutId id="2147483665" r:id="rId8"/>
    <p:sldLayoutId id="2147483651" r:id="rId9"/>
    <p:sldLayoutId id="2147483669" r:id="rId10"/>
    <p:sldLayoutId id="2147483668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</p:sldLayoutIdLst>
  <p:transition spd="slow">
    <p:fade/>
  </p:transition>
  <p:hf hdr="0" dt="0"/>
  <p:txStyles>
    <p:titleStyle>
      <a:lvl1pPr algn="l" defTabSz="457200" rtl="0" eaLnBrk="1" latinLnBrk="0" hangingPunct="1">
        <a:spcBef>
          <a:spcPct val="0"/>
        </a:spcBef>
        <a:buNone/>
        <a:defRPr sz="2000" kern="1200" cap="all" spc="20">
          <a:solidFill>
            <a:schemeClr val="tx1">
              <a:lumMod val="75000"/>
              <a:lumOff val="25000"/>
            </a:schemeClr>
          </a:solidFill>
          <a:latin typeface="Arial"/>
          <a:ea typeface="+mj-ea"/>
          <a:cs typeface="Arial"/>
        </a:defRPr>
      </a:lvl1pPr>
    </p:titleStyle>
    <p:bodyStyle>
      <a:lvl1pPr marL="270000" indent="-270000" algn="l" defTabSz="457200" rtl="0" eaLnBrk="1" latinLnBrk="0" hangingPunct="1">
        <a:spcBef>
          <a:spcPts val="600"/>
        </a:spcBef>
        <a:buClr>
          <a:schemeClr val="bg2"/>
        </a:buClr>
        <a:buFont typeface="Arial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1pPr>
      <a:lvl2pPr marL="597600" indent="-285750" algn="l" defTabSz="457200" rtl="0" eaLnBrk="1" latinLnBrk="0" hangingPunct="1">
        <a:spcBef>
          <a:spcPts val="400"/>
        </a:spcBef>
        <a:buFont typeface="Arial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2pPr>
      <a:lvl3pPr marL="1000800" indent="-228600" algn="l" defTabSz="457200" rtl="0" eaLnBrk="1" latinLnBrk="0" hangingPunct="1">
        <a:spcBef>
          <a:spcPts val="350"/>
        </a:spcBef>
        <a:buFont typeface="Arial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file://localhost/Users/chantallancaster/Dropbox/Iridium%20Certus%20Presentation/Iridium%20Certus%20for%20Chantal/Content%20support/Images/Maritime/shutterstock_73457662.jpg" TargetMode="Externa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youtube.com/watch?v=Xjig4NBAPZQ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commons.wikimedia.org/wiki/File:2015_Nepal_depremi_(3).jpg" TargetMode="External"/><Relationship Id="rId4" Type="http://schemas.openxmlformats.org/officeDocument/2006/relationships/image" Target="../media/image53.jpg&amp;ehk=U1XcfRbaFGXk3q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28307" y="3928534"/>
            <a:ext cx="6045225" cy="787399"/>
          </a:xfrm>
        </p:spPr>
        <p:txBody>
          <a:bodyPr/>
          <a:lstStyle/>
          <a:p>
            <a:r>
              <a:rPr lang="en-US" dirty="0"/>
              <a:t>Iridium Satellite Communications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33092CD-C8A4-426A-9CD2-5F1799E390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Pat Tatum – Chief Engineer, Satellite Operations</a:t>
            </a:r>
          </a:p>
        </p:txBody>
      </p:sp>
    </p:spTree>
    <p:extLst>
      <p:ext uri="{BB962C8B-B14F-4D97-AF65-F5344CB8AC3E}">
        <p14:creationId xmlns:p14="http://schemas.microsoft.com/office/powerpoint/2010/main" val="2733065508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528" y="1392114"/>
            <a:ext cx="2885180" cy="32333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10358" y="1940004"/>
            <a:ext cx="95287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Earthquake Epicenter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563228" y="2186969"/>
            <a:ext cx="1382695" cy="6755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51932" y="1201340"/>
            <a:ext cx="47975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48808"/>
              </a:buClr>
              <a:buFont typeface="Arial" panose="020B0604020202020204" pitchFamily="34" charset="0"/>
              <a:buChar char="•"/>
            </a:pPr>
            <a:r>
              <a:rPr lang="en-US" dirty="0"/>
              <a:t>April 1</a:t>
            </a:r>
            <a:r>
              <a:rPr lang="en-US" baseline="30000" dirty="0"/>
              <a:t>st</a:t>
            </a:r>
            <a:r>
              <a:rPr lang="en-US" dirty="0"/>
              <a:t> - 8.2 Earthquake off the Northern Chile coastline</a:t>
            </a:r>
          </a:p>
          <a:p>
            <a:pPr marL="285750" indent="-285750">
              <a:buClr>
                <a:srgbClr val="E48808"/>
              </a:buClr>
              <a:buFont typeface="Arial" panose="020B0604020202020204" pitchFamily="34" charset="0"/>
              <a:buChar char="•"/>
            </a:pPr>
            <a:r>
              <a:rPr lang="en-US" dirty="0"/>
              <a:t>April 2</a:t>
            </a:r>
            <a:r>
              <a:rPr lang="en-US" baseline="30000" dirty="0"/>
              <a:t>nd</a:t>
            </a:r>
            <a:r>
              <a:rPr lang="en-US" dirty="0"/>
              <a:t> - 7.7 Aftershock</a:t>
            </a:r>
          </a:p>
          <a:p>
            <a:pPr marL="285750" indent="-285750">
              <a:buClr>
                <a:srgbClr val="E48808"/>
              </a:buClr>
              <a:buFont typeface="Arial" panose="020B0604020202020204" pitchFamily="34" charset="0"/>
              <a:buChar char="•"/>
            </a:pPr>
            <a:r>
              <a:rPr lang="en-US" dirty="0"/>
              <a:t>8 fold increase in Iridium Calls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A0E430DC-725D-4661-A854-05730EF26F7E}" type="datetime1">
              <a:rPr lang="en-US" smtClean="0">
                <a:solidFill>
                  <a:srgbClr val="444B4F">
                    <a:tint val="75000"/>
                  </a:srgbClr>
                </a:solidFill>
              </a:rPr>
              <a:pPr algn="ctr"/>
              <a:t>10/15/2018</a:t>
            </a:fld>
            <a:endParaRPr lang="en-US" dirty="0">
              <a:solidFill>
                <a:srgbClr val="444B4F">
                  <a:tint val="75000"/>
                </a:srgbClr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939697"/>
                </a:solidFill>
              </a:rPr>
              <a:t>Iridium Proprietary and Confidential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EMERGENCY USE IN CHILE:  Elevated iridium activity after 2014 earthquake</a:t>
            </a:r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62500"/>
            <a:ext cx="5058507" cy="2980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3253714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hutterstock_123228169.jpg"/>
          <p:cNvPicPr>
            <a:picLocks noChangeAspect="1"/>
          </p:cNvPicPr>
          <p:nvPr/>
        </p:nvPicPr>
        <p:blipFill rotWithShape="1">
          <a:blip r:embed="rId3" r:link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22" r="12144" b="3143"/>
          <a:stretch>
            <a:fillRect/>
          </a:stretch>
        </p:blipFill>
        <p:spPr>
          <a:xfrm>
            <a:off x="-6757" y="1249065"/>
            <a:ext cx="9144000" cy="5587998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999"/>
          </a:xfrm>
        </p:spPr>
        <p:txBody>
          <a:bodyPr/>
          <a:lstStyle/>
          <a:p>
            <a:r>
              <a:rPr lang="en-US" dirty="0"/>
              <a:t>Global Maritime Distress and Safety System (GMDSS)</a:t>
            </a:r>
          </a:p>
        </p:txBody>
      </p:sp>
      <p:sp>
        <p:nvSpPr>
          <p:cNvPr id="18" name="Slide Number Placeholder 2"/>
          <p:cNvSpPr txBox="1">
            <a:spLocks/>
          </p:cNvSpPr>
          <p:nvPr/>
        </p:nvSpPr>
        <p:spPr>
          <a:xfrm>
            <a:off x="457200" y="6432553"/>
            <a:ext cx="49953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rgbClr val="393B4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0FB364-4D2E-DF41-B5B8-FA356FFC585C}" type="slidenum">
              <a:rPr lang="en-US" smtClean="0">
                <a:solidFill>
                  <a:srgbClr val="FFFFFF"/>
                </a:solidFill>
              </a:rPr>
              <a:pPr/>
              <a:t>11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" name="Picture 19" descr="Iridium logo white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6733" y="6397846"/>
            <a:ext cx="1308409" cy="39983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840891" y="817840"/>
            <a:ext cx="1095134" cy="904194"/>
            <a:chOff x="7931258" y="326245"/>
            <a:chExt cx="914400" cy="754972"/>
          </a:xfrm>
        </p:grpSpPr>
        <p:sp>
          <p:nvSpPr>
            <p:cNvPr id="16" name="Oval 15"/>
            <p:cNvSpPr/>
            <p:nvPr/>
          </p:nvSpPr>
          <p:spPr>
            <a:xfrm>
              <a:off x="8010972" y="326245"/>
              <a:ext cx="754972" cy="754972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31258" y="514592"/>
              <a:ext cx="914400" cy="378278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500" dirty="0">
                  <a:solidFill>
                    <a:srgbClr val="FFFFFF"/>
                  </a:solidFill>
                </a:rPr>
                <a:t>Safety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screen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335" t="-27357" r="-30727" b="-38869"/>
          <a:stretch/>
        </p:blipFill>
        <p:spPr>
          <a:xfrm>
            <a:off x="7570223" y="560255"/>
            <a:ext cx="1567020" cy="1540798"/>
          </a:xfrm>
          <a:prstGeom prst="rect">
            <a:avLst/>
          </a:prstGeom>
        </p:spPr>
      </p:pic>
      <p:sp>
        <p:nvSpPr>
          <p:cNvPr id="17" name="Content Placeholder 4"/>
          <p:cNvSpPr txBox="1">
            <a:spLocks/>
          </p:cNvSpPr>
          <p:nvPr/>
        </p:nvSpPr>
        <p:spPr>
          <a:xfrm>
            <a:off x="7204" y="1249065"/>
            <a:ext cx="4808619" cy="3344481"/>
          </a:xfrm>
          <a:prstGeom prst="rect">
            <a:avLst/>
          </a:prstGeom>
          <a:solidFill>
            <a:srgbClr val="25262A">
              <a:alpha val="31000"/>
            </a:srgbClr>
          </a:solidFill>
        </p:spPr>
        <p:txBody>
          <a:bodyPr vert="horz" lIns="540000" tIns="190800" rIns="180000" bIns="45720" rtlCol="0">
            <a:noAutofit/>
          </a:bodyPr>
          <a:lstStyle>
            <a:lvl1pPr marL="270000" indent="-270000" algn="l" defTabSz="457200" rtl="0" eaLnBrk="1" latinLnBrk="0" hangingPunct="1">
              <a:spcBef>
                <a:spcPts val="600"/>
              </a:spcBef>
              <a:buClr>
                <a:schemeClr val="bg2"/>
              </a:buClr>
              <a:buFont typeface="Arial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97600" indent="-285750" algn="l" defTabSz="457200" rtl="0" eaLnBrk="1" latinLnBrk="0" hangingPunct="1">
              <a:spcBef>
                <a:spcPts val="400"/>
              </a:spcBef>
              <a:buFont typeface="Arial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000800" indent="-228600" algn="l" defTabSz="457200" rtl="0" eaLnBrk="1" latinLnBrk="0" hangingPunct="1">
              <a:spcBef>
                <a:spcPts val="350"/>
              </a:spcBef>
              <a:buFont typeface="Arial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solidFill>
                  <a:srgbClr val="FFFFFF"/>
                </a:solidFill>
              </a:rPr>
              <a:t>Required on all passenger and cargo ships over 300 gross tons on international voyages</a:t>
            </a:r>
          </a:p>
          <a:p>
            <a:r>
              <a:rPr lang="en-US" altLang="en-US" dirty="0">
                <a:solidFill>
                  <a:srgbClr val="FFFFFF"/>
                </a:solidFill>
              </a:rPr>
              <a:t>Must carry certified equipment for sending and receiving distress messages and maritime safety information</a:t>
            </a:r>
          </a:p>
          <a:p>
            <a:r>
              <a:rPr lang="en-US" altLang="en-US" dirty="0">
                <a:solidFill>
                  <a:srgbClr val="FFFFFF"/>
                </a:solidFill>
              </a:rPr>
              <a:t>Iridium has been recognized by UN International Maritime Organization IMO and plans to provide full GMDSS services by 1 January 2020</a:t>
            </a:r>
          </a:p>
          <a:p>
            <a:r>
              <a:rPr lang="en-US" altLang="en-US" dirty="0">
                <a:solidFill>
                  <a:srgbClr val="FFFFFF"/>
                </a:solidFill>
              </a:rPr>
              <a:t>Iridium GMDSS service will extend GMDSS to south Atlantic/Antarctic area covered by Chilean maritime rescue coordination center (RCC) and NAVAREA (where Chile responsible for navigation and weather warnings)</a:t>
            </a:r>
          </a:p>
        </p:txBody>
      </p:sp>
      <p:sp>
        <p:nvSpPr>
          <p:cNvPr id="19" name="Content Placeholder 4"/>
          <p:cNvSpPr txBox="1">
            <a:spLocks/>
          </p:cNvSpPr>
          <p:nvPr/>
        </p:nvSpPr>
        <p:spPr>
          <a:xfrm>
            <a:off x="6757" y="5451778"/>
            <a:ext cx="4809066" cy="877950"/>
          </a:xfrm>
          <a:prstGeom prst="rect">
            <a:avLst/>
          </a:prstGeom>
          <a:solidFill>
            <a:srgbClr val="25262A">
              <a:alpha val="31000"/>
            </a:srgbClr>
          </a:solidFill>
        </p:spPr>
        <p:txBody>
          <a:bodyPr vert="horz" lIns="540000" tIns="0" rIns="180000" bIns="0" rtlCol="0" anchor="ctr" anchorCtr="0">
            <a:noAutofit/>
          </a:bodyPr>
          <a:lstStyle>
            <a:lvl1pPr marL="270000" indent="-270000" algn="l" defTabSz="457200" rtl="0" eaLnBrk="1" latinLnBrk="0" hangingPunct="1">
              <a:spcBef>
                <a:spcPts val="600"/>
              </a:spcBef>
              <a:buClr>
                <a:schemeClr val="bg2"/>
              </a:buClr>
              <a:buFont typeface="Arial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97600" indent="-285750" algn="l" defTabSz="457200" rtl="0" eaLnBrk="1" latinLnBrk="0" hangingPunct="1">
              <a:spcBef>
                <a:spcPts val="400"/>
              </a:spcBef>
              <a:buFont typeface="Arial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000800" indent="-228600" algn="l" defTabSz="457200" rtl="0" eaLnBrk="1" latinLnBrk="0" hangingPunct="1">
              <a:spcBef>
                <a:spcPts val="350"/>
              </a:spcBef>
              <a:buFont typeface="Arial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731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C43E2-76CC-45F8-B4D5-057042EC1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Maritime Distress and Safety System (GMDSS)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073473-B975-4961-9C01-30561B36A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Iridium Proprietary business information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60845-5CA3-43A5-BB1D-FE255B1C8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615E-C475-D747-A9E3-81F4D99D7E3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930D6C5-15E5-47D8-BF9F-E6867F4206B8}"/>
              </a:ext>
            </a:extLst>
          </p:cNvPr>
          <p:cNvSpPr txBox="1">
            <a:spLocks/>
          </p:cNvSpPr>
          <p:nvPr/>
        </p:nvSpPr>
        <p:spPr>
          <a:xfrm>
            <a:off x="457200" y="767743"/>
            <a:ext cx="8229600" cy="5319352"/>
          </a:xfrm>
          <a:prstGeom prst="rect">
            <a:avLst/>
          </a:prstGeom>
        </p:spPr>
        <p:txBody>
          <a:bodyPr/>
          <a:lstStyle>
            <a:lvl1pPr marL="270000" indent="-270000" algn="l" defTabSz="457200" rtl="0" eaLnBrk="1" latinLnBrk="0" hangingPunct="1">
              <a:spcBef>
                <a:spcPts val="600"/>
              </a:spcBef>
              <a:buClr>
                <a:schemeClr val="bg2"/>
              </a:buClr>
              <a:buFont typeface="Arial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97600" indent="-285750" algn="l" defTabSz="457200" rtl="0" eaLnBrk="1" latinLnBrk="0" hangingPunct="1">
              <a:spcBef>
                <a:spcPts val="400"/>
              </a:spcBef>
              <a:buFont typeface="Arial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000800" indent="-228600" algn="l" defTabSz="457200" rtl="0" eaLnBrk="1" latinLnBrk="0" hangingPunct="1">
              <a:spcBef>
                <a:spcPts val="350"/>
              </a:spcBef>
              <a:buFont typeface="Arial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marL="342900" lvl="0" indent="-342900">
              <a:spcBef>
                <a:spcPts val="0"/>
              </a:spcBef>
              <a:buClr>
                <a:srgbClr val="E48808"/>
              </a:buClr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Iridium initiated process to become a GMDSS provider in 2013 and has been evaluated for compliance with requirements 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70500" lvl="1" indent="-342900">
              <a:spcBef>
                <a:spcPts val="0"/>
              </a:spcBef>
              <a:buClr>
                <a:srgbClr val="E48808"/>
              </a:buClr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Expert Group determined Iridium meets all conditions for “recognition”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70500" lvl="1" indent="-342900">
              <a:spcBef>
                <a:spcPts val="0"/>
              </a:spcBef>
              <a:buClr>
                <a:srgbClr val="E48808"/>
              </a:buClr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May 2018, the IMO’s Maritime Safety Committee (MSC) recognized Iridium to offer maritime distress and safety communications within the GMDSS</a:t>
            </a:r>
          </a:p>
          <a:p>
            <a:pPr marL="342900" lvl="0" indent="-342900">
              <a:spcBef>
                <a:spcPts val="0"/>
              </a:spcBef>
              <a:buClr>
                <a:srgbClr val="E48808"/>
              </a:buClr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/>
              <a:t>This is a significant achievement for maritime safety and for mariners</a:t>
            </a:r>
          </a:p>
          <a:p>
            <a:pPr marL="670500" lvl="1" indent="-342900">
              <a:spcBef>
                <a:spcPts val="0"/>
              </a:spcBef>
              <a:buClr>
                <a:srgbClr val="E48808"/>
              </a:buClr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/>
              <a:t>The second GMDSS system provides competition, global coverage, state of the art equipment</a:t>
            </a:r>
          </a:p>
          <a:p>
            <a:pPr marL="670500" lvl="1" indent="-342900">
              <a:spcBef>
                <a:spcPts val="0"/>
              </a:spcBef>
              <a:buClr>
                <a:srgbClr val="E48808"/>
              </a:buClr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/>
              <a:t>Iridium GMDSS equipment developed by Lars </a:t>
            </a:r>
            <a:r>
              <a:rPr lang="en-US" dirty="0" err="1"/>
              <a:t>Thrane</a:t>
            </a:r>
            <a:r>
              <a:rPr lang="en-US" dirty="0"/>
              <a:t> A/S combines voice and data in one simple installation</a:t>
            </a:r>
          </a:p>
          <a:p>
            <a:pPr marL="670500" lvl="1" indent="-342900">
              <a:spcBef>
                <a:spcPts val="0"/>
              </a:spcBef>
              <a:buClr>
                <a:srgbClr val="E48808"/>
              </a:buClr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/>
              <a:t>Demo has been done for IMO experts to demonstrate its capabilities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0"/>
              </a:spcBef>
              <a:buClr>
                <a:srgbClr val="E48808"/>
              </a:buClr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 Iridium works with partners to develop GMDSS product solutions, the new competition is expected to drive supplier diversity and reduce the costs of shipboard equipment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0"/>
              </a:spcBef>
              <a:buClr>
                <a:srgbClr val="E48808"/>
              </a:buClr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Iridium’s global coverage is especially important for national Rescue Coordination Centers with Arctic or Antarctic areas of search-and-rescue (SAR) responsibility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70500" lvl="1" indent="-342900">
              <a:spcBef>
                <a:spcPts val="0"/>
              </a:spcBef>
              <a:buClr>
                <a:srgbClr val="E48808"/>
              </a:buClr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Australia is responsible for one of the largest SAR areas in the world, covering a large slice of the South Polar (Antarctic) region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70500" lvl="1" indent="-342900">
              <a:spcBef>
                <a:spcPts val="0"/>
              </a:spcBef>
              <a:buClr>
                <a:srgbClr val="E48808"/>
              </a:buClr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Currently no satellite GMDSS coverage available to aid navigation or SAR in these regions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77508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956733" y="6305553"/>
            <a:ext cx="2895600" cy="365125"/>
          </a:xfrm>
        </p:spPr>
        <p:txBody>
          <a:bodyPr/>
          <a:lstStyle/>
          <a:p>
            <a:r>
              <a:rPr lang="en-US" dirty="0"/>
              <a:t>Iridium Proprietary business information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457200" y="6305553"/>
            <a:ext cx="499533" cy="365125"/>
          </a:xfrm>
        </p:spPr>
        <p:txBody>
          <a:bodyPr/>
          <a:lstStyle/>
          <a:p>
            <a:fld id="{87F3615E-C475-D747-A9E3-81F4D99D7E3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767743"/>
            <a:ext cx="8040255" cy="5319352"/>
          </a:xfrm>
        </p:spPr>
        <p:txBody>
          <a:bodyPr/>
          <a:lstStyle/>
          <a:p>
            <a:endParaRPr lang="en-US" dirty="0"/>
          </a:p>
          <a:p>
            <a:pPr>
              <a:buClr>
                <a:srgbClr val="E48808"/>
              </a:buClr>
            </a:pPr>
            <a:r>
              <a:rPr lang="en-US" dirty="0"/>
              <a:t>Iridium acknowledge issue of compatibility in some geographic areas, due to limitations of first-generation system</a:t>
            </a:r>
          </a:p>
          <a:p>
            <a:pPr lvl="1">
              <a:buClr>
                <a:srgbClr val="E48808"/>
              </a:buClr>
            </a:pPr>
            <a:r>
              <a:rPr lang="en-US" dirty="0"/>
              <a:t>Problem arose through seventh-order intermods around areas of very high traffic density (notably Western Europe, parts of North America)</a:t>
            </a:r>
          </a:p>
          <a:p>
            <a:pPr lvl="1">
              <a:buClr>
                <a:srgbClr val="E48808"/>
              </a:buClr>
            </a:pPr>
            <a:r>
              <a:rPr lang="en-US" dirty="0"/>
              <a:t>Radio Astronomy Spectrum (RAS) protection thresholds exceeded during peak traffic events</a:t>
            </a:r>
          </a:p>
          <a:p>
            <a:pPr lvl="1">
              <a:buClr>
                <a:srgbClr val="E48808"/>
              </a:buClr>
            </a:pPr>
            <a:r>
              <a:rPr lang="en-US" dirty="0"/>
              <a:t>First-generation design offered little traffic flexibility or frequency management</a:t>
            </a:r>
            <a:endParaRPr lang="en-US" sz="800" dirty="0"/>
          </a:p>
          <a:p>
            <a:pPr marL="311850" lvl="1" indent="0">
              <a:buClr>
                <a:srgbClr val="E48808"/>
              </a:buClr>
              <a:buNone/>
            </a:pPr>
            <a:endParaRPr lang="en-US" sz="800" dirty="0"/>
          </a:p>
          <a:p>
            <a:pPr>
              <a:buClr>
                <a:srgbClr val="E48808"/>
              </a:buClr>
            </a:pPr>
            <a:r>
              <a:rPr lang="en-US" dirty="0"/>
              <a:t>Iridium NEXT designed with features to resolve compatibility</a:t>
            </a:r>
          </a:p>
          <a:p>
            <a:pPr lvl="1">
              <a:buClr>
                <a:srgbClr val="E48808"/>
              </a:buClr>
            </a:pPr>
            <a:r>
              <a:rPr lang="en-GB" dirty="0"/>
              <a:t>Bandwidth limiting, with frequency crowding toward the upper end of the spectrum for satellites passing over an RA site</a:t>
            </a:r>
          </a:p>
          <a:p>
            <a:pPr lvl="1">
              <a:buClr>
                <a:srgbClr val="E48808"/>
              </a:buClr>
            </a:pPr>
            <a:r>
              <a:rPr lang="en-GB" dirty="0"/>
              <a:t>“Load Stealing” - reducing the coverage area of a single satellite by deactivating beams (traffic transferred to adjacent, less heavily-loaded satellites)</a:t>
            </a:r>
          </a:p>
          <a:p>
            <a:pPr lvl="1">
              <a:buClr>
                <a:srgbClr val="E48808"/>
              </a:buClr>
            </a:pPr>
            <a:r>
              <a:rPr lang="en-US" dirty="0"/>
              <a:t>Combination results in significant reduction in intermods, and much greater  additional protection for the adjacent RAS band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 astronomy (RA) protection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0316" y="2054229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FFFF"/>
                </a:solidFill>
              </a:rPr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3450199117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956733" y="6305553"/>
            <a:ext cx="2895600" cy="365125"/>
          </a:xfrm>
        </p:spPr>
        <p:txBody>
          <a:bodyPr/>
          <a:lstStyle/>
          <a:p>
            <a:r>
              <a:rPr lang="en-US" dirty="0"/>
              <a:t>Iridium Proprietary business information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457200" y="6305553"/>
            <a:ext cx="499533" cy="365125"/>
          </a:xfrm>
        </p:spPr>
        <p:txBody>
          <a:bodyPr/>
          <a:lstStyle/>
          <a:p>
            <a:fld id="{87F3615E-C475-D747-A9E3-81F4D99D7E3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767743"/>
            <a:ext cx="8566030" cy="5319352"/>
          </a:xfrm>
        </p:spPr>
        <p:txBody>
          <a:bodyPr/>
          <a:lstStyle/>
          <a:p>
            <a:pPr>
              <a:buClr>
                <a:srgbClr val="E48808"/>
              </a:buClr>
            </a:pPr>
            <a:r>
              <a:rPr lang="en-US" dirty="0"/>
              <a:t>Beam control applied at higher (lower) latitudes </a:t>
            </a:r>
          </a:p>
          <a:p>
            <a:pPr lvl="1">
              <a:buClr>
                <a:srgbClr val="E48808"/>
              </a:buClr>
            </a:pPr>
            <a:r>
              <a:rPr lang="en-US" dirty="0"/>
              <a:t>Iridium NEXT design allows full control of active beams</a:t>
            </a:r>
          </a:p>
          <a:p>
            <a:pPr lvl="1">
              <a:buClr>
                <a:srgbClr val="E48808"/>
              </a:buClr>
            </a:pPr>
            <a:r>
              <a:rPr lang="en-US" dirty="0"/>
              <a:t>Deactivating beams results in  fewer intermods generated</a:t>
            </a:r>
          </a:p>
          <a:p>
            <a:pPr lvl="1">
              <a:buClr>
                <a:srgbClr val="E48808"/>
              </a:buClr>
            </a:pPr>
            <a:r>
              <a:rPr lang="en-US" dirty="0"/>
              <a:t>Traffic transferred to adjacent satellites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radio astronomy protection Approach </a:t>
            </a:r>
          </a:p>
        </p:txBody>
      </p:sp>
      <p:pic>
        <p:nvPicPr>
          <p:cNvPr id="2050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16" y="2073253"/>
            <a:ext cx="4068434" cy="415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" descr="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284" y="2054229"/>
            <a:ext cx="4097278" cy="418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0316" y="2054229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FFFF"/>
                </a:solidFill>
              </a:rPr>
              <a:t>Before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0284" y="2052496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FFFF"/>
                </a:solidFill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28676290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956733" y="6305553"/>
            <a:ext cx="2895600" cy="365125"/>
          </a:xfrm>
        </p:spPr>
        <p:txBody>
          <a:bodyPr/>
          <a:lstStyle/>
          <a:p>
            <a:r>
              <a:rPr lang="en-US" dirty="0"/>
              <a:t>Iridium Proprietary business information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457200" y="6305553"/>
            <a:ext cx="499533" cy="365125"/>
          </a:xfrm>
        </p:spPr>
        <p:txBody>
          <a:bodyPr/>
          <a:lstStyle/>
          <a:p>
            <a:fld id="{87F3615E-C475-D747-A9E3-81F4D99D7E3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767743"/>
            <a:ext cx="9023230" cy="5319352"/>
          </a:xfrm>
        </p:spPr>
        <p:txBody>
          <a:bodyPr/>
          <a:lstStyle/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>
                <a:solidFill>
                  <a:srgbClr val="E48808"/>
                </a:solidFill>
              </a:rPr>
              <a:t>End of Presentation</a:t>
            </a:r>
          </a:p>
          <a:p>
            <a:pPr algn="ctr"/>
            <a:endParaRPr lang="en-US" sz="2400" b="1" dirty="0">
              <a:solidFill>
                <a:srgbClr val="E48808"/>
              </a:solidFill>
            </a:endParaRPr>
          </a:p>
          <a:p>
            <a:pPr marL="0" indent="0" algn="ctr">
              <a:buNone/>
            </a:pPr>
            <a:endParaRPr lang="en-US" sz="2400" b="1" dirty="0">
              <a:solidFill>
                <a:srgbClr val="E48808"/>
              </a:solidFill>
            </a:endParaRPr>
          </a:p>
          <a:p>
            <a:pPr marL="0" indent="0" algn="ctr">
              <a:buNone/>
            </a:pPr>
            <a:endParaRPr lang="en-US" sz="2400" b="1" dirty="0">
              <a:solidFill>
                <a:srgbClr val="E48808"/>
              </a:solidFill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rgbClr val="E48808"/>
                </a:solidFill>
              </a:rPr>
              <a:t>Thank You! 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Iridium Next Generation</a:t>
            </a:r>
          </a:p>
        </p:txBody>
      </p:sp>
    </p:spTree>
    <p:extLst>
      <p:ext uri="{BB962C8B-B14F-4D97-AF65-F5344CB8AC3E}">
        <p14:creationId xmlns:p14="http://schemas.microsoft.com/office/powerpoint/2010/main" val="427302463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87"/>
          <a:stretch/>
        </p:blipFill>
        <p:spPr bwMode="auto">
          <a:xfrm>
            <a:off x="0" y="1120775"/>
            <a:ext cx="9144000" cy="5198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Iridium Proprietary business information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615E-C475-D747-A9E3-81F4D99D7E3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75A63"/>
                </a:solidFill>
              </a:rPr>
              <a:t>Who is iridium? </a:t>
            </a:r>
            <a:endParaRPr lang="en-US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783543" y="1407072"/>
            <a:ext cx="8286750" cy="671512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FFB719"/>
              </a:buClr>
              <a:buSzPct val="120000"/>
              <a:defRPr/>
            </a:pPr>
            <a:r>
              <a:rPr lang="en-US" sz="2000" dirty="0">
                <a:solidFill>
                  <a:schemeClr val="bg1"/>
                </a:solidFill>
                <a:latin typeface="Trebuchet MS"/>
                <a:cs typeface="Trebuchet MS"/>
              </a:rPr>
              <a:t>A vital, global communications provider of mobile voice and data services via 66 in-orbit satellites with truly global coverage</a:t>
            </a:r>
          </a:p>
        </p:txBody>
      </p:sp>
      <p:sp>
        <p:nvSpPr>
          <p:cNvPr id="11" name="Round Diagonal Corner Rectangle 10"/>
          <p:cNvSpPr/>
          <p:nvPr/>
        </p:nvSpPr>
        <p:spPr>
          <a:xfrm>
            <a:off x="1567371" y="2765211"/>
            <a:ext cx="1808357" cy="2336800"/>
          </a:xfrm>
          <a:prstGeom prst="round2DiagRect">
            <a:avLst/>
          </a:prstGeom>
          <a:solidFill>
            <a:srgbClr val="013A8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stA="50000" endPos="34000" dist="127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 Diagonal Corner Rectangle 11"/>
          <p:cNvSpPr/>
          <p:nvPr/>
        </p:nvSpPr>
        <p:spPr>
          <a:xfrm>
            <a:off x="3578540" y="2787305"/>
            <a:ext cx="1864485" cy="2336800"/>
          </a:xfrm>
          <a:prstGeom prst="round2DiagRect">
            <a:avLst/>
          </a:prstGeom>
          <a:solidFill>
            <a:srgbClr val="013A8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stA="50000" endPos="34000" dist="127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 Diagonal Corner Rectangle 14"/>
          <p:cNvSpPr/>
          <p:nvPr/>
        </p:nvSpPr>
        <p:spPr>
          <a:xfrm>
            <a:off x="5628133" y="2787305"/>
            <a:ext cx="1842520" cy="2336800"/>
          </a:xfrm>
          <a:prstGeom prst="round2DiagRect">
            <a:avLst/>
          </a:prstGeom>
          <a:solidFill>
            <a:srgbClr val="013A8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stA="50000" endPos="34000" dist="127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424139" y="3247318"/>
            <a:ext cx="2043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300" dirty="0">
                <a:solidFill>
                  <a:srgbClr val="FFFFFF"/>
                </a:solidFill>
                <a:cs typeface="Trebuchet MS"/>
              </a:rPr>
              <a:t>1Million+</a:t>
            </a:r>
            <a:endParaRPr lang="en-US" sz="4000" b="1" spc="-300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27557" y="2951534"/>
            <a:ext cx="1815468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cs typeface="Trebuchet MS"/>
              </a:rPr>
              <a:t>Backed by                </a:t>
            </a:r>
            <a:r>
              <a:rPr lang="en-US" sz="4800" b="1" spc="-150" dirty="0">
                <a:solidFill>
                  <a:srgbClr val="FFFFFF"/>
                </a:solidFill>
                <a:cs typeface="Trebuchet MS"/>
              </a:rPr>
              <a:t>300+</a:t>
            </a:r>
          </a:p>
          <a:p>
            <a:r>
              <a:rPr lang="en-US" dirty="0">
                <a:solidFill>
                  <a:srgbClr val="FFFFFF"/>
                </a:solidFill>
                <a:cs typeface="Trebuchet MS"/>
              </a:rPr>
              <a:t>Distribution Partners (</a:t>
            </a:r>
            <a:r>
              <a:rPr lang="en-US" dirty="0">
                <a:solidFill>
                  <a:srgbClr val="FFFFFF"/>
                </a:solidFill>
              </a:rPr>
              <a:t>wholesale-only business)</a:t>
            </a:r>
          </a:p>
          <a:p>
            <a:endParaRPr lang="en-US" sz="5300" b="1" spc="-150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28133" y="3257528"/>
            <a:ext cx="19297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spc="-150" dirty="0">
                <a:solidFill>
                  <a:srgbClr val="FFFFFF"/>
                </a:solidFill>
              </a:rPr>
              <a:t>Aviation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spc="-150" dirty="0">
                <a:solidFill>
                  <a:srgbClr val="FFFFFF"/>
                </a:solidFill>
              </a:rPr>
              <a:t>IOT  (M2M)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spc="-150" dirty="0">
                <a:solidFill>
                  <a:srgbClr val="FFFFFF"/>
                </a:solidFill>
              </a:rPr>
              <a:t>Maritime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spc="-150" dirty="0">
                <a:solidFill>
                  <a:srgbClr val="FFFFFF"/>
                </a:solidFill>
              </a:rPr>
              <a:t>Land Mobile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spc="-150" dirty="0">
                <a:solidFill>
                  <a:srgbClr val="FFFFFF"/>
                </a:solidFill>
              </a:rPr>
              <a:t>Government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93534" y="2935926"/>
            <a:ext cx="1599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cs typeface="Trebuchet MS"/>
              </a:rPr>
              <a:t>Serving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93534" y="3924426"/>
            <a:ext cx="1599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cs typeface="Trebuchet MS"/>
              </a:rPr>
              <a:t>Subscribers globally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68273" y="2960537"/>
            <a:ext cx="1802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cs typeface="Trebuchet MS"/>
              </a:rPr>
              <a:t>Business Lines: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38317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796C456-DE04-4EB7-84A7-81119A445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Iridium Proprietary business information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0C2076-F7C9-4FA8-AA42-055D193B8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615E-C475-D747-A9E3-81F4D99D7E3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6B8406-750F-4934-B075-2552A31F9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1471" y="5545074"/>
            <a:ext cx="4886666" cy="604771"/>
          </a:xfrm>
        </p:spPr>
        <p:txBody>
          <a:bodyPr/>
          <a:lstStyle/>
          <a:p>
            <a:r>
              <a:rPr lang="sv-SE" sz="1200" u="sng" dirty="0">
                <a:hlinkClick r:id="rId2"/>
              </a:rPr>
              <a:t>https://www.youtube.com/watch iridium constellation</a:t>
            </a:r>
            <a:endParaRPr lang="en-US" sz="1200" u="sng" dirty="0"/>
          </a:p>
          <a:p>
            <a:endParaRPr lang="en-US" sz="12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93A4A5-F77D-4508-9C96-EF4885E0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Iridium constellation in motion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BA71AB2-ABE1-434B-8BFA-C0705A138D7F}"/>
              </a:ext>
            </a:extLst>
          </p:cNvPr>
          <p:cNvGrpSpPr/>
          <p:nvPr/>
        </p:nvGrpSpPr>
        <p:grpSpPr>
          <a:xfrm>
            <a:off x="1985862" y="964806"/>
            <a:ext cx="5172278" cy="4580268"/>
            <a:chOff x="1985862" y="964806"/>
            <a:chExt cx="5172278" cy="45802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498F191-DF33-4304-8B28-E990BB328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5862" y="964806"/>
              <a:ext cx="5172275" cy="458026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3D347D5-1AD5-49F4-9144-DF8A7605A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5862" y="5262760"/>
              <a:ext cx="1019175" cy="1047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C57C95C-8751-47AC-B1E1-A0ADE5204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38965" y="5308772"/>
              <a:ext cx="1019175" cy="104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100325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Iridium Proprietary business information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615E-C475-D747-A9E3-81F4D99D7E3D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0" y="1151793"/>
            <a:ext cx="9024520" cy="4589584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Iridium service used around the world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2069" y="5790147"/>
            <a:ext cx="6340079" cy="16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2" tIns="34286" rIns="68572" bIns="34286">
            <a:spAutoFit/>
          </a:bodyPr>
          <a:lstStyle>
            <a:lvl1pPr defTabSz="4572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rgbClr val="575A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ts val="400"/>
              </a:spcBef>
              <a:buFont typeface="Arial" panose="020B0604020202020204" pitchFamily="34" charset="0"/>
              <a:buChar char="•"/>
              <a:defRPr sz="1600">
                <a:solidFill>
                  <a:srgbClr val="575A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ts val="350"/>
              </a:spcBef>
              <a:buFont typeface="Arial" panose="020B0604020202020204" pitchFamily="34" charset="0"/>
              <a:buChar char="•"/>
              <a:defRPr sz="1400">
                <a:solidFill>
                  <a:srgbClr val="575A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rgbClr val="575A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rgbClr val="575A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575A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575A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575A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575A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600" dirty="0">
                <a:solidFill>
                  <a:srgbClr val="404040"/>
                </a:solidFill>
              </a:rPr>
              <a:t>Note:  Single day plot of  M2M/SBD  session, voice call and Iridium </a:t>
            </a:r>
            <a:r>
              <a:rPr lang="en-US" altLang="en-US" sz="600" dirty="0" err="1">
                <a:solidFill>
                  <a:srgbClr val="404040"/>
                </a:solidFill>
              </a:rPr>
              <a:t>OpenPort</a:t>
            </a:r>
            <a:r>
              <a:rPr lang="en-US" altLang="en-US" sz="600" dirty="0">
                <a:solidFill>
                  <a:srgbClr val="404040"/>
                </a:solidFill>
              </a:rPr>
              <a:t> broadband data origination points taking place on 19-Jan, 2018 (commercial traffic only)</a:t>
            </a:r>
          </a:p>
        </p:txBody>
      </p:sp>
    </p:spTree>
    <p:extLst>
      <p:ext uri="{BB962C8B-B14F-4D97-AF65-F5344CB8AC3E}">
        <p14:creationId xmlns:p14="http://schemas.microsoft.com/office/powerpoint/2010/main" val="368495918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Iridium Proprietary business information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615E-C475-D747-A9E3-81F4D99D7E3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Growth in Global Voice &amp; Data </a:t>
            </a:r>
            <a:endParaRPr lang="en-US" dirty="0"/>
          </a:p>
        </p:txBody>
      </p:sp>
      <p:pic>
        <p:nvPicPr>
          <p:cNvPr id="6" name="Picture 2" descr="G:\Iridium\Engineering_Support\Gateway\talley_c\Special Requests\Overlay POL Maps\sbd_voice_op_Oct_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14" y="1141758"/>
            <a:ext cx="4455724" cy="2303868"/>
          </a:xfrm>
          <a:prstGeom prst="rect">
            <a:avLst/>
          </a:prstGeom>
          <a:noFill/>
        </p:spPr>
      </p:pic>
      <p:pic>
        <p:nvPicPr>
          <p:cNvPr id="7" name="Picture 2" descr="G:\Iridium\Engineering_Support\Gateway\talley_c\Special Requests\Overlay POL Maps\Maps\pol_op_voice_sbd_map_101815_1024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4" y="3533845"/>
            <a:ext cx="4455724" cy="232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:\Iridium\Engineering_Support\Gateway\talley_c\Special Requests\Overlay POL Maps\Maps\sbd_voice_op_Oct_20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06635" y="1142164"/>
            <a:ext cx="4456183" cy="2303462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639" y="3533845"/>
            <a:ext cx="4455722" cy="230604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507870" y="3148181"/>
            <a:ext cx="114646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Oct</a:t>
            </a:r>
            <a:r>
              <a:rPr lang="en-US" b="1" cap="none" spc="0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2013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521962" y="5537732"/>
            <a:ext cx="114646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Oct</a:t>
            </a:r>
            <a:r>
              <a:rPr lang="en-US" b="1" cap="none" spc="0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2017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000708" y="5535120"/>
            <a:ext cx="114646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Oct</a:t>
            </a:r>
            <a:r>
              <a:rPr lang="en-US" b="1" cap="none" spc="0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2015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82894" y="3144719"/>
            <a:ext cx="114646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Oct</a:t>
            </a:r>
            <a:r>
              <a:rPr lang="en-US" b="1" cap="none" spc="0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2010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894855" y="5959649"/>
            <a:ext cx="6733535" cy="256938"/>
            <a:chOff x="1275255" y="6215390"/>
            <a:chExt cx="6733535" cy="256938"/>
          </a:xfrm>
        </p:grpSpPr>
        <p:sp>
          <p:nvSpPr>
            <p:cNvPr id="15" name="Oval 14"/>
            <p:cNvSpPr/>
            <p:nvPr/>
          </p:nvSpPr>
          <p:spPr>
            <a:xfrm>
              <a:off x="1275255" y="6271423"/>
              <a:ext cx="171184" cy="1228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5224297" y="6271423"/>
              <a:ext cx="171184" cy="122812"/>
            </a:xfrm>
            <a:prstGeom prst="ellipse">
              <a:avLst/>
            </a:prstGeom>
            <a:solidFill>
              <a:srgbClr val="FF33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3194618" y="6273431"/>
              <a:ext cx="171184" cy="122812"/>
            </a:xfrm>
            <a:prstGeom prst="ellipse">
              <a:avLst/>
            </a:prstGeom>
            <a:solidFill>
              <a:srgbClr val="FCB137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28750" y="6215390"/>
              <a:ext cx="1752982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M2M Data Transmission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335160" y="6226107"/>
              <a:ext cx="1956973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Voice Calls and 2kbps data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349409" y="6216850"/>
              <a:ext cx="2659381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Iridium OpenPort Traffic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88787" y="852939"/>
            <a:ext cx="34219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One week plot of Session Origination Points 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01704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0" r="16883" b="1724"/>
          <a:stretch/>
        </p:blipFill>
        <p:spPr bwMode="auto">
          <a:xfrm>
            <a:off x="0" y="61269"/>
            <a:ext cx="918319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055" y="308920"/>
            <a:ext cx="4144918" cy="200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19150" y="3429000"/>
            <a:ext cx="5784850" cy="905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Aft>
                <a:spcPts val="450"/>
              </a:spcAft>
            </a:pPr>
            <a:endParaRPr lang="en-US" altLang="en-US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956733" y="3912080"/>
            <a:ext cx="5558367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Aft>
                <a:spcPts val="450"/>
              </a:spcAft>
            </a:pPr>
            <a:endParaRPr lang="en-US" altLang="en-US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IRIDIUM PROPRIETARY BUSINESS INFORMATION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615E-C475-D747-A9E3-81F4D99D7E3D}" type="slidenum">
              <a:rPr lang="en-US" smtClean="0">
                <a:solidFill>
                  <a:schemeClr val="bg1"/>
                </a:solidFill>
              </a:rPr>
              <a:pPr/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B540B6-DD88-42CD-9C66-A0668B50664A}"/>
              </a:ext>
            </a:extLst>
          </p:cNvPr>
          <p:cNvSpPr/>
          <p:nvPr/>
        </p:nvSpPr>
        <p:spPr>
          <a:xfrm>
            <a:off x="1073150" y="2199503"/>
            <a:ext cx="5784850" cy="4358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$3 billion satellite upgrade currently underway with 75 Iridium NEXT satellites (66 in mission, 9 in-orbit spares) sent to orbit via 8 SpaceX Falcon9 rockets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largest satellite constellation replacement ever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of August 15, 2018, 7 of 8 launches complete with 60 of 66 mission satellites already upgraded with no service disruption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legacy services work on both legacy and new satellites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 more launch planned in 2018 to complete constellation upgrade</a:t>
            </a:r>
            <a:endParaRPr lang="en-US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103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7284E-6 L 0.00052 -0.138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69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Iridium Proprietary business information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615E-C475-D747-A9E3-81F4D99D7E3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E48808"/>
              </a:buClr>
            </a:pPr>
            <a:r>
              <a:rPr lang="en-US" dirty="0"/>
              <a:t>Today, Iridium and its manufacturing partners offer a suite of mobility-focused communication products providing voice communications, tracking, and broadband access across several vertical markets 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575A63"/>
                </a:solidFill>
              </a:rPr>
              <a:t>Iridium SAMPLE product portfolio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6966" y="3163429"/>
            <a:ext cx="2898475" cy="1984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Broadband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 128kbps IP Data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6966" y="4225048"/>
            <a:ext cx="2898475" cy="1984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IoT (M2M)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 Short Burst Data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6966" y="5291651"/>
            <a:ext cx="2898475" cy="1984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Voice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  Circuit-Switched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539399" y="1899108"/>
            <a:ext cx="693604" cy="662064"/>
            <a:chOff x="3246418" y="1351596"/>
            <a:chExt cx="1230486" cy="1230486"/>
          </a:xfrm>
          <a:solidFill>
            <a:schemeClr val="accent1"/>
          </a:solidFill>
        </p:grpSpPr>
        <p:sp>
          <p:nvSpPr>
            <p:cNvPr id="10" name="Oval 9"/>
            <p:cNvSpPr/>
            <p:nvPr/>
          </p:nvSpPr>
          <p:spPr>
            <a:xfrm>
              <a:off x="3246418" y="1351596"/>
              <a:ext cx="1230486" cy="1230486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rebuchet MS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56889" y="1617658"/>
              <a:ext cx="809543" cy="698361"/>
            </a:xfrm>
            <a:prstGeom prst="rect">
              <a:avLst/>
            </a:prstGeom>
            <a:grpFill/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546" y="1914752"/>
            <a:ext cx="730952" cy="6934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6691" y="1924895"/>
            <a:ext cx="704849" cy="7317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52067" y="2579802"/>
            <a:ext cx="1714440" cy="2734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Maritime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12925" y="2598219"/>
            <a:ext cx="1070179" cy="2734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Land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83335" y="2600645"/>
            <a:ext cx="1070179" cy="2734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Aviation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764" y="3001678"/>
            <a:ext cx="1543068" cy="8317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r="29038"/>
          <a:stretch/>
        </p:blipFill>
        <p:spPr>
          <a:xfrm>
            <a:off x="5135462" y="3020094"/>
            <a:ext cx="1357120" cy="81331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9764" y="4130223"/>
            <a:ext cx="1543068" cy="88367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5462" y="4130223"/>
            <a:ext cx="1357120" cy="8836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5212" y="4130223"/>
            <a:ext cx="1359664" cy="8287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/>
          <a:srcRect t="8746" b="3315"/>
          <a:stretch/>
        </p:blipFill>
        <p:spPr>
          <a:xfrm>
            <a:off x="3296641" y="5246404"/>
            <a:ext cx="1179119" cy="90860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16527" y="5246404"/>
            <a:ext cx="1376055" cy="8071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202" y="3013535"/>
            <a:ext cx="1332510" cy="77285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25212" y="5224120"/>
            <a:ext cx="1359664" cy="829394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 flipV="1">
            <a:off x="4856670" y="1821379"/>
            <a:ext cx="0" cy="4333629"/>
          </a:xfrm>
          <a:prstGeom prst="line">
            <a:avLst/>
          </a:prstGeom>
          <a:ln>
            <a:solidFill>
              <a:schemeClr val="tx2"/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6742979" y="1821379"/>
            <a:ext cx="0" cy="4333629"/>
          </a:xfrm>
          <a:prstGeom prst="line">
            <a:avLst/>
          </a:prstGeom>
          <a:ln>
            <a:solidFill>
              <a:schemeClr val="tx2"/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98298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956733" y="6423759"/>
            <a:ext cx="2895600" cy="365125"/>
          </a:xfrm>
        </p:spPr>
        <p:txBody>
          <a:bodyPr/>
          <a:lstStyle/>
          <a:p>
            <a:r>
              <a:rPr lang="en-US" dirty="0"/>
              <a:t>Iridium Proprietary business information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457200" y="6423759"/>
            <a:ext cx="499533" cy="365125"/>
          </a:xfrm>
        </p:spPr>
        <p:txBody>
          <a:bodyPr/>
          <a:lstStyle/>
          <a:p>
            <a:fld id="{87F3615E-C475-D747-A9E3-81F4D99D7E3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03691"/>
            <a:ext cx="8229600" cy="743317"/>
          </a:xfrm>
        </p:spPr>
        <p:txBody>
          <a:bodyPr/>
          <a:lstStyle/>
          <a:p>
            <a:r>
              <a:rPr lang="en-US" dirty="0"/>
              <a:t>KEY MARKETS SERVED BY IOT SATELLITE APPLICATIONS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7029" y="824729"/>
            <a:ext cx="5682090" cy="4441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770401" y="5247491"/>
            <a:ext cx="132279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Source NSR 2015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353" y="3189651"/>
            <a:ext cx="863080" cy="7966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0417" y="4948810"/>
            <a:ext cx="859696" cy="5602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0400" y="533763"/>
            <a:ext cx="730250" cy="7302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email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157" y="1264013"/>
            <a:ext cx="1133055" cy="7539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email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352" y="3109202"/>
            <a:ext cx="857682" cy="8239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40249" y="4237914"/>
            <a:ext cx="863024" cy="86302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804480" y="4845016"/>
            <a:ext cx="755070" cy="804950"/>
            <a:chOff x="6845300" y="5650106"/>
            <a:chExt cx="592052" cy="623694"/>
          </a:xfrm>
        </p:grpSpPr>
        <p:sp>
          <p:nvSpPr>
            <p:cNvPr id="18" name="Rectangle 17"/>
            <p:cNvSpPr/>
            <p:nvPr/>
          </p:nvSpPr>
          <p:spPr>
            <a:xfrm>
              <a:off x="6845300" y="5660700"/>
              <a:ext cx="592052" cy="613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0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68082" y="5650106"/>
              <a:ext cx="543867" cy="543867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1234876" y="2018011"/>
            <a:ext cx="792153" cy="899410"/>
            <a:chOff x="457200" y="2023672"/>
            <a:chExt cx="792153" cy="899410"/>
          </a:xfrm>
        </p:grpSpPr>
        <p:sp>
          <p:nvSpPr>
            <p:cNvPr id="21" name="Rectangle 20"/>
            <p:cNvSpPr/>
            <p:nvPr/>
          </p:nvSpPr>
          <p:spPr>
            <a:xfrm>
              <a:off x="457200" y="2023672"/>
              <a:ext cx="792153" cy="8994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8396" y="2161382"/>
              <a:ext cx="593594" cy="593594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592" y="902817"/>
            <a:ext cx="969437" cy="64629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3270" y="470782"/>
            <a:ext cx="687383" cy="6873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0855" y="4938816"/>
            <a:ext cx="964753" cy="65482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48" y="4320339"/>
            <a:ext cx="881128" cy="8811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8746" y="5649966"/>
            <a:ext cx="6721503" cy="3373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7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8010" y="490612"/>
            <a:ext cx="2725616" cy="23634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Iridium EMERGENCY AND SAFETY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39954" y="947531"/>
            <a:ext cx="6426373" cy="4501978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E48808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Iridium provides critical emergency and disaster relief service—especially valuable when terrestrial  systems not available after a natural disaster</a:t>
            </a:r>
          </a:p>
          <a:p>
            <a:pPr>
              <a:buClr>
                <a:srgbClr val="E48808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Iridium has donated phones to the ITU, and works with ITU-D closely to assist when disaster strikes</a:t>
            </a:r>
          </a:p>
          <a:p>
            <a:pPr>
              <a:buClr>
                <a:srgbClr val="E48808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Iridium provides aviation safety services and critical maritime services </a:t>
            </a:r>
          </a:p>
          <a:p>
            <a:pPr>
              <a:buClr>
                <a:srgbClr val="E48808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Iridium satellite phones used for earthquake response in Chile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Iridium Proprietary business information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465006" y="4485323"/>
            <a:ext cx="6164826" cy="14251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6B8F44-9397-409E-B5D1-A21B3275F432}"/>
              </a:ext>
            </a:extLst>
          </p:cNvPr>
          <p:cNvSpPr txBox="1"/>
          <p:nvPr/>
        </p:nvSpPr>
        <p:spPr>
          <a:xfrm>
            <a:off x="3305204" y="6096000"/>
            <a:ext cx="2533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s://commons.wikimedia.org/wiki/File:2015_Nepal_depremi_(3).jp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555382291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Iridium Master Template with Verticals FIN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tailEnd type="none" w="lg" len="lg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>
          <a:spcAft>
            <a:spcPts val="600"/>
          </a:spcAft>
          <a:defRPr sz="1600"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28EDEDDED97040B522BE2D9DF14AF3" ma:contentTypeVersion="4" ma:contentTypeDescription="Create a new document." ma:contentTypeScope="" ma:versionID="52042347127793f4ed1d9f9ef4031ab6">
  <xsd:schema xmlns:xsd="http://www.w3.org/2001/XMLSchema" xmlns:xs="http://www.w3.org/2001/XMLSchema" xmlns:p="http://schemas.microsoft.com/office/2006/metadata/properties" xmlns:ns1="http://schemas.microsoft.com/sharepoint/v3" xmlns:ns2="129525e2-b174-457c-bdfd-a86a325a0ffd" xmlns:ns3="94ff9ed8-9548-47c4-93fb-45b848999018" targetNamespace="http://schemas.microsoft.com/office/2006/metadata/properties" ma:root="true" ma:fieldsID="06bb0e832a50954ed105cf34f8758365" ns1:_="" ns2:_="" ns3:_="">
    <xsd:import namespace="http://schemas.microsoft.com/sharepoint/v3"/>
    <xsd:import namespace="129525e2-b174-457c-bdfd-a86a325a0ffd"/>
    <xsd:import namespace="94ff9ed8-9548-47c4-93fb-45b84899901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  <xsd:element ref="ns3:Owning_x0020_Se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 ma:readOnly="false">
      <xsd:simpleType>
        <xsd:restriction base="dms:Unknown"/>
      </xsd:simpleType>
    </xsd:element>
    <xsd:element name="PublishingExpirationDate" ma:index="12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9525e2-b174-457c-bdfd-a86a325a0ff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ff9ed8-9548-47c4-93fb-45b848999018" elementFormDefault="qualified">
    <xsd:import namespace="http://schemas.microsoft.com/office/2006/documentManagement/types"/>
    <xsd:import namespace="http://schemas.microsoft.com/office/infopath/2007/PartnerControls"/>
    <xsd:element name="Owning_x0020_Section" ma:index="13" nillable="true" ma:displayName="Owning Section" ma:internalName="Owning_x0020_Section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29525e2-b174-457c-bdfd-a86a325a0ffd">Q7CZYXP2W735-1035368955-564</_dlc_DocId>
    <_dlc_DocIdUrl xmlns="129525e2-b174-457c-bdfd-a86a325a0ffd">
      <Url>http://collaboration/organisation/cscd/RRC/MC/_layouts/15/DocIdRedir.aspx?ID=Q7CZYXP2W735-1035368955-564</Url>
      <Description>Q7CZYXP2W735-1035368955-564</Description>
    </_dlc_DocIdUrl>
    <Owning_x0020_Section xmlns="94ff9ed8-9548-47c4-93fb-45b848999018" xsi:nil="true"/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356CC6A-00D8-44F9-9DE5-90ED79E463BE}"/>
</file>

<file path=customXml/itemProps2.xml><?xml version="1.0" encoding="utf-8"?>
<ds:datastoreItem xmlns:ds="http://schemas.openxmlformats.org/officeDocument/2006/customXml" ds:itemID="{9D27280C-1976-4F60-A134-58097595EBBB}"/>
</file>

<file path=customXml/itemProps3.xml><?xml version="1.0" encoding="utf-8"?>
<ds:datastoreItem xmlns:ds="http://schemas.openxmlformats.org/officeDocument/2006/customXml" ds:itemID="{589A70CD-9B9D-4728-A274-F1D1ADA532F9}"/>
</file>

<file path=customXml/itemProps4.xml><?xml version="1.0" encoding="utf-8"?>
<ds:datastoreItem xmlns:ds="http://schemas.openxmlformats.org/officeDocument/2006/customXml" ds:itemID="{C852ABE2-866B-426C-AAAB-4821CAB91770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21703</TotalTime>
  <Words>851</Words>
  <Application>Microsoft Office PowerPoint</Application>
  <PresentationFormat>On-screen Show (4:3)</PresentationFormat>
  <Paragraphs>163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Arial Narrow</vt:lpstr>
      <vt:lpstr>Calibri</vt:lpstr>
      <vt:lpstr>Symbol</vt:lpstr>
      <vt:lpstr>Times New Roman</vt:lpstr>
      <vt:lpstr>Trebuchet MS</vt:lpstr>
      <vt:lpstr>Iridium Master Template with Verticals FINAL</vt:lpstr>
      <vt:lpstr>Iridium Satellite Communications</vt:lpstr>
      <vt:lpstr>Who is iridium? </vt:lpstr>
      <vt:lpstr>Iridium constellation in motion </vt:lpstr>
      <vt:lpstr>Iridium service used around the world</vt:lpstr>
      <vt:lpstr>Growth in Global Voice &amp; Data </vt:lpstr>
      <vt:lpstr>PowerPoint Presentation</vt:lpstr>
      <vt:lpstr>Iridium SAMPLE product portfolio </vt:lpstr>
      <vt:lpstr>KEY MARKETS SERVED BY IOT SATELLITE APPLICATIONS </vt:lpstr>
      <vt:lpstr>Iridium EMERGENCY AND SAFETY SERVICES</vt:lpstr>
      <vt:lpstr>EMERGENCY USE IN CHILE:  Elevated iridium activity after 2014 earthquake</vt:lpstr>
      <vt:lpstr>Global Maritime Distress and Safety System (GMDSS)</vt:lpstr>
      <vt:lpstr>Global Maritime Distress and Safety System (GMDSS)</vt:lpstr>
      <vt:lpstr>radio astronomy (RA) protection </vt:lpstr>
      <vt:lpstr>New radio astronomy protection Approach </vt:lpstr>
      <vt:lpstr>Iridium Next Generation</vt:lpstr>
    </vt:vector>
  </TitlesOfParts>
  <Company>Iridium Communications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Iridium Corporate Overview</dc:title>
  <dc:creator>Ashley Eames</dc:creator>
  <cp:lastModifiedBy>Patrick Tatum</cp:lastModifiedBy>
  <cp:revision>115</cp:revision>
  <cp:lastPrinted>2015-11-10T19:16:29Z</cp:lastPrinted>
  <dcterms:created xsi:type="dcterms:W3CDTF">2015-11-06T14:36:13Z</dcterms:created>
  <dcterms:modified xsi:type="dcterms:W3CDTF">2018-10-16T20:09:13Z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ab7cccdf-8983-4ce7-b945-a1b4040ed2c3</vt:lpwstr>
  </property>
  <property fmtid="{D5CDD505-2E9C-101B-9397-08002B2CF9AE}" pid="3" name="ContentTypeId">
    <vt:lpwstr>0x010100B428EDEDDED97040B522BE2D9DF14AF3</vt:lpwstr>
  </property>
</Properties>
</file>