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258" r:id="rId4"/>
    <p:sldId id="259" r:id="rId5"/>
    <p:sldId id="266" r:id="rId6"/>
    <p:sldId id="268" r:id="rId7"/>
    <p:sldId id="271" r:id="rId8"/>
    <p:sldId id="283" r:id="rId9"/>
    <p:sldId id="292" r:id="rId10"/>
    <p:sldId id="293" r:id="rId11"/>
    <p:sldId id="294" r:id="rId12"/>
    <p:sldId id="295" r:id="rId13"/>
    <p:sldId id="298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7" r:id="rId22"/>
    <p:sldId id="279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ADB141-F1A3-4B86-9B82-2AFD39FA682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BECA39DE-9D1D-4603-9EF8-9804FCB265D3}">
      <dgm:prSet/>
      <dgm:spPr/>
      <dgm:t>
        <a:bodyPr/>
        <a:lstStyle/>
        <a:p>
          <a:pPr rtl="0"/>
          <a:r>
            <a:rPr lang="en-AU" dirty="0"/>
            <a:t>What is 5G?</a:t>
          </a:r>
        </a:p>
      </dgm:t>
    </dgm:pt>
    <dgm:pt modelId="{341F90C3-CF49-4C99-A5D0-58706EAFEA68}" type="parTrans" cxnId="{C9CA8E76-B804-4FA6-985B-AF60765B572F}">
      <dgm:prSet/>
      <dgm:spPr/>
      <dgm:t>
        <a:bodyPr/>
        <a:lstStyle/>
        <a:p>
          <a:endParaRPr lang="en-AU"/>
        </a:p>
      </dgm:t>
    </dgm:pt>
    <dgm:pt modelId="{EA7A5577-ED33-4DC6-BB0E-5E82441F29B9}" type="sibTrans" cxnId="{C9CA8E76-B804-4FA6-985B-AF60765B572F}">
      <dgm:prSet/>
      <dgm:spPr/>
      <dgm:t>
        <a:bodyPr/>
        <a:lstStyle/>
        <a:p>
          <a:endParaRPr lang="en-AU"/>
        </a:p>
      </dgm:t>
    </dgm:pt>
    <dgm:pt modelId="{B5D2E3EF-F673-4513-9DBB-23C0A2A94E79}">
      <dgm:prSet/>
      <dgm:spPr/>
      <dgm:t>
        <a:bodyPr/>
        <a:lstStyle/>
        <a:p>
          <a:pPr rtl="0"/>
          <a:r>
            <a:rPr lang="en-AU" dirty="0"/>
            <a:t>How does 5G work?</a:t>
          </a:r>
        </a:p>
      </dgm:t>
    </dgm:pt>
    <dgm:pt modelId="{8EDD0046-0DDD-4082-A442-5909DB8F9E90}" type="parTrans" cxnId="{F8E54018-29B0-45E1-9F3A-FBCC3C8D885A}">
      <dgm:prSet/>
      <dgm:spPr/>
      <dgm:t>
        <a:bodyPr/>
        <a:lstStyle/>
        <a:p>
          <a:endParaRPr lang="en-AU"/>
        </a:p>
      </dgm:t>
    </dgm:pt>
    <dgm:pt modelId="{84C599A1-E621-428B-A858-EC98223095EB}" type="sibTrans" cxnId="{F8E54018-29B0-45E1-9F3A-FBCC3C8D885A}">
      <dgm:prSet/>
      <dgm:spPr/>
      <dgm:t>
        <a:bodyPr/>
        <a:lstStyle/>
        <a:p>
          <a:endParaRPr lang="en-AU"/>
        </a:p>
      </dgm:t>
    </dgm:pt>
    <dgm:pt modelId="{94502F07-EC20-4DDB-9925-B49DEF302B25}">
      <dgm:prSet/>
      <dgm:spPr/>
      <dgm:t>
        <a:bodyPr/>
        <a:lstStyle/>
        <a:p>
          <a:pPr rtl="0"/>
          <a:r>
            <a:rPr lang="en-AU" b="0" dirty="0"/>
            <a:t>Standards - for 5G &amp; EME</a:t>
          </a:r>
        </a:p>
      </dgm:t>
    </dgm:pt>
    <dgm:pt modelId="{72ABF1DB-F781-4E1A-B01F-4EB715991DBB}" type="parTrans" cxnId="{8426CDB7-1090-4414-B2FF-D176734AF881}">
      <dgm:prSet/>
      <dgm:spPr/>
      <dgm:t>
        <a:bodyPr/>
        <a:lstStyle/>
        <a:p>
          <a:endParaRPr lang="en-AU"/>
        </a:p>
      </dgm:t>
    </dgm:pt>
    <dgm:pt modelId="{F53B6606-17F8-4594-93F2-237664CD0740}" type="sibTrans" cxnId="{8426CDB7-1090-4414-B2FF-D176734AF881}">
      <dgm:prSet/>
      <dgm:spPr/>
      <dgm:t>
        <a:bodyPr/>
        <a:lstStyle/>
        <a:p>
          <a:endParaRPr lang="en-AU"/>
        </a:p>
      </dgm:t>
    </dgm:pt>
    <dgm:pt modelId="{E60E8F94-F9F4-4DBA-B0EF-1B79FD948EC8}">
      <dgm:prSet/>
      <dgm:spPr/>
      <dgm:t>
        <a:bodyPr/>
        <a:lstStyle/>
        <a:p>
          <a:pPr rtl="0"/>
          <a:r>
            <a:rPr lang="en-AU" b="0" dirty="0"/>
            <a:t>EME Exposure – what it means for 5G </a:t>
          </a:r>
        </a:p>
      </dgm:t>
    </dgm:pt>
    <dgm:pt modelId="{691E83FA-2FB7-4E1B-A9C8-B8E47828B6F1}" type="parTrans" cxnId="{9F8EB333-8FCB-4D1D-9FEF-7E4722A6EB9D}">
      <dgm:prSet/>
      <dgm:spPr/>
      <dgm:t>
        <a:bodyPr/>
        <a:lstStyle/>
        <a:p>
          <a:endParaRPr lang="en-AU"/>
        </a:p>
      </dgm:t>
    </dgm:pt>
    <dgm:pt modelId="{D69E5309-F5AC-467C-BDE2-A1D3A1870B3A}" type="sibTrans" cxnId="{9F8EB333-8FCB-4D1D-9FEF-7E4722A6EB9D}">
      <dgm:prSet/>
      <dgm:spPr/>
      <dgm:t>
        <a:bodyPr/>
        <a:lstStyle/>
        <a:p>
          <a:endParaRPr lang="en-AU"/>
        </a:p>
      </dgm:t>
    </dgm:pt>
    <dgm:pt modelId="{D4196401-D9EB-433D-BC6F-B89293D2910A}">
      <dgm:prSet/>
      <dgm:spPr/>
      <dgm:t>
        <a:bodyPr/>
        <a:lstStyle/>
        <a:p>
          <a:pPr rtl="0"/>
          <a:r>
            <a:rPr lang="en-AU" b="0" dirty="0"/>
            <a:t>Telstra’s 5G Trial – EME assessment</a:t>
          </a:r>
        </a:p>
      </dgm:t>
    </dgm:pt>
    <dgm:pt modelId="{84D89EAF-1D63-47C9-92A8-BB9894F5EECE}" type="parTrans" cxnId="{D0B77617-6500-4EE5-AE07-847E4BE4D436}">
      <dgm:prSet/>
      <dgm:spPr/>
      <dgm:t>
        <a:bodyPr/>
        <a:lstStyle/>
        <a:p>
          <a:endParaRPr lang="en-AU"/>
        </a:p>
      </dgm:t>
    </dgm:pt>
    <dgm:pt modelId="{E0BB1ACD-7314-4232-B0B4-60328EDF3529}" type="sibTrans" cxnId="{D0B77617-6500-4EE5-AE07-847E4BE4D436}">
      <dgm:prSet/>
      <dgm:spPr/>
      <dgm:t>
        <a:bodyPr/>
        <a:lstStyle/>
        <a:p>
          <a:endParaRPr lang="en-AU"/>
        </a:p>
      </dgm:t>
    </dgm:pt>
    <dgm:pt modelId="{EB7E8895-F593-4464-88AB-116E406F6C70}">
      <dgm:prSet/>
      <dgm:spPr/>
      <dgm:t>
        <a:bodyPr/>
        <a:lstStyle/>
        <a:p>
          <a:pPr rtl="0"/>
          <a:r>
            <a:rPr lang="en-AU" b="0" dirty="0"/>
            <a:t>Responsible framework for 5G &amp; EME</a:t>
          </a:r>
        </a:p>
      </dgm:t>
    </dgm:pt>
    <dgm:pt modelId="{DD99BC96-8660-4817-8673-320CB7BBC055}" type="parTrans" cxnId="{DAC17E19-3934-4EAA-9FF0-BD14D0984A2C}">
      <dgm:prSet/>
      <dgm:spPr/>
      <dgm:t>
        <a:bodyPr/>
        <a:lstStyle/>
        <a:p>
          <a:endParaRPr lang="en-AU"/>
        </a:p>
      </dgm:t>
    </dgm:pt>
    <dgm:pt modelId="{DA505949-1174-42B6-8C9D-060C4690C13F}" type="sibTrans" cxnId="{DAC17E19-3934-4EAA-9FF0-BD14D0984A2C}">
      <dgm:prSet/>
      <dgm:spPr/>
      <dgm:t>
        <a:bodyPr/>
        <a:lstStyle/>
        <a:p>
          <a:endParaRPr lang="en-AU"/>
        </a:p>
      </dgm:t>
    </dgm:pt>
    <dgm:pt modelId="{F0A8130F-8522-4598-8167-4E022B2187E2}">
      <dgm:prSet/>
      <dgm:spPr/>
      <dgm:t>
        <a:bodyPr/>
        <a:lstStyle/>
        <a:p>
          <a:pPr rtl="0"/>
          <a:r>
            <a:rPr lang="en-AU" dirty="0"/>
            <a:t>Observations and Conclusions</a:t>
          </a:r>
        </a:p>
      </dgm:t>
    </dgm:pt>
    <dgm:pt modelId="{47E3D03F-FBB8-4039-B256-14722D31AC2F}" type="parTrans" cxnId="{3A60DD2C-C4DA-4416-A26C-FFE306CEED23}">
      <dgm:prSet/>
      <dgm:spPr/>
      <dgm:t>
        <a:bodyPr/>
        <a:lstStyle/>
        <a:p>
          <a:endParaRPr lang="en-AU"/>
        </a:p>
      </dgm:t>
    </dgm:pt>
    <dgm:pt modelId="{83ECF7A7-06AF-4C3A-882F-406F7805D9FD}" type="sibTrans" cxnId="{3A60DD2C-C4DA-4416-A26C-FFE306CEED23}">
      <dgm:prSet/>
      <dgm:spPr/>
      <dgm:t>
        <a:bodyPr/>
        <a:lstStyle/>
        <a:p>
          <a:endParaRPr lang="en-AU"/>
        </a:p>
      </dgm:t>
    </dgm:pt>
    <dgm:pt modelId="{9C8D3807-71B4-4C93-AD6F-AAD42717F0B2}" type="pres">
      <dgm:prSet presAssocID="{E4ADB141-F1A3-4B86-9B82-2AFD39FA6828}" presName="compositeShape" presStyleCnt="0">
        <dgm:presLayoutVars>
          <dgm:dir/>
          <dgm:resizeHandles/>
        </dgm:presLayoutVars>
      </dgm:prSet>
      <dgm:spPr/>
    </dgm:pt>
    <dgm:pt modelId="{4AEBDB1D-3662-4C8F-A892-F2A99034BCD8}" type="pres">
      <dgm:prSet presAssocID="{E4ADB141-F1A3-4B86-9B82-2AFD39FA6828}" presName="pyramid" presStyleLbl="node1" presStyleIdx="0" presStyleCnt="1" custLinFactNeighborX="-1996" custLinFactNeighborY="7412"/>
      <dgm:spPr/>
    </dgm:pt>
    <dgm:pt modelId="{0E377651-2EE8-49B2-898B-3605B8411E52}" type="pres">
      <dgm:prSet presAssocID="{E4ADB141-F1A3-4B86-9B82-2AFD39FA6828}" presName="theList" presStyleCnt="0"/>
      <dgm:spPr/>
    </dgm:pt>
    <dgm:pt modelId="{49F8EB57-7143-450C-9BCF-BB4349526D9B}" type="pres">
      <dgm:prSet presAssocID="{BECA39DE-9D1D-4603-9EF8-9804FCB265D3}" presName="aNode" presStyleLbl="fgAcc1" presStyleIdx="0" presStyleCnt="7">
        <dgm:presLayoutVars>
          <dgm:bulletEnabled val="1"/>
        </dgm:presLayoutVars>
      </dgm:prSet>
      <dgm:spPr/>
    </dgm:pt>
    <dgm:pt modelId="{0835F834-B332-4E6A-A4E4-A4625CB25B61}" type="pres">
      <dgm:prSet presAssocID="{BECA39DE-9D1D-4603-9EF8-9804FCB265D3}" presName="aSpace" presStyleCnt="0"/>
      <dgm:spPr/>
    </dgm:pt>
    <dgm:pt modelId="{4A580D28-A21A-4F68-B42F-91B195A4A81B}" type="pres">
      <dgm:prSet presAssocID="{B5D2E3EF-F673-4513-9DBB-23C0A2A94E79}" presName="aNode" presStyleLbl="fgAcc1" presStyleIdx="1" presStyleCnt="7">
        <dgm:presLayoutVars>
          <dgm:bulletEnabled val="1"/>
        </dgm:presLayoutVars>
      </dgm:prSet>
      <dgm:spPr/>
    </dgm:pt>
    <dgm:pt modelId="{398918B2-CD8C-4A29-9213-D32F08F73AB7}" type="pres">
      <dgm:prSet presAssocID="{B5D2E3EF-F673-4513-9DBB-23C0A2A94E79}" presName="aSpace" presStyleCnt="0"/>
      <dgm:spPr/>
    </dgm:pt>
    <dgm:pt modelId="{9FF5EC7E-4D37-47B1-A6B8-F33F282438A3}" type="pres">
      <dgm:prSet presAssocID="{94502F07-EC20-4DDB-9925-B49DEF302B25}" presName="aNode" presStyleLbl="fgAcc1" presStyleIdx="2" presStyleCnt="7">
        <dgm:presLayoutVars>
          <dgm:bulletEnabled val="1"/>
        </dgm:presLayoutVars>
      </dgm:prSet>
      <dgm:spPr/>
    </dgm:pt>
    <dgm:pt modelId="{C7D6A0E3-A679-40AF-A5AA-679BFB02DD6F}" type="pres">
      <dgm:prSet presAssocID="{94502F07-EC20-4DDB-9925-B49DEF302B25}" presName="aSpace" presStyleCnt="0"/>
      <dgm:spPr/>
    </dgm:pt>
    <dgm:pt modelId="{5A1D8558-4BF4-466F-93C2-2796CC638F19}" type="pres">
      <dgm:prSet presAssocID="{E60E8F94-F9F4-4DBA-B0EF-1B79FD948EC8}" presName="aNode" presStyleLbl="fgAcc1" presStyleIdx="3" presStyleCnt="7">
        <dgm:presLayoutVars>
          <dgm:bulletEnabled val="1"/>
        </dgm:presLayoutVars>
      </dgm:prSet>
      <dgm:spPr/>
    </dgm:pt>
    <dgm:pt modelId="{0DFE6143-0C7C-405D-ADDE-BEB4E27CC410}" type="pres">
      <dgm:prSet presAssocID="{E60E8F94-F9F4-4DBA-B0EF-1B79FD948EC8}" presName="aSpace" presStyleCnt="0"/>
      <dgm:spPr/>
    </dgm:pt>
    <dgm:pt modelId="{8F3F1411-5908-4F31-A711-F2B412EFDDDC}" type="pres">
      <dgm:prSet presAssocID="{D4196401-D9EB-433D-BC6F-B89293D2910A}" presName="aNode" presStyleLbl="fgAcc1" presStyleIdx="4" presStyleCnt="7">
        <dgm:presLayoutVars>
          <dgm:bulletEnabled val="1"/>
        </dgm:presLayoutVars>
      </dgm:prSet>
      <dgm:spPr/>
    </dgm:pt>
    <dgm:pt modelId="{389E83CB-D670-4FAC-8820-F6BBD8BDBA20}" type="pres">
      <dgm:prSet presAssocID="{D4196401-D9EB-433D-BC6F-B89293D2910A}" presName="aSpace" presStyleCnt="0"/>
      <dgm:spPr/>
    </dgm:pt>
    <dgm:pt modelId="{8C7F8EBA-1B5A-40BE-AEC0-29E2F3D3727A}" type="pres">
      <dgm:prSet presAssocID="{EB7E8895-F593-4464-88AB-116E406F6C70}" presName="aNode" presStyleLbl="fgAcc1" presStyleIdx="5" presStyleCnt="7" custLinFactY="100000" custLinFactNeighborX="-210" custLinFactNeighborY="123496">
        <dgm:presLayoutVars>
          <dgm:bulletEnabled val="1"/>
        </dgm:presLayoutVars>
      </dgm:prSet>
      <dgm:spPr/>
    </dgm:pt>
    <dgm:pt modelId="{A350A89A-1C5F-4AE1-91D0-B575CA005DAD}" type="pres">
      <dgm:prSet presAssocID="{EB7E8895-F593-4464-88AB-116E406F6C70}" presName="aSpace" presStyleCnt="0"/>
      <dgm:spPr/>
    </dgm:pt>
    <dgm:pt modelId="{AEC09DEE-AB13-40FD-9D98-F40FCA57CCA2}" type="pres">
      <dgm:prSet presAssocID="{F0A8130F-8522-4598-8167-4E022B2187E2}" presName="aNode" presStyleLbl="fgAcc1" presStyleIdx="6" presStyleCnt="7" custLinFactY="-98497" custLinFactNeighborX="-210" custLinFactNeighborY="-100000">
        <dgm:presLayoutVars>
          <dgm:bulletEnabled val="1"/>
        </dgm:presLayoutVars>
      </dgm:prSet>
      <dgm:spPr/>
    </dgm:pt>
    <dgm:pt modelId="{F58C4677-69AD-4BC4-B4FA-4E0EA14798B6}" type="pres">
      <dgm:prSet presAssocID="{F0A8130F-8522-4598-8167-4E022B2187E2}" presName="aSpace" presStyleCnt="0"/>
      <dgm:spPr/>
    </dgm:pt>
  </dgm:ptLst>
  <dgm:cxnLst>
    <dgm:cxn modelId="{770F7400-ADEA-4227-84A7-218F9DCDD959}" type="presOf" srcId="{F0A8130F-8522-4598-8167-4E022B2187E2}" destId="{AEC09DEE-AB13-40FD-9D98-F40FCA57CCA2}" srcOrd="0" destOrd="0" presId="urn:microsoft.com/office/officeart/2005/8/layout/pyramid2"/>
    <dgm:cxn modelId="{76131316-8519-4018-B737-F22465E29D34}" type="presOf" srcId="{94502F07-EC20-4DDB-9925-B49DEF302B25}" destId="{9FF5EC7E-4D37-47B1-A6B8-F33F282438A3}" srcOrd="0" destOrd="0" presId="urn:microsoft.com/office/officeart/2005/8/layout/pyramid2"/>
    <dgm:cxn modelId="{D0B77617-6500-4EE5-AE07-847E4BE4D436}" srcId="{E4ADB141-F1A3-4B86-9B82-2AFD39FA6828}" destId="{D4196401-D9EB-433D-BC6F-B89293D2910A}" srcOrd="4" destOrd="0" parTransId="{84D89EAF-1D63-47C9-92A8-BB9894F5EECE}" sibTransId="{E0BB1ACD-7314-4232-B0B4-60328EDF3529}"/>
    <dgm:cxn modelId="{F8E54018-29B0-45E1-9F3A-FBCC3C8D885A}" srcId="{E4ADB141-F1A3-4B86-9B82-2AFD39FA6828}" destId="{B5D2E3EF-F673-4513-9DBB-23C0A2A94E79}" srcOrd="1" destOrd="0" parTransId="{8EDD0046-0DDD-4082-A442-5909DB8F9E90}" sibTransId="{84C599A1-E621-428B-A858-EC98223095EB}"/>
    <dgm:cxn modelId="{DAC17E19-3934-4EAA-9FF0-BD14D0984A2C}" srcId="{E4ADB141-F1A3-4B86-9B82-2AFD39FA6828}" destId="{EB7E8895-F593-4464-88AB-116E406F6C70}" srcOrd="5" destOrd="0" parTransId="{DD99BC96-8660-4817-8673-320CB7BBC055}" sibTransId="{DA505949-1174-42B6-8C9D-060C4690C13F}"/>
    <dgm:cxn modelId="{348D022B-F9AF-4CF9-B8F5-30AE4EA7B7FC}" type="presOf" srcId="{E4ADB141-F1A3-4B86-9B82-2AFD39FA6828}" destId="{9C8D3807-71B4-4C93-AD6F-AAD42717F0B2}" srcOrd="0" destOrd="0" presId="urn:microsoft.com/office/officeart/2005/8/layout/pyramid2"/>
    <dgm:cxn modelId="{3A60DD2C-C4DA-4416-A26C-FFE306CEED23}" srcId="{E4ADB141-F1A3-4B86-9B82-2AFD39FA6828}" destId="{F0A8130F-8522-4598-8167-4E022B2187E2}" srcOrd="6" destOrd="0" parTransId="{47E3D03F-FBB8-4039-B256-14722D31AC2F}" sibTransId="{83ECF7A7-06AF-4C3A-882F-406F7805D9FD}"/>
    <dgm:cxn modelId="{9F8EB333-8FCB-4D1D-9FEF-7E4722A6EB9D}" srcId="{E4ADB141-F1A3-4B86-9B82-2AFD39FA6828}" destId="{E60E8F94-F9F4-4DBA-B0EF-1B79FD948EC8}" srcOrd="3" destOrd="0" parTransId="{691E83FA-2FB7-4E1B-A9C8-B8E47828B6F1}" sibTransId="{D69E5309-F5AC-467C-BDE2-A1D3A1870B3A}"/>
    <dgm:cxn modelId="{F6E8AE58-26A2-4018-B477-B388A23E084B}" type="presOf" srcId="{EB7E8895-F593-4464-88AB-116E406F6C70}" destId="{8C7F8EBA-1B5A-40BE-AEC0-29E2F3D3727A}" srcOrd="0" destOrd="0" presId="urn:microsoft.com/office/officeart/2005/8/layout/pyramid2"/>
    <dgm:cxn modelId="{6D4CA872-8B7B-46A6-B600-FE6A126B0563}" type="presOf" srcId="{B5D2E3EF-F673-4513-9DBB-23C0A2A94E79}" destId="{4A580D28-A21A-4F68-B42F-91B195A4A81B}" srcOrd="0" destOrd="0" presId="urn:microsoft.com/office/officeart/2005/8/layout/pyramid2"/>
    <dgm:cxn modelId="{C9CA8E76-B804-4FA6-985B-AF60765B572F}" srcId="{E4ADB141-F1A3-4B86-9B82-2AFD39FA6828}" destId="{BECA39DE-9D1D-4603-9EF8-9804FCB265D3}" srcOrd="0" destOrd="0" parTransId="{341F90C3-CF49-4C99-A5D0-58706EAFEA68}" sibTransId="{EA7A5577-ED33-4DC6-BB0E-5E82441F29B9}"/>
    <dgm:cxn modelId="{88DF2886-465A-4845-8725-CA2DB4D4BB25}" type="presOf" srcId="{D4196401-D9EB-433D-BC6F-B89293D2910A}" destId="{8F3F1411-5908-4F31-A711-F2B412EFDDDC}" srcOrd="0" destOrd="0" presId="urn:microsoft.com/office/officeart/2005/8/layout/pyramid2"/>
    <dgm:cxn modelId="{7DC46886-A2F5-4E0D-A438-4CE4A0D13F9D}" type="presOf" srcId="{E60E8F94-F9F4-4DBA-B0EF-1B79FD948EC8}" destId="{5A1D8558-4BF4-466F-93C2-2796CC638F19}" srcOrd="0" destOrd="0" presId="urn:microsoft.com/office/officeart/2005/8/layout/pyramid2"/>
    <dgm:cxn modelId="{8426CDB7-1090-4414-B2FF-D176734AF881}" srcId="{E4ADB141-F1A3-4B86-9B82-2AFD39FA6828}" destId="{94502F07-EC20-4DDB-9925-B49DEF302B25}" srcOrd="2" destOrd="0" parTransId="{72ABF1DB-F781-4E1A-B01F-4EB715991DBB}" sibTransId="{F53B6606-17F8-4594-93F2-237664CD0740}"/>
    <dgm:cxn modelId="{7F31D8E8-BFDE-4ED1-AC7A-10B3ED64154C}" type="presOf" srcId="{BECA39DE-9D1D-4603-9EF8-9804FCB265D3}" destId="{49F8EB57-7143-450C-9BCF-BB4349526D9B}" srcOrd="0" destOrd="0" presId="urn:microsoft.com/office/officeart/2005/8/layout/pyramid2"/>
    <dgm:cxn modelId="{A5A4EAF8-8896-4AB2-9107-B1C4B465A89A}" type="presParOf" srcId="{9C8D3807-71B4-4C93-AD6F-AAD42717F0B2}" destId="{4AEBDB1D-3662-4C8F-A892-F2A99034BCD8}" srcOrd="0" destOrd="0" presId="urn:microsoft.com/office/officeart/2005/8/layout/pyramid2"/>
    <dgm:cxn modelId="{D8312FC4-B3C7-4AE9-8D3E-4E2B4359DF53}" type="presParOf" srcId="{9C8D3807-71B4-4C93-AD6F-AAD42717F0B2}" destId="{0E377651-2EE8-49B2-898B-3605B8411E52}" srcOrd="1" destOrd="0" presId="urn:microsoft.com/office/officeart/2005/8/layout/pyramid2"/>
    <dgm:cxn modelId="{D7557D41-744D-460A-AA1A-047892B84BC1}" type="presParOf" srcId="{0E377651-2EE8-49B2-898B-3605B8411E52}" destId="{49F8EB57-7143-450C-9BCF-BB4349526D9B}" srcOrd="0" destOrd="0" presId="urn:microsoft.com/office/officeart/2005/8/layout/pyramid2"/>
    <dgm:cxn modelId="{2F4BFDA3-B2BD-45E3-B7B8-597D62ACB566}" type="presParOf" srcId="{0E377651-2EE8-49B2-898B-3605B8411E52}" destId="{0835F834-B332-4E6A-A4E4-A4625CB25B61}" srcOrd="1" destOrd="0" presId="urn:microsoft.com/office/officeart/2005/8/layout/pyramid2"/>
    <dgm:cxn modelId="{8EC6C574-C50A-493C-94D0-31A22AE0C262}" type="presParOf" srcId="{0E377651-2EE8-49B2-898B-3605B8411E52}" destId="{4A580D28-A21A-4F68-B42F-91B195A4A81B}" srcOrd="2" destOrd="0" presId="urn:microsoft.com/office/officeart/2005/8/layout/pyramid2"/>
    <dgm:cxn modelId="{3BA563BF-30F4-4148-AFE7-182EF9573DCD}" type="presParOf" srcId="{0E377651-2EE8-49B2-898B-3605B8411E52}" destId="{398918B2-CD8C-4A29-9213-D32F08F73AB7}" srcOrd="3" destOrd="0" presId="urn:microsoft.com/office/officeart/2005/8/layout/pyramid2"/>
    <dgm:cxn modelId="{2DBEEF48-0C4D-41B5-BBEF-908FFDE56DD8}" type="presParOf" srcId="{0E377651-2EE8-49B2-898B-3605B8411E52}" destId="{9FF5EC7E-4D37-47B1-A6B8-F33F282438A3}" srcOrd="4" destOrd="0" presId="urn:microsoft.com/office/officeart/2005/8/layout/pyramid2"/>
    <dgm:cxn modelId="{41606464-FE2E-454B-AE29-0A2D8FA95E85}" type="presParOf" srcId="{0E377651-2EE8-49B2-898B-3605B8411E52}" destId="{C7D6A0E3-A679-40AF-A5AA-679BFB02DD6F}" srcOrd="5" destOrd="0" presId="urn:microsoft.com/office/officeart/2005/8/layout/pyramid2"/>
    <dgm:cxn modelId="{510E2880-EA51-482B-BED3-4F6CC696EFEA}" type="presParOf" srcId="{0E377651-2EE8-49B2-898B-3605B8411E52}" destId="{5A1D8558-4BF4-466F-93C2-2796CC638F19}" srcOrd="6" destOrd="0" presId="urn:microsoft.com/office/officeart/2005/8/layout/pyramid2"/>
    <dgm:cxn modelId="{2B0A4397-B85C-450B-AF22-A64AE19A85CA}" type="presParOf" srcId="{0E377651-2EE8-49B2-898B-3605B8411E52}" destId="{0DFE6143-0C7C-405D-ADDE-BEB4E27CC410}" srcOrd="7" destOrd="0" presId="urn:microsoft.com/office/officeart/2005/8/layout/pyramid2"/>
    <dgm:cxn modelId="{C54CE7B9-D8A2-4976-9598-1F53D4F1A2FB}" type="presParOf" srcId="{0E377651-2EE8-49B2-898B-3605B8411E52}" destId="{8F3F1411-5908-4F31-A711-F2B412EFDDDC}" srcOrd="8" destOrd="0" presId="urn:microsoft.com/office/officeart/2005/8/layout/pyramid2"/>
    <dgm:cxn modelId="{3C10ACAA-A3FF-46C1-BE64-4586773E7FC5}" type="presParOf" srcId="{0E377651-2EE8-49B2-898B-3605B8411E52}" destId="{389E83CB-D670-4FAC-8820-F6BBD8BDBA20}" srcOrd="9" destOrd="0" presId="urn:microsoft.com/office/officeart/2005/8/layout/pyramid2"/>
    <dgm:cxn modelId="{6A89E40D-3CF4-482B-B714-988B666B5552}" type="presParOf" srcId="{0E377651-2EE8-49B2-898B-3605B8411E52}" destId="{8C7F8EBA-1B5A-40BE-AEC0-29E2F3D3727A}" srcOrd="10" destOrd="0" presId="urn:microsoft.com/office/officeart/2005/8/layout/pyramid2"/>
    <dgm:cxn modelId="{609C0940-1D18-4E2F-9869-FDB2F7D85557}" type="presParOf" srcId="{0E377651-2EE8-49B2-898B-3605B8411E52}" destId="{A350A89A-1C5F-4AE1-91D0-B575CA005DAD}" srcOrd="11" destOrd="0" presId="urn:microsoft.com/office/officeart/2005/8/layout/pyramid2"/>
    <dgm:cxn modelId="{884BCB19-E8AA-495F-9C99-11EBC25DAFD6}" type="presParOf" srcId="{0E377651-2EE8-49B2-898B-3605B8411E52}" destId="{AEC09DEE-AB13-40FD-9D98-F40FCA57CCA2}" srcOrd="12" destOrd="0" presId="urn:microsoft.com/office/officeart/2005/8/layout/pyramid2"/>
    <dgm:cxn modelId="{17846DA2-B280-4367-9FC6-BE17212FB90B}" type="presParOf" srcId="{0E377651-2EE8-49B2-898B-3605B8411E52}" destId="{F58C4677-69AD-4BC4-B4FA-4E0EA14798B6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BDB1D-3662-4C8F-A892-F2A99034BCD8}">
      <dsp:nvSpPr>
        <dsp:cNvPr id="0" name=""/>
        <dsp:cNvSpPr/>
      </dsp:nvSpPr>
      <dsp:spPr>
        <a:xfrm>
          <a:off x="1552527" y="0"/>
          <a:ext cx="5632877" cy="563287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8EB57-7143-450C-9BCF-BB4349526D9B}">
      <dsp:nvSpPr>
        <dsp:cNvPr id="0" name=""/>
        <dsp:cNvSpPr/>
      </dsp:nvSpPr>
      <dsp:spPr>
        <a:xfrm>
          <a:off x="4481399" y="563837"/>
          <a:ext cx="3661370" cy="572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What is 5G?</a:t>
          </a:r>
        </a:p>
      </dsp:txBody>
      <dsp:txXfrm>
        <a:off x="4509326" y="591764"/>
        <a:ext cx="3605516" cy="516235"/>
      </dsp:txXfrm>
    </dsp:sp>
    <dsp:sp modelId="{4A580D28-A21A-4F68-B42F-91B195A4A81B}">
      <dsp:nvSpPr>
        <dsp:cNvPr id="0" name=""/>
        <dsp:cNvSpPr/>
      </dsp:nvSpPr>
      <dsp:spPr>
        <a:xfrm>
          <a:off x="4481399" y="1207438"/>
          <a:ext cx="3661370" cy="572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How does 5G work?</a:t>
          </a:r>
        </a:p>
      </dsp:txBody>
      <dsp:txXfrm>
        <a:off x="4509326" y="1235365"/>
        <a:ext cx="3605516" cy="516235"/>
      </dsp:txXfrm>
    </dsp:sp>
    <dsp:sp modelId="{9FF5EC7E-4D37-47B1-A6B8-F33F282438A3}">
      <dsp:nvSpPr>
        <dsp:cNvPr id="0" name=""/>
        <dsp:cNvSpPr/>
      </dsp:nvSpPr>
      <dsp:spPr>
        <a:xfrm>
          <a:off x="4481399" y="1851038"/>
          <a:ext cx="3661370" cy="572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kern="1200" dirty="0"/>
            <a:t>Standards - for 5G &amp; EME</a:t>
          </a:r>
        </a:p>
      </dsp:txBody>
      <dsp:txXfrm>
        <a:off x="4509326" y="1878965"/>
        <a:ext cx="3605516" cy="516235"/>
      </dsp:txXfrm>
    </dsp:sp>
    <dsp:sp modelId="{5A1D8558-4BF4-466F-93C2-2796CC638F19}">
      <dsp:nvSpPr>
        <dsp:cNvPr id="0" name=""/>
        <dsp:cNvSpPr/>
      </dsp:nvSpPr>
      <dsp:spPr>
        <a:xfrm>
          <a:off x="4481399" y="2494638"/>
          <a:ext cx="3661370" cy="572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kern="1200" dirty="0"/>
            <a:t>EME Exposure – what it means for 5G </a:t>
          </a:r>
        </a:p>
      </dsp:txBody>
      <dsp:txXfrm>
        <a:off x="4509326" y="2522565"/>
        <a:ext cx="3605516" cy="516235"/>
      </dsp:txXfrm>
    </dsp:sp>
    <dsp:sp modelId="{8F3F1411-5908-4F31-A711-F2B412EFDDDC}">
      <dsp:nvSpPr>
        <dsp:cNvPr id="0" name=""/>
        <dsp:cNvSpPr/>
      </dsp:nvSpPr>
      <dsp:spPr>
        <a:xfrm>
          <a:off x="4481399" y="3138239"/>
          <a:ext cx="3661370" cy="572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kern="1200" dirty="0"/>
            <a:t>Telstra’s 5G Trial – EME assessment</a:t>
          </a:r>
        </a:p>
      </dsp:txBody>
      <dsp:txXfrm>
        <a:off x="4509326" y="3166166"/>
        <a:ext cx="3605516" cy="516235"/>
      </dsp:txXfrm>
    </dsp:sp>
    <dsp:sp modelId="{8C7F8EBA-1B5A-40BE-AEC0-29E2F3D3727A}">
      <dsp:nvSpPr>
        <dsp:cNvPr id="0" name=""/>
        <dsp:cNvSpPr/>
      </dsp:nvSpPr>
      <dsp:spPr>
        <a:xfrm>
          <a:off x="4473710" y="4442242"/>
          <a:ext cx="3661370" cy="572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kern="1200" dirty="0"/>
            <a:t>Responsible framework for 5G &amp; EME</a:t>
          </a:r>
        </a:p>
      </dsp:txBody>
      <dsp:txXfrm>
        <a:off x="4501637" y="4470169"/>
        <a:ext cx="3605516" cy="516235"/>
      </dsp:txXfrm>
    </dsp:sp>
    <dsp:sp modelId="{AEC09DEE-AB13-40FD-9D98-F40FCA57CCA2}">
      <dsp:nvSpPr>
        <dsp:cNvPr id="0" name=""/>
        <dsp:cNvSpPr/>
      </dsp:nvSpPr>
      <dsp:spPr>
        <a:xfrm>
          <a:off x="4473710" y="3790437"/>
          <a:ext cx="3661370" cy="572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Observations and Conclusions</a:t>
          </a:r>
        </a:p>
      </dsp:txBody>
      <dsp:txXfrm>
        <a:off x="4501637" y="3818364"/>
        <a:ext cx="3605516" cy="516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4B3E3-710A-4DCD-BC01-0AEE24D86034}" type="datetimeFigureOut">
              <a:rPr lang="en-AU" smtClean="0"/>
              <a:t>30/10/18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3B8CF-B4F7-4BD0-83F3-45BD185699F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666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4982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Telstra spectrum</a:t>
            </a:r>
          </a:p>
          <a:p>
            <a:r>
              <a:rPr lang="en-AU" dirty="0"/>
              <a:t>LTE</a:t>
            </a:r>
          </a:p>
          <a:p>
            <a:r>
              <a:rPr lang="en-AU" dirty="0"/>
              <a:t>700 (20 MHz)</a:t>
            </a:r>
          </a:p>
          <a:p>
            <a:r>
              <a:rPr lang="en-AU" dirty="0"/>
              <a:t>1800 (10/15 MHz)</a:t>
            </a:r>
          </a:p>
          <a:p>
            <a:r>
              <a:rPr lang="en-AU" dirty="0"/>
              <a:t>2600 (40MHz)</a:t>
            </a:r>
          </a:p>
          <a:p>
            <a:endParaRPr lang="en-AU" dirty="0"/>
          </a:p>
          <a:p>
            <a:r>
              <a:rPr lang="en-AU" dirty="0"/>
              <a:t> IBC LTE 900</a:t>
            </a:r>
          </a:p>
          <a:p>
            <a:endParaRPr lang="en-AU" dirty="0"/>
          </a:p>
          <a:p>
            <a:r>
              <a:rPr lang="en-AU" dirty="0"/>
              <a:t>3G 850 (5/10 MHz)</a:t>
            </a:r>
          </a:p>
          <a:p>
            <a:r>
              <a:rPr lang="en-AU" dirty="0"/>
              <a:t>2100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>
                <a:solidFill>
                  <a:prstClr val="black"/>
                </a:solidFill>
              </a:rPr>
              <a:pPr/>
              <a:t>17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39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Telstra spectrum</a:t>
            </a:r>
          </a:p>
          <a:p>
            <a:r>
              <a:rPr lang="en-AU" dirty="0"/>
              <a:t>LTE</a:t>
            </a:r>
          </a:p>
          <a:p>
            <a:r>
              <a:rPr lang="en-AU" dirty="0"/>
              <a:t>700 (20 MHz)</a:t>
            </a:r>
          </a:p>
          <a:p>
            <a:r>
              <a:rPr lang="en-AU" dirty="0"/>
              <a:t>1800 (10/15 MHz)</a:t>
            </a:r>
          </a:p>
          <a:p>
            <a:r>
              <a:rPr lang="en-AU" dirty="0"/>
              <a:t>2600 (40MHz)</a:t>
            </a:r>
          </a:p>
          <a:p>
            <a:endParaRPr lang="en-AU" dirty="0"/>
          </a:p>
          <a:p>
            <a:r>
              <a:rPr lang="en-AU" dirty="0"/>
              <a:t> IBC LTE 900</a:t>
            </a:r>
          </a:p>
          <a:p>
            <a:endParaRPr lang="en-AU" dirty="0"/>
          </a:p>
          <a:p>
            <a:r>
              <a:rPr lang="en-AU" dirty="0"/>
              <a:t>3G 850 (5/10 MHz)</a:t>
            </a:r>
          </a:p>
          <a:p>
            <a:r>
              <a:rPr lang="en-AU" dirty="0"/>
              <a:t>2100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>
                <a:solidFill>
                  <a:prstClr val="black"/>
                </a:solidFill>
              </a:rPr>
              <a:pPr/>
              <a:t>18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31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292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392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BA1B-5884-4469-868F-83A32512B562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6473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510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44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446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539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fld id="{959BE9C6-42BF-4D73-8CD7-A1B496C71415}" type="slidenum">
              <a:rPr lang="en-US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800" dirty="0"/>
              <a:t>See previous comments</a:t>
            </a:r>
          </a:p>
        </p:txBody>
      </p:sp>
    </p:spTree>
    <p:extLst>
      <p:ext uri="{BB962C8B-B14F-4D97-AF65-F5344CB8AC3E}">
        <p14:creationId xmlns:p14="http://schemas.microsoft.com/office/powerpoint/2010/main" val="3813356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3B8CF-B4F7-4BD0-83F3-45BD185699FC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033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729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218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122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07535" y="1892301"/>
            <a:ext cx="10176933" cy="4129617"/>
          </a:xfrm>
        </p:spPr>
        <p:txBody>
          <a:bodyPr>
            <a:normAutofit/>
          </a:bodyPr>
          <a:lstStyle>
            <a:lvl1pPr>
              <a:defRPr sz="1867">
                <a:latin typeface="Calibri" panose="020F0502020204030204" pitchFamily="34" charset="0"/>
              </a:defRPr>
            </a:lvl1pPr>
            <a:lvl2pPr marL="480460" indent="-480460">
              <a:buFont typeface="+mj-lt"/>
              <a:buAutoNum type="arabicPeriod"/>
              <a:defRPr sz="1867">
                <a:latin typeface="Calibri" panose="020F0502020204030204" pitchFamily="34" charset="0"/>
              </a:defRPr>
            </a:lvl2pPr>
            <a:lvl3pPr marL="960919" indent="-480460">
              <a:buFont typeface="+mj-lt"/>
              <a:buAutoNum type="alphaLcPeriod"/>
              <a:defRPr sz="1867">
                <a:latin typeface="Calibri" panose="020F0502020204030204" pitchFamily="34" charset="0"/>
              </a:defRPr>
            </a:lvl3pPr>
            <a:lvl4pPr marL="1441379" indent="-480460">
              <a:buFont typeface="+mj-lt"/>
              <a:buAutoNum type="romanLcPeriod"/>
              <a:defRPr sz="1867">
                <a:latin typeface="Calibri" panose="020F0502020204030204" pitchFamily="34" charset="0"/>
              </a:defRPr>
            </a:lvl4pPr>
            <a:lvl5pPr marL="1921837" indent="-480460">
              <a:buFont typeface="+mj-lt"/>
              <a:buAutoNum type="arabicPeriod"/>
              <a:defRPr sz="1867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[Title (can be one or two lines </a:t>
            </a:r>
            <a:br>
              <a:rPr lang="en-US" dirty="0"/>
            </a:br>
            <a:r>
              <a:rPr lang="en-US" dirty="0"/>
              <a:t>on any content slide)]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24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7"/>
          <p:cNvGraphicFramePr>
            <a:graphicFrameLocks/>
          </p:cNvGraphicFramePr>
          <p:nvPr/>
        </p:nvGraphicFramePr>
        <p:xfrm>
          <a:off x="863600" y="3978276"/>
          <a:ext cx="1132840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hoto Editor Photo" r:id="rId3" imgW="16704762" imgH="11809524" progId="MSPhotoEd.3">
                  <p:embed/>
                </p:oleObj>
              </mc:Choice>
              <mc:Fallback>
                <p:oleObj name="Photo Editor Photo" r:id="rId3" imgW="16704762" imgH="11809524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3978276"/>
                        <a:ext cx="11328400" cy="287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1630365" y="708026"/>
            <a:ext cx="2878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bIns="0" anchor="ctr"/>
          <a:lstStyle>
            <a:lvl1pPr defTabSz="642938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1pPr>
            <a:lvl2pPr marL="742950" indent="-285750" defTabSz="642938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2pPr>
            <a:lvl3pPr marL="1143000" indent="-228600" defTabSz="642938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3pPr>
            <a:lvl4pPr marL="1600200" indent="-228600" defTabSz="642938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4pPr>
            <a:lvl5pPr marL="2057400" indent="-228600" defTabSz="642938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9pPr>
          </a:lstStyle>
          <a:p>
            <a:pPr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5AA0"/>
                </a:solidFill>
              </a:rPr>
              <a:t>INTERNATIONAL </a:t>
            </a:r>
          </a:p>
          <a:p>
            <a:pPr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5AA0"/>
                </a:solidFill>
              </a:rPr>
              <a:t>ELECTROTECHNICAL </a:t>
            </a:r>
          </a:p>
          <a:p>
            <a:pPr eaLnBrk="0" fontAlgn="base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5AA0"/>
                </a:solidFill>
              </a:rPr>
              <a:t>COMMISSION</a:t>
            </a:r>
          </a:p>
        </p:txBody>
      </p:sp>
      <p:pic>
        <p:nvPicPr>
          <p:cNvPr id="6" name="Picture 25" descr="IEC logo RV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647700"/>
            <a:ext cx="7016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976689"/>
            <a:ext cx="5124451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4508502" y="6764339"/>
            <a:ext cx="1439863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1pPr>
            <a:lvl2pPr marL="742950" indent="-285750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2pPr>
            <a:lvl3pPr marL="1143000" indent="-228600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3pPr>
            <a:lvl4pPr marL="1600200" indent="-228600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4pPr>
            <a:lvl5pPr marL="2057400" indent="-228600"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58585A"/>
                </a:solidFill>
                <a:latin typeface="Arial" charset="0"/>
                <a:ea typeface="Osaka" pitchFamily="-92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0" dirty="0"/>
              <a:t>Copyright © IEC, Geneva, Switzerland</a:t>
            </a:r>
          </a:p>
        </p:txBody>
      </p:sp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3602" y="1554163"/>
            <a:ext cx="10460567" cy="2159000"/>
          </a:xfrm>
        </p:spPr>
        <p:txBody>
          <a:bodyPr lIns="0" tIns="0" rIns="0" bIns="0"/>
          <a:lstStyle>
            <a:lvl1pPr>
              <a:defRPr sz="400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12350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942668" y="4335463"/>
            <a:ext cx="4284133" cy="2159000"/>
          </a:xfrm>
        </p:spPr>
        <p:txBody>
          <a:bodyPr anchor="ctr"/>
          <a:lstStyle>
            <a:lvl1pPr marL="0" indent="0">
              <a:lnSpc>
                <a:spcPct val="120000"/>
              </a:lnSpc>
              <a:buFont typeface="Wingdings" pitchFamily="2" charset="2"/>
              <a:buNone/>
              <a:defRPr sz="3200"/>
            </a:lvl1pPr>
          </a:lstStyle>
          <a:p>
            <a:r>
              <a:rPr lang="en-US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147472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3D689-3CED-4D35-9E81-26B94A282F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9441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60AD6-DA99-48A8-89BC-B6C7A12026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516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9800" y="1690689"/>
            <a:ext cx="5080000" cy="4624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000" y="1690689"/>
            <a:ext cx="5082117" cy="4624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7D837-46A3-4F08-9637-C41DA85760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9519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B25D1-710D-455D-B429-A56F4DDD42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472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840A-0692-4DCA-A5E4-84056691B8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895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56521-26C4-438A-ACEB-963EC8A6A2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47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65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C8BE3-D6F3-4601-B00F-8C06552E62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6179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163A-2177-4EA4-8E80-D42634516A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2788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D9F28-D72F-4122-B27B-54CA32981D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8588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7235" y="250825"/>
            <a:ext cx="2607733" cy="60642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9802" y="250825"/>
            <a:ext cx="7624233" cy="60642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CA5EB-FB9C-4ABB-A2DA-794ACB6A2B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470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184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352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37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15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04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398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897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EFEBC-53D3-430F-9C1F-29302BE3889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860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5"/>
          <p:cNvGraphicFramePr>
            <a:graphicFrameLocks/>
          </p:cNvGraphicFramePr>
          <p:nvPr/>
        </p:nvGraphicFramePr>
        <p:xfrm>
          <a:off x="1" y="0"/>
          <a:ext cx="12187239" cy="115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hoto Editor Photo" r:id="rId14" imgW="16704762" imgH="11809524" progId="MSPhotoEd.3">
                  <p:embed/>
                </p:oleObj>
              </mc:Choice>
              <mc:Fallback>
                <p:oleObj name="Photo Editor Photo" r:id="rId14" imgW="16704762" imgH="11809524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2187239" cy="1150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801" y="1690689"/>
            <a:ext cx="10364788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Text level 1</a:t>
            </a:r>
          </a:p>
          <a:p>
            <a:pPr lvl="1"/>
            <a:r>
              <a:rPr lang="en-US" altLang="en-US"/>
              <a:t>Text level 2</a:t>
            </a:r>
          </a:p>
          <a:p>
            <a:pPr lvl="2"/>
            <a:r>
              <a:rPr lang="en-US" altLang="en-US"/>
              <a:t>Text level 3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4965" y="6405563"/>
            <a:ext cx="1552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62626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46337" y="6381751"/>
            <a:ext cx="776605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2901" y="6249989"/>
            <a:ext cx="13509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2800">
                <a:solidFill>
                  <a:srgbClr val="9C9D9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B2AECF-B664-4188-A215-6BDE68A7D2A5}" type="slidenum">
              <a:rPr lang="en-US" alt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 dirty="0"/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390651" y="250826"/>
            <a:ext cx="9983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ADD TITLE</a:t>
            </a:r>
          </a:p>
        </p:txBody>
      </p:sp>
      <p:pic>
        <p:nvPicPr>
          <p:cNvPr id="1032" name="Picture 24" descr="IEC logo RV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50825"/>
            <a:ext cx="7032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88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+mj-lt"/>
          <a:ea typeface="+mj-ea"/>
          <a:cs typeface="Osak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  <a:cs typeface="Osaka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  <a:cs typeface="Osaka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  <a:cs typeface="Osaka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  <a:cs typeface="Osaka"/>
        </a:defRPr>
      </a:lvl5pPr>
      <a:lvl6pPr marL="457189" algn="l" rtl="0" fontAlgn="base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</a:defRPr>
      </a:lvl6pPr>
      <a:lvl7pPr marL="914377" algn="l" rtl="0" fontAlgn="base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</a:defRPr>
      </a:lvl7pPr>
      <a:lvl8pPr marL="1371566" algn="l" rtl="0" fontAlgn="base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</a:defRPr>
      </a:lvl8pPr>
      <a:lvl9pPr marL="1828754" algn="l" rtl="0" fontAlgn="base">
        <a:spcBef>
          <a:spcPct val="0"/>
        </a:spcBef>
        <a:spcAft>
          <a:spcPct val="0"/>
        </a:spcAft>
        <a:defRPr sz="2800" b="1">
          <a:solidFill>
            <a:srgbClr val="58585A"/>
          </a:solidFill>
          <a:latin typeface="Arial" charset="0"/>
          <a:ea typeface="Osaka" pitchFamily="-92" charset="-128"/>
        </a:defRPr>
      </a:lvl9pPr>
    </p:titleStyle>
    <p:bodyStyle>
      <a:lvl1pPr marL="442902" indent="-442902" algn="l" defTabSz="179384" rtl="0" eaLnBrk="0" fontAlgn="ctr" hangingPunct="0">
        <a:spcBef>
          <a:spcPct val="50000"/>
        </a:spcBef>
        <a:spcAft>
          <a:spcPct val="0"/>
        </a:spcAft>
        <a:buClr>
          <a:srgbClr val="58585A"/>
        </a:buClr>
        <a:buSzPct val="150000"/>
        <a:buFont typeface="Wingdings" panose="05000000000000000000" pitchFamily="2" charset="2"/>
        <a:buChar char="§"/>
        <a:defRPr sz="2800" b="1">
          <a:solidFill>
            <a:srgbClr val="58585A"/>
          </a:solidFill>
          <a:latin typeface="+mn-lt"/>
          <a:ea typeface="+mn-ea"/>
          <a:cs typeface="Osaka"/>
        </a:defRPr>
      </a:lvl1pPr>
      <a:lvl2pPr marL="987401" indent="-365116" algn="l" defTabSz="179384" rtl="0" eaLnBrk="0" fontAlgn="ctr" hangingPunct="0">
        <a:spcBef>
          <a:spcPct val="50000"/>
        </a:spcBef>
        <a:spcAft>
          <a:spcPct val="0"/>
        </a:spcAft>
        <a:buClr>
          <a:srgbClr val="58585A"/>
        </a:buClr>
        <a:buSzPct val="150000"/>
        <a:buFont typeface="Wingdings" panose="05000000000000000000" pitchFamily="2" charset="2"/>
        <a:buChar char="§"/>
        <a:defRPr sz="2400" b="1">
          <a:solidFill>
            <a:srgbClr val="58585A"/>
          </a:solidFill>
          <a:latin typeface="+mn-lt"/>
          <a:ea typeface="+mn-ea"/>
          <a:cs typeface="Osaka"/>
        </a:defRPr>
      </a:lvl2pPr>
      <a:lvl3pPr marL="1611273" indent="-354004" algn="l" defTabSz="179384" rtl="0" eaLnBrk="0" fontAlgn="ctr" hangingPunct="0">
        <a:spcBef>
          <a:spcPct val="50000"/>
        </a:spcBef>
        <a:spcAft>
          <a:spcPct val="0"/>
        </a:spcAft>
        <a:buClr>
          <a:srgbClr val="58585A"/>
        </a:buClr>
        <a:buSzPct val="150000"/>
        <a:buFont typeface="Wingdings" panose="05000000000000000000" pitchFamily="2" charset="2"/>
        <a:buChar char="§"/>
        <a:defRPr sz="2000" b="1">
          <a:solidFill>
            <a:srgbClr val="58585A"/>
          </a:solidFill>
          <a:latin typeface="+mn-lt"/>
          <a:ea typeface="+mn-ea"/>
          <a:cs typeface="Osaka"/>
        </a:defRPr>
      </a:lvl3pPr>
      <a:lvl4pPr marL="3162221" indent="-228594" algn="l" defTabSz="179384" rtl="0" eaLnBrk="0" fontAlgn="base" hangingPunct="0">
        <a:spcBef>
          <a:spcPct val="20000"/>
        </a:spcBef>
        <a:spcAft>
          <a:spcPct val="0"/>
        </a:spcAft>
        <a:buClr>
          <a:srgbClr val="5A5A5A"/>
        </a:buClr>
        <a:buSzPct val="75000"/>
        <a:buFont typeface="Wingdings" panose="05000000000000000000" pitchFamily="2" charset="2"/>
        <a:buChar char="§"/>
        <a:defRPr sz="1500" b="1">
          <a:solidFill>
            <a:srgbClr val="58585A"/>
          </a:solidFill>
          <a:latin typeface="+mn-lt"/>
          <a:ea typeface="+mn-ea"/>
          <a:cs typeface="Osaka"/>
        </a:defRPr>
      </a:lvl4pPr>
      <a:lvl5pPr marL="3570199" indent="-228594" algn="l" defTabSz="179384" rtl="0" eaLnBrk="0" fontAlgn="base" hangingPunct="0">
        <a:spcBef>
          <a:spcPct val="20000"/>
        </a:spcBef>
        <a:spcAft>
          <a:spcPct val="0"/>
        </a:spcAft>
        <a:buClr>
          <a:srgbClr val="5A5A5A"/>
        </a:buClr>
        <a:buSzPct val="50000"/>
        <a:buFont typeface="Wingdings" panose="05000000000000000000" pitchFamily="2" charset="2"/>
        <a:buChar char="§"/>
        <a:defRPr sz="1300" b="1">
          <a:solidFill>
            <a:srgbClr val="58585A"/>
          </a:solidFill>
          <a:latin typeface="+mn-lt"/>
          <a:ea typeface="+mn-ea"/>
          <a:cs typeface="Osaka"/>
        </a:defRPr>
      </a:lvl5pPr>
      <a:lvl6pPr marL="4027387" indent="-228594" algn="l" defTabSz="179384" rtl="0" fontAlgn="base">
        <a:spcBef>
          <a:spcPct val="20000"/>
        </a:spcBef>
        <a:spcAft>
          <a:spcPct val="0"/>
        </a:spcAft>
        <a:buClr>
          <a:srgbClr val="5A5A5A"/>
        </a:buClr>
        <a:buSzPct val="50000"/>
        <a:buFont typeface="Wingdings" pitchFamily="2" charset="2"/>
        <a:buChar char="§"/>
        <a:defRPr sz="1300" b="1">
          <a:solidFill>
            <a:srgbClr val="58585A"/>
          </a:solidFill>
          <a:latin typeface="+mn-lt"/>
          <a:ea typeface="+mn-ea"/>
        </a:defRPr>
      </a:lvl6pPr>
      <a:lvl7pPr marL="4484576" indent="-228594" algn="l" defTabSz="179384" rtl="0" fontAlgn="base">
        <a:spcBef>
          <a:spcPct val="20000"/>
        </a:spcBef>
        <a:spcAft>
          <a:spcPct val="0"/>
        </a:spcAft>
        <a:buClr>
          <a:srgbClr val="5A5A5A"/>
        </a:buClr>
        <a:buSzPct val="50000"/>
        <a:buFont typeface="Wingdings" pitchFamily="2" charset="2"/>
        <a:buChar char="§"/>
        <a:defRPr sz="1300" b="1">
          <a:solidFill>
            <a:srgbClr val="58585A"/>
          </a:solidFill>
          <a:latin typeface="+mn-lt"/>
          <a:ea typeface="+mn-ea"/>
        </a:defRPr>
      </a:lvl7pPr>
      <a:lvl8pPr marL="4941764" indent="-228594" algn="l" defTabSz="179384" rtl="0" fontAlgn="base">
        <a:spcBef>
          <a:spcPct val="20000"/>
        </a:spcBef>
        <a:spcAft>
          <a:spcPct val="0"/>
        </a:spcAft>
        <a:buClr>
          <a:srgbClr val="5A5A5A"/>
        </a:buClr>
        <a:buSzPct val="50000"/>
        <a:buFont typeface="Wingdings" pitchFamily="2" charset="2"/>
        <a:buChar char="§"/>
        <a:defRPr sz="1300" b="1">
          <a:solidFill>
            <a:srgbClr val="58585A"/>
          </a:solidFill>
          <a:latin typeface="+mn-lt"/>
          <a:ea typeface="+mn-ea"/>
        </a:defRPr>
      </a:lvl8pPr>
      <a:lvl9pPr marL="5398953" indent="-228594" algn="l" defTabSz="179384" rtl="0" fontAlgn="base">
        <a:spcBef>
          <a:spcPct val="20000"/>
        </a:spcBef>
        <a:spcAft>
          <a:spcPct val="0"/>
        </a:spcAft>
        <a:buClr>
          <a:srgbClr val="5A5A5A"/>
        </a:buClr>
        <a:buSzPct val="50000"/>
        <a:buFont typeface="Wingdings" pitchFamily="2" charset="2"/>
        <a:buChar char="§"/>
        <a:defRPr sz="1300" b="1">
          <a:solidFill>
            <a:srgbClr val="58585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://www.aprel.com/5g-solution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hyperlink" Target="http://www.art-fi.eu/" TargetMode="External"/><Relationship Id="rId4" Type="http://schemas.openxmlformats.org/officeDocument/2006/relationships/hyperlink" Target="https://www.itis.ethz.ch/customized-research/exp-eval/5g-safety-evaluatio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://www.emfexplained.info/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image" Target="../media/image4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hyperlink" Target="https://www.gsma.com/publicpolicy/5g-internet-things-iot-wearable-devices" TargetMode="External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hyperlink" Target="http://emfguide.itu.int/emfguide.html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://wftp3.itu.int/pub/epub_shared/TSB/ITUT-Tech-Report-Specs/2016/en/flipviewerxpress.html" TargetMode="External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0070C0"/>
                </a:solidFill>
              </a:rPr>
              <a:t>5G and EME</a:t>
            </a:r>
            <a:br>
              <a:rPr lang="en-AU" b="1" dirty="0">
                <a:solidFill>
                  <a:srgbClr val="0070C0"/>
                </a:solidFill>
              </a:rPr>
            </a:br>
            <a:br>
              <a:rPr lang="en-AU" b="1" dirty="0">
                <a:solidFill>
                  <a:srgbClr val="0070C0"/>
                </a:solidFill>
              </a:rPr>
            </a:br>
            <a:r>
              <a:rPr lang="en-AU" sz="4400" b="1" dirty="0">
                <a:solidFill>
                  <a:srgbClr val="0070C0"/>
                </a:solidFill>
              </a:rPr>
              <a:t>Assessment and impact of Electromagnetic Energy associated with 5G 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8738"/>
            <a:ext cx="9144000" cy="1655762"/>
          </a:xfrm>
        </p:spPr>
        <p:txBody>
          <a:bodyPr/>
          <a:lstStyle/>
          <a:p>
            <a:r>
              <a:rPr lang="en-US" sz="2200" b="0" dirty="0">
                <a:solidFill>
                  <a:srgbClr val="0070C0"/>
                </a:solidFill>
              </a:rPr>
              <a:t>ACMA RadComms </a:t>
            </a:r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30 October 2018</a:t>
            </a:r>
          </a:p>
          <a:p>
            <a:endParaRPr lang="en-US" b="0" dirty="0">
              <a:solidFill>
                <a:srgbClr val="0070C0"/>
              </a:solidFill>
            </a:endParaRPr>
          </a:p>
          <a:p>
            <a:endParaRPr lang="en-US" b="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8772810" y="362201"/>
            <a:ext cx="1437990" cy="133617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51054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AU" sz="3000" b="0" i="1" dirty="0">
                <a:solidFill>
                  <a:srgbClr val="558ED5"/>
                </a:solidFill>
              </a:rPr>
              <a:t>Mike Wood</a:t>
            </a:r>
            <a:br>
              <a:rPr lang="en-AU" sz="3000" b="0" i="1" dirty="0">
                <a:solidFill>
                  <a:srgbClr val="558ED5"/>
                </a:solidFill>
              </a:rPr>
            </a:br>
            <a:br>
              <a:rPr lang="en-AU" sz="3000" b="0" i="1" dirty="0">
                <a:solidFill>
                  <a:srgbClr val="558ED5"/>
                </a:solidFill>
              </a:rPr>
            </a:br>
            <a:r>
              <a:rPr lang="en-AU" sz="2400" b="0" i="1" dirty="0">
                <a:solidFill>
                  <a:srgbClr val="558ED5"/>
                </a:solidFill>
              </a:rPr>
              <a:t>Principal - Telstra EME Strategy, Standards &amp; Risk Management</a:t>
            </a:r>
          </a:p>
          <a:p>
            <a:r>
              <a:rPr lang="en-AU" sz="2400" b="0" i="1" dirty="0">
                <a:solidFill>
                  <a:srgbClr val="558ED5"/>
                </a:solidFill>
              </a:rPr>
              <a:t>Chairman - AMTA EME H&amp;S Committee</a:t>
            </a:r>
            <a:br>
              <a:rPr lang="en-AU" sz="2400" b="0" i="1" dirty="0">
                <a:solidFill>
                  <a:srgbClr val="558ED5"/>
                </a:solidFill>
              </a:rPr>
            </a:br>
            <a:r>
              <a:rPr lang="en-AU" sz="2400" b="0" i="1" dirty="0">
                <a:solidFill>
                  <a:srgbClr val="558ED5"/>
                </a:solidFill>
              </a:rPr>
              <a:t>Chairman - International Electrotechnical Commission TC106</a:t>
            </a:r>
            <a:br>
              <a:rPr lang="en-AU" sz="2400" b="0" i="1" dirty="0">
                <a:solidFill>
                  <a:srgbClr val="558ED5"/>
                </a:solidFill>
              </a:rPr>
            </a:br>
            <a:r>
              <a:rPr lang="en-AU" sz="2400" b="0" i="1" dirty="0">
                <a:solidFill>
                  <a:srgbClr val="558ED5"/>
                </a:solidFill>
              </a:rPr>
              <a:t> </a:t>
            </a:r>
          </a:p>
          <a:p>
            <a:endParaRPr lang="en-AU" sz="2400" b="0" i="1" dirty="0">
              <a:solidFill>
                <a:srgbClr val="558ED5"/>
              </a:solidFill>
            </a:endParaRPr>
          </a:p>
        </p:txBody>
      </p:sp>
      <p:pic>
        <p:nvPicPr>
          <p:cNvPr id="6" name="Picture 22" descr="Image result for IE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50846"/>
            <a:ext cx="1501618" cy="150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896600" y="63754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A20EB38-6F2B-4315-B85B-0C67E3CBB12A}" type="slidenum">
              <a:rPr lang="en-AU" smtClean="0">
                <a:solidFill>
                  <a:schemeClr val="bg1">
                    <a:lumMod val="50000"/>
                  </a:schemeClr>
                </a:solidFill>
              </a:rPr>
              <a:pPr algn="ctr"/>
              <a:t>1</a:t>
            </a:fld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11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5G Device Test systems – power density measurements</a:t>
            </a:r>
            <a:endParaRPr lang="en-AU" altLang="en-US" dirty="0"/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4048126" y="4216400"/>
            <a:ext cx="941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400" b="0" dirty="0">
                <a:solidFill>
                  <a:srgbClr val="FFFFFF"/>
                </a:solidFill>
              </a:rPr>
              <a:t>Nearfield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400" b="0" dirty="0">
                <a:solidFill>
                  <a:srgbClr val="FFFFFF"/>
                </a:solidFill>
              </a:rPr>
              <a:t>probe</a:t>
            </a:r>
          </a:p>
        </p:txBody>
      </p:sp>
      <p:cxnSp>
        <p:nvCxnSpPr>
          <p:cNvPr id="15365" name="Straight Arrow Connector 4"/>
          <p:cNvCxnSpPr>
            <a:cxnSpLocks noChangeShapeType="1"/>
          </p:cNvCxnSpPr>
          <p:nvPr/>
        </p:nvCxnSpPr>
        <p:spPr bwMode="auto">
          <a:xfrm flipH="1">
            <a:off x="3919537" y="4478339"/>
            <a:ext cx="258763" cy="161925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6" name="Straight Arrow Connector 17"/>
          <p:cNvCxnSpPr>
            <a:cxnSpLocks noChangeShapeType="1"/>
          </p:cNvCxnSpPr>
          <p:nvPr/>
        </p:nvCxnSpPr>
        <p:spPr bwMode="auto">
          <a:xfrm flipH="1" flipV="1">
            <a:off x="4875213" y="5302251"/>
            <a:ext cx="889000" cy="85725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367" name="Group 2"/>
          <p:cNvGrpSpPr>
            <a:grpSpLocks/>
          </p:cNvGrpSpPr>
          <p:nvPr/>
        </p:nvGrpSpPr>
        <p:grpSpPr bwMode="auto">
          <a:xfrm>
            <a:off x="4178301" y="2293938"/>
            <a:ext cx="3662363" cy="3671082"/>
            <a:chOff x="3797798" y="2332037"/>
            <a:chExt cx="3262312" cy="3275013"/>
          </a:xfrm>
        </p:grpSpPr>
        <p:pic>
          <p:nvPicPr>
            <p:cNvPr id="1537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798" y="2332037"/>
              <a:ext cx="3262312" cy="327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375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4720284" y="4763158"/>
              <a:ext cx="407988" cy="36671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6" name="TextBox 19"/>
            <p:cNvSpPr txBox="1">
              <a:spLocks noChangeArrowheads="1"/>
            </p:cNvSpPr>
            <p:nvPr/>
          </p:nvSpPr>
          <p:spPr bwMode="auto">
            <a:xfrm>
              <a:off x="5419286" y="5153025"/>
              <a:ext cx="1624013" cy="274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fontAlgn="ctr">
                <a:spcBef>
                  <a:spcPct val="50000"/>
                </a:spcBef>
                <a:buClr>
                  <a:srgbClr val="58585A"/>
                </a:buClr>
                <a:buSzPct val="150000"/>
                <a:buFont typeface="Wingdings" panose="05000000000000000000" pitchFamily="2" charset="2"/>
                <a:buChar char="§"/>
                <a:defRPr sz="28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1pPr>
              <a:lvl2pPr marL="742950" indent="-285750" fontAlgn="ctr">
                <a:spcBef>
                  <a:spcPct val="50000"/>
                </a:spcBef>
                <a:buClr>
                  <a:srgbClr val="58585A"/>
                </a:buClr>
                <a:buSzPct val="150000"/>
                <a:buFont typeface="Wingdings" panose="05000000000000000000" pitchFamily="2" charset="2"/>
                <a:buChar char="§"/>
                <a:defRPr sz="24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2pPr>
              <a:lvl3pPr marL="1143000" indent="-228600" fontAlgn="ctr">
                <a:spcBef>
                  <a:spcPct val="50000"/>
                </a:spcBef>
                <a:buClr>
                  <a:srgbClr val="58585A"/>
                </a:buClr>
                <a:buSzPct val="150000"/>
                <a:buFont typeface="Wingdings" panose="05000000000000000000" pitchFamily="2" charset="2"/>
                <a:buChar char="§"/>
                <a:defRPr sz="20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rgbClr val="5A5A5A"/>
                </a:buClr>
                <a:buSzPct val="75000"/>
                <a:buFont typeface="Wingdings" panose="05000000000000000000" pitchFamily="2" charset="2"/>
                <a:buChar char="§"/>
                <a:defRPr sz="15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AU" altLang="en-US" sz="1400" b="0" dirty="0"/>
                <a:t>Waveguide probe</a:t>
              </a:r>
            </a:p>
          </p:txBody>
        </p:sp>
        <p:cxnSp>
          <p:nvCxnSpPr>
            <p:cNvPr id="15377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5351462" y="4748214"/>
              <a:ext cx="384175" cy="36671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8" name="TextBox 6"/>
            <p:cNvSpPr txBox="1">
              <a:spLocks noChangeArrowheads="1"/>
            </p:cNvSpPr>
            <p:nvPr/>
          </p:nvSpPr>
          <p:spPr bwMode="auto">
            <a:xfrm>
              <a:off x="3797798" y="5129212"/>
              <a:ext cx="1522414" cy="466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fontAlgn="ctr">
                <a:spcBef>
                  <a:spcPct val="50000"/>
                </a:spcBef>
                <a:buClr>
                  <a:srgbClr val="58585A"/>
                </a:buClr>
                <a:buSzPct val="150000"/>
                <a:buFont typeface="Wingdings" panose="05000000000000000000" pitchFamily="2" charset="2"/>
                <a:buChar char="§"/>
                <a:defRPr sz="28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1pPr>
              <a:lvl2pPr marL="742950" indent="-285750" fontAlgn="ctr">
                <a:spcBef>
                  <a:spcPct val="50000"/>
                </a:spcBef>
                <a:buClr>
                  <a:srgbClr val="58585A"/>
                </a:buClr>
                <a:buSzPct val="150000"/>
                <a:buFont typeface="Wingdings" panose="05000000000000000000" pitchFamily="2" charset="2"/>
                <a:buChar char="§"/>
                <a:defRPr sz="24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2pPr>
              <a:lvl3pPr marL="1143000" indent="-228600" fontAlgn="ctr">
                <a:spcBef>
                  <a:spcPct val="50000"/>
                </a:spcBef>
                <a:buClr>
                  <a:srgbClr val="58585A"/>
                </a:buClr>
                <a:buSzPct val="150000"/>
                <a:buFont typeface="Wingdings" panose="05000000000000000000" pitchFamily="2" charset="2"/>
                <a:buChar char="§"/>
                <a:defRPr sz="20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rgbClr val="5A5A5A"/>
                </a:buClr>
                <a:buSzPct val="75000"/>
                <a:buFont typeface="Wingdings" panose="05000000000000000000" pitchFamily="2" charset="2"/>
                <a:buChar char="§"/>
                <a:defRPr sz="15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A5A5A"/>
                </a:buClr>
                <a:buSzPct val="50000"/>
                <a:buFont typeface="Wingdings" panose="05000000000000000000" pitchFamily="2" charset="2"/>
                <a:buChar char="§"/>
                <a:defRPr sz="1300" b="1">
                  <a:solidFill>
                    <a:srgbClr val="58585A"/>
                  </a:solidFill>
                  <a:latin typeface="Arial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AU" altLang="en-US" sz="1400" b="0" dirty="0"/>
                <a:t>Device under test placed here</a:t>
              </a:r>
            </a:p>
          </p:txBody>
        </p:sp>
      </p:grpSp>
      <p:pic>
        <p:nvPicPr>
          <p:cNvPr id="15368" name="Picture 17" descr="Study of the high frequency dielectric properties of 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" y="2293937"/>
            <a:ext cx="2695575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315914" y="6432551"/>
            <a:ext cx="3603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600" b="0" dirty="0">
                <a:hlinkClick r:id="rId4"/>
              </a:rPr>
              <a:t>IT’IS EUmmW Poynting vector probe</a:t>
            </a:r>
            <a:endParaRPr lang="en-AU" altLang="en-US" sz="1600" b="0" dirty="0"/>
          </a:p>
        </p:txBody>
      </p:sp>
      <p:sp>
        <p:nvSpPr>
          <p:cNvPr id="15370" name="TextBox 3"/>
          <p:cNvSpPr txBox="1">
            <a:spLocks noChangeArrowheads="1"/>
          </p:cNvSpPr>
          <p:nvPr/>
        </p:nvSpPr>
        <p:spPr bwMode="auto">
          <a:xfrm>
            <a:off x="4048126" y="6032502"/>
            <a:ext cx="450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600" b="0" dirty="0">
                <a:hlinkClick r:id="rId5"/>
              </a:rPr>
              <a:t>Art-Fi </a:t>
            </a:r>
            <a:r>
              <a:rPr lang="en-AU" altLang="en-US" sz="1600" b="0" dirty="0"/>
              <a:t>mmWave guide probe development</a:t>
            </a:r>
          </a:p>
        </p:txBody>
      </p:sp>
      <p:sp>
        <p:nvSpPr>
          <p:cNvPr id="15371" name="TextBox 4"/>
          <p:cNvSpPr txBox="1">
            <a:spLocks noChangeArrowheads="1"/>
          </p:cNvSpPr>
          <p:nvPr/>
        </p:nvSpPr>
        <p:spPr bwMode="auto">
          <a:xfrm>
            <a:off x="769939" y="1336676"/>
            <a:ext cx="103251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2500" b="0" dirty="0"/>
              <a:t>During development of the IEC 5G Technical Report in 2017, test laboratories initiated development of 5G mmWave device test systems</a:t>
            </a:r>
          </a:p>
        </p:txBody>
      </p:sp>
      <p:pic>
        <p:nvPicPr>
          <p:cNvPr id="1537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2319339"/>
            <a:ext cx="2749551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3"/>
          <p:cNvSpPr txBox="1">
            <a:spLocks noChangeArrowheads="1"/>
          </p:cNvSpPr>
          <p:nvPr/>
        </p:nvSpPr>
        <p:spPr bwMode="auto">
          <a:xfrm>
            <a:off x="8139114" y="6096002"/>
            <a:ext cx="450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600" b="0" dirty="0">
                <a:hlinkClick r:id="rId7"/>
              </a:rPr>
              <a:t>APREL </a:t>
            </a:r>
            <a:r>
              <a:rPr lang="en-AU" altLang="en-US" sz="1600" b="0" dirty="0"/>
              <a:t>mmWave probe development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4B135EB-FA77-4FCD-B69C-C7A6E837D7B1}" type="slidenum">
              <a:rPr lang="en-AU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7248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5G Macro Cell Assessment </a:t>
            </a:r>
            <a:r>
              <a:rPr lang="en-GB" altLang="en-US" sz="2400" b="0" dirty="0"/>
              <a:t>using IEC 62232</a:t>
            </a:r>
            <a:endParaRPr lang="en-AU" altLang="en-US" sz="2400" b="0" dirty="0"/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7023100" y="1290639"/>
            <a:ext cx="288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400" dirty="0">
                <a:solidFill>
                  <a:srgbClr val="FFFFFF"/>
                </a:solidFill>
              </a:rPr>
              <a:t>5G Base Station Antenna</a:t>
            </a:r>
          </a:p>
        </p:txBody>
      </p:sp>
      <p:sp>
        <p:nvSpPr>
          <p:cNvPr id="16389" name="Right Arrow 1"/>
          <p:cNvSpPr>
            <a:spLocks noChangeArrowheads="1"/>
          </p:cNvSpPr>
          <p:nvPr/>
        </p:nvSpPr>
        <p:spPr bwMode="auto">
          <a:xfrm>
            <a:off x="8659814" y="1557339"/>
            <a:ext cx="901700" cy="1161633"/>
          </a:xfrm>
          <a:prstGeom prst="rightArrow">
            <a:avLst>
              <a:gd name="adj1" fmla="val 50000"/>
              <a:gd name="adj2" fmla="val 50199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AU" altLang="en-US" sz="3800" dirty="0"/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8102600" y="3000377"/>
            <a:ext cx="28019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600" dirty="0">
                <a:solidFill>
                  <a:srgbClr val="FFFFFF"/>
                </a:solidFill>
              </a:rPr>
              <a:t>Field  Measurements 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5930900" y="6443664"/>
            <a:ext cx="28019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600" dirty="0">
                <a:solidFill>
                  <a:srgbClr val="FFFFFF"/>
                </a:solidFill>
              </a:rPr>
              <a:t>Lab  Measurements</a:t>
            </a:r>
          </a:p>
        </p:txBody>
      </p:sp>
      <p:pic>
        <p:nvPicPr>
          <p:cNvPr id="163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4" y="1647826"/>
            <a:ext cx="644048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2719388"/>
            <a:ext cx="3048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1568452"/>
            <a:ext cx="2074863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3"/>
          <p:cNvSpPr txBox="1">
            <a:spLocks noChangeArrowheads="1"/>
          </p:cNvSpPr>
          <p:nvPr/>
        </p:nvSpPr>
        <p:spPr bwMode="auto">
          <a:xfrm>
            <a:off x="6005514" y="5995055"/>
            <a:ext cx="58848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2000" b="0" dirty="0"/>
              <a:t>Measurements of 5G in Australia using IEC 62232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2000" b="0" dirty="0"/>
              <a:t>Locating beam and observing level variation</a:t>
            </a:r>
          </a:p>
        </p:txBody>
      </p:sp>
      <p:sp>
        <p:nvSpPr>
          <p:cNvPr id="16396" name="TextBox 3"/>
          <p:cNvSpPr txBox="1">
            <a:spLocks noChangeArrowheads="1"/>
          </p:cNvSpPr>
          <p:nvPr/>
        </p:nvSpPr>
        <p:spPr bwMode="auto">
          <a:xfrm>
            <a:off x="255589" y="5273676"/>
            <a:ext cx="5884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2000" b="0" dirty="0"/>
              <a:t>Modelling actual power due to beam steering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10B843E-72F4-4650-BFA3-F196B142AB2A}" type="slidenum">
              <a:rPr lang="en-AU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803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5G Macro Cell Assessment </a:t>
            </a:r>
            <a:r>
              <a:rPr lang="en-GB" altLang="en-US" sz="2400" b="0" dirty="0"/>
              <a:t>using IEC 62232</a:t>
            </a:r>
            <a:endParaRPr lang="en-AU" altLang="en-US" sz="2400" b="0" dirty="0"/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7023100" y="1290639"/>
            <a:ext cx="288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400" dirty="0">
                <a:solidFill>
                  <a:srgbClr val="FFFFFF"/>
                </a:solidFill>
              </a:rPr>
              <a:t>5G Base Station Antenna</a:t>
            </a:r>
          </a:p>
        </p:txBody>
      </p:sp>
      <p:sp>
        <p:nvSpPr>
          <p:cNvPr id="16389" name="Right Arrow 1"/>
          <p:cNvSpPr>
            <a:spLocks noChangeArrowheads="1"/>
          </p:cNvSpPr>
          <p:nvPr/>
        </p:nvSpPr>
        <p:spPr bwMode="auto">
          <a:xfrm>
            <a:off x="8659814" y="1557339"/>
            <a:ext cx="901700" cy="1161633"/>
          </a:xfrm>
          <a:prstGeom prst="rightArrow">
            <a:avLst>
              <a:gd name="adj1" fmla="val 50000"/>
              <a:gd name="adj2" fmla="val 50199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AU" altLang="en-US" sz="3800" dirty="0"/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8102600" y="3000377"/>
            <a:ext cx="28019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600" dirty="0">
                <a:solidFill>
                  <a:srgbClr val="FFFFFF"/>
                </a:solidFill>
              </a:rPr>
              <a:t>Field  Measurements 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5930900" y="6443664"/>
            <a:ext cx="28019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en-US" sz="1600" dirty="0">
                <a:solidFill>
                  <a:srgbClr val="FFFFFF"/>
                </a:solidFill>
              </a:rPr>
              <a:t>Lab  Measurements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32041"/>
          <a:stretch/>
        </p:blipFill>
        <p:spPr>
          <a:xfrm>
            <a:off x="5206637" y="1169927"/>
            <a:ext cx="6532709" cy="2597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26" y="3446727"/>
            <a:ext cx="5764825" cy="3231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7259" y="1290639"/>
            <a:ext cx="140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Without 5G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4534" y="4197268"/>
            <a:ext cx="309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With 5G</a:t>
            </a:r>
          </a:p>
          <a:p>
            <a:r>
              <a:rPr lang="en-AU" dirty="0"/>
              <a:t>modelled at 100 Watts</a:t>
            </a:r>
            <a:br>
              <a:rPr lang="en-AU" dirty="0"/>
            </a:br>
            <a:r>
              <a:rPr lang="en-AU" dirty="0"/>
              <a:t>(50% theoretical Max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9398" t="6097"/>
          <a:stretch/>
        </p:blipFill>
        <p:spPr>
          <a:xfrm>
            <a:off x="806531" y="4112589"/>
            <a:ext cx="3477119" cy="27454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56" y="1305149"/>
            <a:ext cx="3658161" cy="24621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76782" y="5938326"/>
            <a:ext cx="104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23.57m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5524" y="3075806"/>
            <a:ext cx="100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18.67m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89600" y="6290716"/>
            <a:ext cx="592565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dirty="0"/>
              <a:t>Note – actual EME exposure will be significantly less that theoretical maximum as 5G with MIMO &amp; beam steering greatly increases efficiency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91968" y="6428275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3668AEC-8251-4C38-A522-22BE15A54091}" type="slidenum">
              <a:rPr lang="en-AU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1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-2237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AU" sz="4000" b="1" dirty="0">
                <a:solidFill>
                  <a:srgbClr val="0070C0"/>
                </a:solidFill>
              </a:rPr>
              <a:t>5G &amp; EME – what it means for RF exposure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5413" y="1013776"/>
            <a:ext cx="11044491" cy="210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AU" sz="2400" b="1" dirty="0"/>
              <a:t>Key Points</a:t>
            </a:r>
          </a:p>
          <a:p>
            <a:pPr marL="457189" indent="-457189">
              <a:buFont typeface="+mj-lt"/>
              <a:buAutoNum type="arabicPeriod"/>
            </a:pPr>
            <a:r>
              <a:rPr lang="en-AU" sz="2133" dirty="0"/>
              <a:t>5G uses radio frequency like existing mobile technologies and many other radio services e.g. TV, FM, emergency and commercial radio services, microwave links &amp; satellite</a:t>
            </a:r>
            <a:br>
              <a:rPr lang="en-AU" sz="2133" dirty="0"/>
            </a:br>
            <a:endParaRPr lang="en-AU" sz="1067" dirty="0"/>
          </a:p>
          <a:p>
            <a:pPr marL="457189" indent="-457189">
              <a:buFont typeface="+mj-lt"/>
              <a:buAutoNum type="arabicPeriod"/>
            </a:pPr>
            <a:r>
              <a:rPr lang="en-AU" sz="2133" dirty="0"/>
              <a:t>Significant evolution of 4G technology – greater efficiency</a:t>
            </a:r>
            <a:br>
              <a:rPr lang="en-AU" sz="2133" dirty="0"/>
            </a:br>
            <a:endParaRPr lang="en-AU" sz="1067" dirty="0"/>
          </a:p>
          <a:p>
            <a:pPr marL="457189" indent="-457189">
              <a:buFont typeface="+mj-lt"/>
              <a:buAutoNum type="arabicPeriod"/>
            </a:pPr>
            <a:r>
              <a:rPr lang="en-AU" sz="2133" dirty="0"/>
              <a:t>Typical EMF levels from all networks (3G, 4G, 5G) and devices in everyday use will remain 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783" y="3567180"/>
            <a:ext cx="4320480" cy="10361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133" b="1" dirty="0"/>
              <a:t>5G Devices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AU" sz="2000" dirty="0"/>
              <a:t>Must comply with safety standards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AU" sz="2000" dirty="0"/>
              <a:t>very efficient &amp; low levels of EMF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0280" y="3567180"/>
            <a:ext cx="6048672" cy="29034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133" b="1" dirty="0"/>
              <a:t>5G Networks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AU" sz="2000" u="sng" dirty="0"/>
              <a:t>Very efficient </a:t>
            </a:r>
            <a:r>
              <a:rPr lang="en-AU" sz="2000" dirty="0"/>
              <a:t>- EMF levels in public areas will be well below safety standards - many more connections</a:t>
            </a:r>
            <a:br>
              <a:rPr lang="en-AU" sz="2000" dirty="0"/>
            </a:br>
            <a:endParaRPr lang="en-AU" sz="1067" dirty="0"/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AU" sz="2000" u="sng" dirty="0"/>
              <a:t>Environmental EMF levels </a:t>
            </a:r>
            <a:r>
              <a:rPr lang="en-AU" sz="2000" dirty="0"/>
              <a:t>may increase slightly (near to sites) with the addition of 5G networks</a:t>
            </a:r>
            <a:br>
              <a:rPr lang="en-AU" sz="2000" dirty="0"/>
            </a:br>
            <a:endParaRPr lang="en-AU" sz="1067" dirty="0"/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AU" sz="2000" u="sng" dirty="0"/>
              <a:t>EMF Compliance zone evaluation </a:t>
            </a:r>
            <a:r>
              <a:rPr lang="en-AU" sz="2000" dirty="0"/>
              <a:t>– actual EMF levels under investigation with results to date showing levels well below theoretical maximum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DBFEEB-8677-4A2C-9A90-862AC010CB41}" type="slidenum">
              <a:rPr lang="en-AU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837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3488" y="1334307"/>
            <a:ext cx="5811251" cy="4236148"/>
            <a:chOff x="4436409" y="1134558"/>
            <a:chExt cx="4358438" cy="31771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6409" y="1134558"/>
              <a:ext cx="4358438" cy="3177111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5190246" y="1381746"/>
              <a:ext cx="342899" cy="5306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688266" y="1769551"/>
              <a:ext cx="759278" cy="228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116766" y="2087958"/>
              <a:ext cx="416380" cy="526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5519239" y="1925860"/>
              <a:ext cx="187778" cy="1796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53603" y="1998151"/>
              <a:ext cx="15103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414141"/>
                  </a:solidFill>
                </a:rPr>
                <a:t>Telstra Exchange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56" y="1334307"/>
            <a:ext cx="5675221" cy="423614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117582" y="2904258"/>
            <a:ext cx="647700" cy="558801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5349" y="1980910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414141"/>
                </a:solidFill>
              </a:rPr>
              <a:t>Telstra Exchange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29853" y="2333363"/>
            <a:ext cx="54336" cy="46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81" y="4325127"/>
            <a:ext cx="3380151" cy="1900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233" y="5616627"/>
            <a:ext cx="7155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Telstra 5G Innovation Centre - Southport Exchange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609600" y="-22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70C0"/>
                </a:solidFill>
              </a:rPr>
              <a:t>Testing 5G Radio Frequency Exposure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26BC2FC-E09C-48A6-8507-9CE01B3E24E5}" type="slidenum">
              <a:rPr lang="en-AU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4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519" y="1850378"/>
            <a:ext cx="2836468" cy="4327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24" y="1263620"/>
            <a:ext cx="6625795" cy="4875917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2849216" y="2154904"/>
            <a:ext cx="157229" cy="1595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2937" y="2012372"/>
            <a:ext cx="10406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b="1" dirty="0">
                <a:solidFill>
                  <a:srgbClr val="414141"/>
                </a:solidFill>
              </a:rPr>
              <a:t>carpark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35857" y="1303163"/>
            <a:ext cx="136261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b="1" dirty="0">
                <a:solidFill>
                  <a:srgbClr val="414141"/>
                </a:solidFill>
              </a:rPr>
              <a:t>pizza shop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52385" y="2015312"/>
            <a:ext cx="1772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FFFFFF"/>
                </a:solidFill>
              </a:rPr>
              <a:t>5G - 27 GHz antennas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13567" y="1427225"/>
            <a:ext cx="189160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67" b="1" dirty="0">
                <a:solidFill>
                  <a:srgbClr val="414141"/>
                </a:solidFill>
              </a:rPr>
              <a:t>44 m radio tower</a:t>
            </a:r>
          </a:p>
        </p:txBody>
      </p:sp>
      <p:sp>
        <p:nvSpPr>
          <p:cNvPr id="4" name="Rectangle 3"/>
          <p:cNvSpPr/>
          <p:nvPr/>
        </p:nvSpPr>
        <p:spPr>
          <a:xfrm rot="19538709">
            <a:off x="4148837" y="4227486"/>
            <a:ext cx="614115" cy="4786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9204" y="4725875"/>
            <a:ext cx="1637075" cy="666977"/>
          </a:xfrm>
          <a:prstGeom prst="rect">
            <a:avLst/>
          </a:prstGeom>
          <a:solidFill>
            <a:schemeClr val="bg2">
              <a:alpha val="8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867" b="1" dirty="0">
                <a:solidFill>
                  <a:srgbClr val="414141"/>
                </a:solidFill>
              </a:rPr>
              <a:t>Southport exchange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80237" y="1480401"/>
            <a:ext cx="164423" cy="1668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rgbClr val="FFFFFF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9902883" y="2355026"/>
            <a:ext cx="15563" cy="8014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3177851" y="2821860"/>
            <a:ext cx="769231" cy="128188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153909" y="3701579"/>
            <a:ext cx="1774945" cy="5164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982937" y="4337781"/>
            <a:ext cx="964144" cy="1260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3903537" y="4125913"/>
            <a:ext cx="250371" cy="239487"/>
          </a:xfrm>
          <a:prstGeom prst="ellipse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8449976" y="1497243"/>
            <a:ext cx="250371" cy="239487"/>
          </a:xfrm>
          <a:prstGeom prst="ellipse">
            <a:avLst/>
          </a:prstGeom>
          <a:solidFill>
            <a:srgbClr val="FF0000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345" y="5946477"/>
            <a:ext cx="3448380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33" dirty="0">
                <a:solidFill>
                  <a:srgbClr val="414141"/>
                </a:solidFill>
              </a:rPr>
              <a:t>https://www.google.com.au/maps/@-27.974846,153.3818768,14z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7424" y="4674875"/>
            <a:ext cx="26976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67" dirty="0">
                <a:solidFill>
                  <a:srgbClr val="FF0000"/>
                </a:solidFill>
              </a:rPr>
              <a:t>5G sector bearings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51" y="1238570"/>
            <a:ext cx="1962149" cy="19179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80058" y="5770073"/>
            <a:ext cx="96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FFFFFF"/>
                </a:solidFill>
              </a:rPr>
              <a:t>Pizza Shop</a:t>
            </a:r>
          </a:p>
        </p:txBody>
      </p:sp>
      <p:sp>
        <p:nvSpPr>
          <p:cNvPr id="26" name="Title 2"/>
          <p:cNvSpPr txBox="1">
            <a:spLocks/>
          </p:cNvSpPr>
          <p:nvPr/>
        </p:nvSpPr>
        <p:spPr>
          <a:xfrm>
            <a:off x="609600" y="-22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70C0"/>
                </a:solidFill>
              </a:rPr>
              <a:t>5G Outdoor EME measurements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8D43383-D641-42F5-B83B-956BB3971A4C}" type="slidenum">
              <a:rPr lang="en-AU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98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56" y="1139719"/>
            <a:ext cx="5574661" cy="4116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6" y="513951"/>
            <a:ext cx="4850877" cy="54887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010" y="3527257"/>
            <a:ext cx="2393725" cy="26923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83765" y="2081483"/>
            <a:ext cx="7222032" cy="1251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35202" y="4109803"/>
            <a:ext cx="2612660" cy="84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82007" y="2035429"/>
            <a:ext cx="107060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67" b="1" dirty="0">
                <a:solidFill>
                  <a:srgbClr val="FFFFFF"/>
                </a:solidFill>
              </a:rPr>
              <a:t>5G Device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59708" y="1511096"/>
            <a:ext cx="145610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67" b="1" dirty="0">
                <a:solidFill>
                  <a:srgbClr val="FFFFFF"/>
                </a:solidFill>
              </a:rPr>
              <a:t>5G 27GHz</a:t>
            </a:r>
            <a:br>
              <a:rPr lang="en-AU" sz="1067" b="1" dirty="0">
                <a:solidFill>
                  <a:srgbClr val="FFFFFF"/>
                </a:solidFill>
              </a:rPr>
            </a:br>
            <a:r>
              <a:rPr lang="en-AU" sz="1067" b="1" dirty="0">
                <a:solidFill>
                  <a:srgbClr val="FFFFFF"/>
                </a:solidFill>
              </a:rPr>
              <a:t>Indoor Antenna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342724" y="2231073"/>
            <a:ext cx="309467" cy="238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144141" y="2106356"/>
            <a:ext cx="152400" cy="278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18782" y="1864487"/>
            <a:ext cx="107060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67" b="1" dirty="0">
                <a:solidFill>
                  <a:srgbClr val="FFFFFF"/>
                </a:solidFill>
              </a:rPr>
              <a:t>5G Device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69289" y="4765031"/>
            <a:ext cx="252704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67" b="1" dirty="0">
                <a:solidFill>
                  <a:srgbClr val="FFFFFF"/>
                </a:solidFill>
              </a:rPr>
              <a:t>5G eSports</a:t>
            </a:r>
            <a:br>
              <a:rPr lang="en-AU" sz="1067" b="1" dirty="0">
                <a:solidFill>
                  <a:srgbClr val="FFFFFF"/>
                </a:solidFill>
              </a:rPr>
            </a:br>
            <a:r>
              <a:rPr lang="en-AU" sz="1067" b="1" dirty="0">
                <a:solidFill>
                  <a:srgbClr val="FFFFFF"/>
                </a:solidFill>
              </a:rPr>
              <a:t>Demonstration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609600" y="-22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70C0"/>
                </a:solidFill>
              </a:rPr>
              <a:t>5G Indoor EME measurements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7F14473-FD5A-4846-8907-B42FC64EAB53}" type="slidenum">
              <a:rPr lang="en-AU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54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82" y="1094247"/>
            <a:ext cx="6689924" cy="514546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360532" y="2177789"/>
            <a:ext cx="1858224" cy="320751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814" y="1688640"/>
            <a:ext cx="1737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0163D2"/>
                </a:solidFill>
              </a:rPr>
              <a:t>Near (~0.45 m) Walkie Talkie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6583" y="2823186"/>
            <a:ext cx="1975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0163D2"/>
                </a:solidFill>
              </a:rPr>
              <a:t>~0.3 m from 5G user equipment (UE)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332574" y="3060928"/>
            <a:ext cx="665031" cy="257987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95445" y="5938914"/>
            <a:ext cx="2830455" cy="2974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333" dirty="0">
                <a:solidFill>
                  <a:srgbClr val="414141"/>
                </a:solidFill>
                <a:sym typeface="Symbol" panose="05050102010706020507" pitchFamily="18" charset="2"/>
              </a:rPr>
              <a:t> </a:t>
            </a:r>
            <a:r>
              <a:rPr lang="en-AU" sz="1333" dirty="0">
                <a:solidFill>
                  <a:srgbClr val="414141"/>
                </a:solidFill>
              </a:rPr>
              <a:t>Measurements at different positions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3323" y="1230955"/>
            <a:ext cx="275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FF0000"/>
                </a:solidFill>
              </a:rPr>
              <a:t>ARPANSA / ICNIRP public limit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625280" y="1638372"/>
            <a:ext cx="4896981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25900" y="4738953"/>
            <a:ext cx="37061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67" b="1" dirty="0">
                <a:solidFill>
                  <a:srgbClr val="34227F">
                    <a:lumMod val="60000"/>
                    <a:lumOff val="40000"/>
                  </a:srgbClr>
                </a:solidFill>
              </a:rPr>
              <a:t>IBC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101" y="1692377"/>
            <a:ext cx="427952" cy="3427425"/>
          </a:xfrm>
          <a:prstGeom prst="rect">
            <a:avLst/>
          </a:prstGeom>
          <a:solidFill>
            <a:schemeClr val="accent6">
              <a:lumMod val="20000"/>
              <a:lumOff val="8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56233" y="1638373"/>
            <a:ext cx="427952" cy="3427425"/>
          </a:xfrm>
          <a:prstGeom prst="rect">
            <a:avLst/>
          </a:prstGeom>
          <a:solidFill>
            <a:schemeClr val="accent6">
              <a:lumMod val="20000"/>
              <a:lumOff val="8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95529" y="4747821"/>
            <a:ext cx="45385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67" b="1" dirty="0">
                <a:solidFill>
                  <a:srgbClr val="34227F">
                    <a:lumMod val="60000"/>
                    <a:lumOff val="40000"/>
                  </a:srgbClr>
                </a:solidFill>
              </a:rPr>
              <a:t>IBC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0656" y="3352085"/>
            <a:ext cx="1229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0163D2"/>
                </a:solidFill>
              </a:rPr>
              <a:t>4G inc laptop</a:t>
            </a:r>
            <a:br>
              <a:rPr lang="en-AU" sz="1400" dirty="0">
                <a:solidFill>
                  <a:srgbClr val="0163D2"/>
                </a:solidFill>
              </a:rPr>
            </a:br>
            <a:r>
              <a:rPr lang="en-AU" sz="1400" dirty="0">
                <a:solidFill>
                  <a:srgbClr val="0163D2"/>
                </a:solidFill>
              </a:rPr>
              <a:t>baby monitor</a:t>
            </a:r>
          </a:p>
        </p:txBody>
      </p:sp>
      <p:sp>
        <p:nvSpPr>
          <p:cNvPr id="6" name="Oval 5"/>
          <p:cNvSpPr/>
          <p:nvPr/>
        </p:nvSpPr>
        <p:spPr>
          <a:xfrm>
            <a:off x="3239276" y="2476336"/>
            <a:ext cx="119345" cy="115445"/>
          </a:xfrm>
          <a:prstGeom prst="ellipse">
            <a:avLst/>
          </a:prstGeom>
          <a:solidFill>
            <a:srgbClr val="FF0000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61" y="4747794"/>
            <a:ext cx="3044353" cy="1929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29" y="1355980"/>
            <a:ext cx="2408067" cy="18874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997605" y="3565562"/>
            <a:ext cx="16259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33" dirty="0">
                <a:solidFill>
                  <a:srgbClr val="0163D2"/>
                </a:solidFill>
              </a:rPr>
              <a:t>5G levels inside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7353676" y="3704148"/>
            <a:ext cx="672843" cy="2837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02" y="3318915"/>
            <a:ext cx="1931237" cy="2619999"/>
          </a:xfrm>
          <a:prstGeom prst="rect">
            <a:avLst/>
          </a:prstGeom>
        </p:spPr>
      </p:pic>
      <p:sp>
        <p:nvSpPr>
          <p:cNvPr id="27" name="Title 2"/>
          <p:cNvSpPr txBox="1">
            <a:spLocks/>
          </p:cNvSpPr>
          <p:nvPr/>
        </p:nvSpPr>
        <p:spPr>
          <a:xfrm>
            <a:off x="609600" y="-22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70C0"/>
                </a:solidFill>
              </a:rPr>
              <a:t>Environmental  EME levels - indoor</a:t>
            </a:r>
          </a:p>
        </p:txBody>
      </p:sp>
      <p:sp>
        <p:nvSpPr>
          <p:cNvPr id="11" name="Oval 10"/>
          <p:cNvSpPr/>
          <p:nvPr/>
        </p:nvSpPr>
        <p:spPr>
          <a:xfrm>
            <a:off x="6985000" y="3200400"/>
            <a:ext cx="508820" cy="853803"/>
          </a:xfrm>
          <a:prstGeom prst="ellipse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6850451" y="2854442"/>
            <a:ext cx="712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5G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A4F2106-6D79-4556-AA0E-3E4BE68404A6}" type="slidenum">
              <a:rPr lang="en-AU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32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37" y="1124693"/>
            <a:ext cx="6763083" cy="5056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0037" y="2524573"/>
            <a:ext cx="218728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33" dirty="0">
                <a:solidFill>
                  <a:srgbClr val="0163D2"/>
                </a:solidFill>
              </a:rPr>
              <a:t>Sum of car mounted 5G UE + BS @ 0.3 m from car, carpark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81873" y="3114889"/>
            <a:ext cx="478163" cy="196435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60035" y="4085322"/>
            <a:ext cx="218728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33" dirty="0">
                <a:solidFill>
                  <a:srgbClr val="0163D2"/>
                </a:solidFill>
              </a:rPr>
              <a:t>Towards BS, carpark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60035" y="4481270"/>
            <a:ext cx="222435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33" dirty="0">
                <a:solidFill>
                  <a:srgbClr val="0163D2"/>
                </a:solidFill>
              </a:rPr>
              <a:t>Towards BS, pizza shop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371317" y="4194856"/>
            <a:ext cx="488719" cy="255069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81873" y="4030451"/>
            <a:ext cx="478163" cy="75312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0036" y="3304748"/>
            <a:ext cx="218728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33" dirty="0">
                <a:solidFill>
                  <a:srgbClr val="0163D2"/>
                </a:solidFill>
              </a:rPr>
              <a:t>Sum of car mounted 5G UE + BS @ 1.5 m from car, carpark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381873" y="3699261"/>
            <a:ext cx="478163" cy="37593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26215" y="1698713"/>
            <a:ext cx="4896981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91258" y="1415795"/>
            <a:ext cx="275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FF0000"/>
                </a:solidFill>
              </a:rPr>
              <a:t>ARPANSA / ICNIRP public limit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65" y="1019295"/>
            <a:ext cx="1996799" cy="1518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584" y="2600940"/>
            <a:ext cx="2846307" cy="1856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494" y="4577763"/>
            <a:ext cx="3366095" cy="1693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501" y="3304749"/>
            <a:ext cx="145351" cy="1453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91478" y="5943191"/>
            <a:ext cx="2830455" cy="2974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333" dirty="0">
                <a:solidFill>
                  <a:srgbClr val="414141"/>
                </a:solidFill>
                <a:sym typeface="Symbol" panose="05050102010706020507" pitchFamily="18" charset="2"/>
              </a:rPr>
              <a:t> </a:t>
            </a:r>
            <a:r>
              <a:rPr lang="en-AU" sz="1333" dirty="0">
                <a:solidFill>
                  <a:srgbClr val="414141"/>
                </a:solidFill>
              </a:rPr>
              <a:t>Measurements at different positions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609600" y="-22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70C0"/>
                </a:solidFill>
              </a:rPr>
              <a:t>Environmental  EME levels - outdoor</a:t>
            </a:r>
          </a:p>
        </p:txBody>
      </p:sp>
      <p:sp>
        <p:nvSpPr>
          <p:cNvPr id="20" name="Oval 19"/>
          <p:cNvSpPr/>
          <p:nvPr/>
        </p:nvSpPr>
        <p:spPr>
          <a:xfrm>
            <a:off x="5982438" y="3242839"/>
            <a:ext cx="508820" cy="1071302"/>
          </a:xfrm>
          <a:prstGeom prst="ellipse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TextBox 22"/>
          <p:cNvSpPr txBox="1"/>
          <p:nvPr/>
        </p:nvSpPr>
        <p:spPr>
          <a:xfrm>
            <a:off x="5843748" y="2817329"/>
            <a:ext cx="712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5G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42BF580-4768-480C-97A0-953C94030AC8}" type="slidenum">
              <a:rPr lang="en-AU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46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27381" y="1376463"/>
            <a:ext cx="11506216" cy="4836847"/>
          </a:xfrm>
        </p:spPr>
        <p:txBody>
          <a:bodyPr>
            <a:noAutofit/>
          </a:bodyPr>
          <a:lstStyle/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Overall EMF Levels</a:t>
            </a:r>
            <a:br>
              <a:rPr lang="en-AU" sz="2133" b="1" dirty="0"/>
            </a:br>
            <a:r>
              <a:rPr lang="en-AU" sz="2133" dirty="0"/>
              <a:t>All mobile technologies including 5G significantly below ARPANSA RPS3 / ICNIRP limits</a:t>
            </a:r>
            <a:br>
              <a:rPr lang="en-AU" sz="2133" dirty="0"/>
            </a:br>
            <a:endParaRPr lang="en-AU" sz="2133" dirty="0"/>
          </a:p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What does 5G add?</a:t>
            </a:r>
            <a:br>
              <a:rPr lang="en-AU" sz="2133" b="1" dirty="0"/>
            </a:br>
            <a:r>
              <a:rPr lang="en-AU" sz="2133" dirty="0"/>
              <a:t>Indoor &amp; Small cells    – similar EMF to current technology (more data/ more users)</a:t>
            </a:r>
            <a:br>
              <a:rPr lang="en-AU" sz="2133" dirty="0"/>
            </a:br>
            <a:r>
              <a:rPr lang="en-AU" sz="2133" dirty="0"/>
              <a:t>Outdoors Macro cells – predict similar EMF to current macro technology (more data/ more users)</a:t>
            </a:r>
            <a:br>
              <a:rPr lang="en-AU" sz="2133" dirty="0"/>
            </a:br>
            <a:r>
              <a:rPr lang="en-AU" sz="2133" dirty="0"/>
              <a:t>       </a:t>
            </a:r>
          </a:p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5G is more efficient </a:t>
            </a:r>
            <a:r>
              <a:rPr lang="en-AU" sz="2133" dirty="0"/>
              <a:t>– more data/users for same power.   (Will replace older technology)   </a:t>
            </a:r>
            <a:br>
              <a:rPr lang="en-AU" sz="2133" dirty="0"/>
            </a:br>
            <a:endParaRPr lang="en-AU" sz="2133" dirty="0"/>
          </a:p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Many more devices </a:t>
            </a:r>
            <a:r>
              <a:rPr lang="en-AU" sz="2133" dirty="0"/>
              <a:t>– no significant increase in environmental/background EMF</a:t>
            </a:r>
            <a:br>
              <a:rPr lang="en-AU" sz="2133" dirty="0"/>
            </a:br>
            <a:r>
              <a:rPr lang="en-AU" sz="2133" dirty="0"/>
              <a:t>                                      - devices will have increased efficiency</a:t>
            </a:r>
            <a:br>
              <a:rPr lang="en-AU" sz="2133" dirty="0"/>
            </a:br>
            <a:r>
              <a:rPr lang="en-AU" sz="2133" dirty="0"/>
              <a:t>                                      - devices will comply with EMF limits</a:t>
            </a:r>
            <a:br>
              <a:rPr lang="en-AU" sz="2133" dirty="0"/>
            </a:br>
            <a:r>
              <a:rPr lang="en-AU" sz="2133" dirty="0"/>
              <a:t>                                      - EMF levels from devices decrease very rapidly with distance</a:t>
            </a:r>
            <a:br>
              <a:rPr lang="en-AU" sz="2133" dirty="0"/>
            </a:br>
            <a:r>
              <a:rPr lang="en-AU" sz="2133" dirty="0"/>
              <a:t>                                      - many devices have intermittent transmission (low EMF)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09600" y="-22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70C0"/>
                </a:solidFill>
              </a:rPr>
              <a:t>5G &amp; EME - Observations &amp; 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DEB0F4C-7BAC-4060-AE92-CDEC62F227B1}" type="slidenum">
              <a:rPr lang="en-AU"/>
              <a:pPr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900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4"/>
            <a:ext cx="10972800" cy="114300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Presentation Overview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924439"/>
              </p:ext>
            </p:extLst>
          </p:nvPr>
        </p:nvGraphicFramePr>
        <p:xfrm>
          <a:off x="1622272" y="939373"/>
          <a:ext cx="9807730" cy="5632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646024A-4CFE-4E4E-BB1E-901194278C25}" type="slidenum">
              <a:rPr lang="en-AU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9886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27381" y="1376463"/>
            <a:ext cx="11506216" cy="4836847"/>
          </a:xfrm>
        </p:spPr>
        <p:txBody>
          <a:bodyPr>
            <a:noAutofit/>
          </a:bodyPr>
          <a:lstStyle/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Validate 5G EME assessment methods using actual power </a:t>
            </a:r>
          </a:p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EME Site Assessments</a:t>
            </a:r>
            <a:br>
              <a:rPr lang="en-AU" sz="2133" b="1" dirty="0"/>
            </a:br>
            <a:r>
              <a:rPr lang="en-AU" sz="2133" dirty="0"/>
              <a:t>Update RFNSA database with 5G site designs</a:t>
            </a:r>
            <a:br>
              <a:rPr lang="en-AU" sz="2133" dirty="0"/>
            </a:br>
            <a:r>
              <a:rPr lang="en-AU" sz="2133" dirty="0"/>
              <a:t>       </a:t>
            </a:r>
          </a:p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Environmental EME Reports</a:t>
            </a:r>
          </a:p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Site Compliance Certificate</a:t>
            </a:r>
          </a:p>
          <a:p>
            <a:pPr marL="380981" indent="-380981">
              <a:buFont typeface="Wingdings" panose="05000000000000000000" pitchFamily="2" charset="2"/>
              <a:buChar char="q"/>
            </a:pPr>
            <a:r>
              <a:rPr lang="en-AU" sz="2133" b="1" dirty="0"/>
              <a:t>Community and Stakeholder Information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09600" y="-22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70C0"/>
                </a:solidFill>
              </a:rPr>
              <a:t>5G &amp; EME – Next Steps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96B14FF-976C-4D56-A34B-D287ACAA5626}" type="slidenum">
              <a:rPr lang="en-AU"/>
              <a:pPr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75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850"/>
            <a:ext cx="12192000" cy="1143000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5G &amp; EME - Responsible Global Framework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2498"/>
            <a:ext cx="10972800" cy="469111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b="1" dirty="0"/>
              <a:t>Harmonised EMF Standards</a:t>
            </a:r>
            <a:br>
              <a:rPr lang="en-AU" dirty="0"/>
            </a:br>
            <a:r>
              <a:rPr lang="en-AU" sz="2400" dirty="0"/>
              <a:t>- adoption of International EMF Exposure Limits</a:t>
            </a:r>
            <a:br>
              <a:rPr lang="en-AU" sz="2400" dirty="0"/>
            </a:br>
            <a:r>
              <a:rPr lang="en-AU" sz="2400" dirty="0"/>
              <a:t>- adoption of International EMF Exposure Assessment Methods</a:t>
            </a:r>
            <a:br>
              <a:rPr lang="en-AU" sz="2400" dirty="0"/>
            </a:br>
            <a:r>
              <a:rPr lang="en-AU" sz="2400" dirty="0"/>
              <a:t>- implementation of realistic exposure assessments</a:t>
            </a:r>
            <a:br>
              <a:rPr lang="en-AU" dirty="0"/>
            </a:br>
            <a:endParaRPr lang="en-AU" dirty="0"/>
          </a:p>
          <a:p>
            <a:pPr marL="514350" indent="-514350">
              <a:buFont typeface="+mj-lt"/>
              <a:buAutoNum type="arabicPeriod"/>
            </a:pPr>
            <a:r>
              <a:rPr lang="en-AU" b="1" dirty="0"/>
              <a:t>Responsible Network Deployment</a:t>
            </a:r>
            <a:br>
              <a:rPr lang="en-AU" dirty="0"/>
            </a:br>
            <a:r>
              <a:rPr lang="en-AU" sz="2400" dirty="0"/>
              <a:t>- spectrum allocation for 5G</a:t>
            </a:r>
            <a:br>
              <a:rPr lang="en-AU" sz="2400" dirty="0"/>
            </a:br>
            <a:r>
              <a:rPr lang="en-AU" sz="2400" dirty="0"/>
              <a:t>- government policy supporting efficient network rollout</a:t>
            </a:r>
            <a:br>
              <a:rPr lang="en-AU" sz="2400" dirty="0"/>
            </a:br>
            <a:r>
              <a:rPr lang="en-AU" sz="2400" dirty="0"/>
              <a:t>- responsible and efficient network design &amp; deployment</a:t>
            </a:r>
            <a:br>
              <a:rPr lang="en-AU" sz="2200" dirty="0"/>
            </a:br>
            <a:endParaRPr lang="en-AU" sz="2200" dirty="0"/>
          </a:p>
          <a:p>
            <a:pPr marL="514350" indent="-514350">
              <a:buFont typeface="+mj-lt"/>
              <a:buAutoNum type="arabicPeriod"/>
            </a:pPr>
            <a:r>
              <a:rPr lang="en-AU" b="1" dirty="0"/>
              <a:t>Stakeholder Engagement</a:t>
            </a:r>
            <a:br>
              <a:rPr lang="en-AU" dirty="0"/>
            </a:br>
            <a:r>
              <a:rPr lang="en-AU" sz="2400" dirty="0"/>
              <a:t>- provision of EMF information to governments and stakeholders</a:t>
            </a:r>
            <a:br>
              <a:rPr lang="en-AU" sz="2400" dirty="0"/>
            </a:br>
            <a:r>
              <a:rPr lang="en-AU" sz="2400" dirty="0"/>
              <a:t>- compliance information</a:t>
            </a:r>
            <a:br>
              <a:rPr lang="en-AU" sz="2400" dirty="0"/>
            </a:br>
            <a:r>
              <a:rPr lang="en-AU" sz="2400" dirty="0"/>
              <a:t>- open information to communities and citizens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469" y="4834119"/>
            <a:ext cx="1357513" cy="1900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711" y="1143750"/>
            <a:ext cx="1202502" cy="89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664" y="2114311"/>
            <a:ext cx="465206" cy="49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705" y="2103309"/>
            <a:ext cx="428423" cy="51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709" y="2114311"/>
            <a:ext cx="1380473" cy="46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094" y="3015047"/>
            <a:ext cx="2113555" cy="1434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4448" y="4819985"/>
            <a:ext cx="1394130" cy="17650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19719" y="4450653"/>
            <a:ext cx="2180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9"/>
              </a:rPr>
              <a:t>ITU Smart City Guide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4997" y="6472987"/>
            <a:ext cx="1726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10"/>
              </a:rPr>
              <a:t>ITU EMF Guide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7875" y="6421620"/>
            <a:ext cx="1694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11"/>
              </a:rPr>
              <a:t>GSMA 5G EMF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3416" y="5014839"/>
            <a:ext cx="1202096" cy="17202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37228" y="6488668"/>
            <a:ext cx="14377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13"/>
              </a:rPr>
              <a:t>5G Explained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6469" y="1243701"/>
            <a:ext cx="1162050" cy="809625"/>
          </a:xfrm>
          <a:prstGeom prst="rect">
            <a:avLst/>
          </a:prstGeom>
        </p:spPr>
      </p:pic>
      <p:pic>
        <p:nvPicPr>
          <p:cNvPr id="19" name="Picture 16" descr="Image result for ACMA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534" y="2961456"/>
            <a:ext cx="1378353" cy="7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58672" y="3766953"/>
            <a:ext cx="949595" cy="838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73462" y="646784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B2F0C7-8F8E-469C-8FB7-16C5D1E19612}" type="slidenum">
              <a:rPr lang="en-AU"/>
              <a:pPr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5537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7788" y="2451369"/>
            <a:ext cx="7772400" cy="20817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AU" altLang="en-US" sz="6600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US" altLang="en-US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BBDD7B3-78C7-44B3-9841-22CE4897741A}" type="slidenum">
              <a:rPr lang="en-AU"/>
              <a:pPr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485836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11"/>
            <a:ext cx="10972800" cy="114300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What is 5G?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29515"/>
            <a:ext cx="8229600" cy="1150409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5G is the 5th generation of mobile networks 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8" y="1771650"/>
            <a:ext cx="834956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263199" y="5036024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Analogue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729514" y="5036024"/>
            <a:ext cx="1146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Digital</a:t>
            </a:r>
          </a:p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SMS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049624" y="5058596"/>
            <a:ext cx="15120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Multimedia</a:t>
            </a:r>
          </a:p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Video Calling</a:t>
            </a:r>
          </a:p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Mobile internet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880732" y="5035091"/>
            <a:ext cx="179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Mobile Broadband</a:t>
            </a:r>
          </a:p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Enhanced Video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7697337" y="5058596"/>
            <a:ext cx="376991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 fontAlgn="base">
              <a:spcBef>
                <a:spcPct val="0"/>
              </a:spcBef>
              <a:buClrTx/>
              <a:buSzTx/>
              <a:buNone/>
            </a:pPr>
            <a:r>
              <a:rPr lang="en-AU" altLang="en-US" sz="1400" dirty="0"/>
              <a:t>Mobile Connected World</a:t>
            </a:r>
          </a:p>
          <a:p>
            <a:pPr algn="ctr" fontAlgn="base">
              <a:spcBef>
                <a:spcPct val="0"/>
              </a:spcBef>
              <a:buClrTx/>
              <a:buSzTx/>
              <a:buNone/>
            </a:pPr>
            <a:r>
              <a:rPr lang="en-AU" altLang="en-US" sz="1400" dirty="0"/>
              <a:t>Enhanced Mobile Broadband</a:t>
            </a:r>
            <a:br>
              <a:rPr lang="en-AU" altLang="en-US" sz="1400" dirty="0"/>
            </a:br>
            <a:endParaRPr lang="en-AU" altLang="en-US" sz="1400" dirty="0"/>
          </a:p>
          <a:p>
            <a:pPr algn="ctr" fontAlgn="base">
              <a:spcBef>
                <a:spcPct val="0"/>
              </a:spcBef>
              <a:buClrTx/>
              <a:buSzTx/>
              <a:buNone/>
            </a:pPr>
            <a:r>
              <a:rPr lang="en-AU" altLang="en-US" sz="1400" dirty="0"/>
              <a:t>Low latency applications</a:t>
            </a:r>
          </a:p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Internet of Things</a:t>
            </a:r>
          </a:p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 dirty="0"/>
              <a:t>Augmented and Virtual Reality (AR &amp; VR)</a:t>
            </a:r>
          </a:p>
          <a:p>
            <a:pPr algn="ctr" fontAlgn="base">
              <a:spcBef>
                <a:spcPct val="0"/>
              </a:spcBef>
              <a:buClrTx/>
              <a:buSzTx/>
              <a:buFontTx/>
              <a:buNone/>
            </a:pPr>
            <a:endParaRPr lang="en-AU" altLang="en-US" sz="1400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8326937" y="2782886"/>
            <a:ext cx="303645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>
                <a:solidFill>
                  <a:schemeClr val="tx1"/>
                </a:solidFill>
              </a:rPr>
              <a:t>Extreme speeds - Gbps</a:t>
            </a:r>
          </a:p>
          <a:p>
            <a:pPr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>
                <a:solidFill>
                  <a:schemeClr val="tx1"/>
                </a:solidFill>
              </a:rPr>
              <a:t>High Capacity – 10x</a:t>
            </a:r>
          </a:p>
          <a:p>
            <a:pPr fontAlgn="base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>
                <a:solidFill>
                  <a:schemeClr val="tx1"/>
                </a:solidFill>
              </a:rPr>
              <a:t>Low Latency – 1ms</a:t>
            </a:r>
          </a:p>
        </p:txBody>
      </p:sp>
      <p:sp>
        <p:nvSpPr>
          <p:cNvPr id="14" name="Left-Right Arrow 13"/>
          <p:cNvSpPr/>
          <p:nvPr/>
        </p:nvSpPr>
        <p:spPr>
          <a:xfrm>
            <a:off x="500063" y="4754563"/>
            <a:ext cx="7197274" cy="28146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Left-Right Arrow 14"/>
          <p:cNvSpPr/>
          <p:nvPr/>
        </p:nvSpPr>
        <p:spPr>
          <a:xfrm>
            <a:off x="8016411" y="4748310"/>
            <a:ext cx="2968388" cy="28146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626FD4-E63F-4836-930E-120C4B24D408}" type="slidenum">
              <a:rPr lang="en-AU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669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09"/>
            <a:ext cx="10972800" cy="114300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How does 5G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2995" y="1373789"/>
            <a:ext cx="4284330" cy="3381422"/>
          </a:xfrm>
        </p:spPr>
        <p:txBody>
          <a:bodyPr>
            <a:normAutofit/>
          </a:bodyPr>
          <a:lstStyle/>
          <a:p>
            <a:r>
              <a:rPr lang="en-AU" sz="2400" dirty="0"/>
              <a:t>5G works together with 4G </a:t>
            </a:r>
            <a:r>
              <a:rPr lang="en-AU" sz="2000" dirty="0"/>
              <a:t>(initially non standalone NSA)</a:t>
            </a:r>
          </a:p>
          <a:p>
            <a:r>
              <a:rPr lang="en-AU" sz="2400" dirty="0"/>
              <a:t>4G acts as control plane</a:t>
            </a:r>
          </a:p>
          <a:p>
            <a:r>
              <a:rPr lang="en-AU" sz="2400" dirty="0"/>
              <a:t>5G acts as data/user plane</a:t>
            </a:r>
          </a:p>
          <a:p>
            <a:r>
              <a:rPr lang="en-AU" sz="2400" dirty="0"/>
              <a:t>5G will operate stand alone in later releases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47" y="1282888"/>
            <a:ext cx="7403448" cy="5090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409" y="6323142"/>
            <a:ext cx="2071688" cy="5007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8005" y="4145988"/>
            <a:ext cx="2542339" cy="1906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571" y="3832420"/>
            <a:ext cx="1799301" cy="2745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53011" y="3896602"/>
            <a:ext cx="557178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5G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21584" y="5778563"/>
            <a:ext cx="557178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4G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15672" y="4081268"/>
            <a:ext cx="557178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5G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6197" y="5367240"/>
            <a:ext cx="557178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4G</a:t>
            </a:r>
          </a:p>
        </p:txBody>
      </p:sp>
      <p:sp>
        <p:nvSpPr>
          <p:cNvPr id="4" name="Down Arrow 3"/>
          <p:cNvSpPr/>
          <p:nvPr/>
        </p:nvSpPr>
        <p:spPr>
          <a:xfrm>
            <a:off x="10956183" y="4415128"/>
            <a:ext cx="138078" cy="312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035183" y="6292733"/>
            <a:ext cx="1897368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 5G - 3.5GHz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12732" y="6303937"/>
            <a:ext cx="1812140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 5G – mmWave 27GHz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932B188-35D8-4069-A139-E20BC403F9C4}" type="slidenum">
              <a:rPr lang="en-AU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039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10"/>
            <a:ext cx="10972800" cy="114300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How does 5G work – network architecture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76" y="5839226"/>
            <a:ext cx="753012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1"/>
                </a:solidFill>
              </a:rPr>
              <a:t>5G network architecture - </a:t>
            </a:r>
            <a:r>
              <a:rPr lang="en-AU" dirty="0">
                <a:solidFill>
                  <a:schemeClr val="accent1"/>
                </a:solidFill>
              </a:rPr>
              <a:t>illustrating 5G and 4G working together, with central and local servers providing faster content to users and low latency applications</a:t>
            </a:r>
          </a:p>
          <a:p>
            <a:endParaRPr lang="en-AU" dirty="0">
              <a:solidFill>
                <a:schemeClr val="accent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62" y="1231358"/>
            <a:ext cx="6710902" cy="461848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78296" y="1406163"/>
            <a:ext cx="4785104" cy="4268877"/>
          </a:xfrm>
        </p:spPr>
        <p:txBody>
          <a:bodyPr>
            <a:noAutofit/>
          </a:bodyPr>
          <a:lstStyle/>
          <a:p>
            <a:pPr marL="42863" indent="0">
              <a:lnSpc>
                <a:spcPct val="150000"/>
              </a:lnSpc>
              <a:buClr>
                <a:srgbClr val="0163D2"/>
              </a:buClr>
              <a:buNone/>
            </a:pPr>
            <a:r>
              <a:rPr lang="en-AU" sz="1800" b="1" u="sng" dirty="0"/>
              <a:t>Radio Access Network </a:t>
            </a:r>
            <a:r>
              <a:rPr lang="en-AU" sz="1600" b="1" dirty="0"/>
              <a:t>- </a:t>
            </a:r>
            <a:r>
              <a:rPr lang="en-AU" sz="1600" dirty="0"/>
              <a:t>small cells, towers, masts dedicated in-building and home systems that connect mobile users and wireless devices to the core network</a:t>
            </a:r>
            <a:br>
              <a:rPr lang="en-AU" sz="1600" dirty="0"/>
            </a:br>
            <a:endParaRPr lang="en-AU" sz="800" dirty="0"/>
          </a:p>
          <a:p>
            <a:pPr marL="42863" indent="0">
              <a:lnSpc>
                <a:spcPct val="150000"/>
              </a:lnSpc>
              <a:buClr>
                <a:srgbClr val="0163D2"/>
              </a:buClr>
              <a:buNone/>
            </a:pPr>
            <a:r>
              <a:rPr lang="en-AU" sz="1800" b="1" u="sng" dirty="0"/>
              <a:t>Core Network </a:t>
            </a:r>
            <a:r>
              <a:rPr lang="en-AU" sz="1600" dirty="0"/>
              <a:t>- mobile exchange and data network, manages mobile voice, data and internet connections.</a:t>
            </a:r>
            <a:br>
              <a:rPr lang="en-AU" sz="1600" dirty="0"/>
            </a:br>
            <a:r>
              <a:rPr lang="en-AU" sz="1600" dirty="0"/>
              <a:t>Redesigned to integrate with the internet and cloud based services, distributed servers across the network.</a:t>
            </a:r>
            <a:br>
              <a:rPr lang="en-AU" sz="1600" dirty="0"/>
            </a:br>
            <a:endParaRPr lang="en-AU" sz="800" dirty="0"/>
          </a:p>
          <a:p>
            <a:pPr marL="42863" indent="0">
              <a:lnSpc>
                <a:spcPct val="150000"/>
              </a:lnSpc>
              <a:buClr>
                <a:srgbClr val="0163D2"/>
              </a:buClr>
              <a:buNone/>
            </a:pPr>
            <a:r>
              <a:rPr lang="en-AU" sz="1800" b="1" u="sng" dirty="0"/>
              <a:t>Network Slicing </a:t>
            </a:r>
            <a:r>
              <a:rPr lang="en-AU" sz="1600" b="1" dirty="0"/>
              <a:t>– </a:t>
            </a:r>
            <a:r>
              <a:rPr lang="en-AU" sz="1600" dirty="0"/>
              <a:t>smart way to segment network </a:t>
            </a:r>
            <a:br>
              <a:rPr lang="en-AU" sz="1600" dirty="0"/>
            </a:br>
            <a:r>
              <a:rPr lang="en-AU" sz="1600" dirty="0"/>
              <a:t>for separate applications – e.g. emergency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E83F5A-6B68-4971-8F47-32E819305788}" type="slidenum">
              <a:rPr lang="en-AU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136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523630" y="1345016"/>
            <a:ext cx="5432195" cy="4416491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Clr>
                <a:srgbClr val="0163D2"/>
              </a:buClr>
            </a:pPr>
            <a:r>
              <a:rPr lang="en-AU" sz="2000" dirty="0"/>
              <a:t>Dedicated radio signal towards the user</a:t>
            </a:r>
            <a:br>
              <a:rPr lang="en-AU" sz="2000" dirty="0"/>
            </a:br>
            <a:r>
              <a:rPr lang="en-AU" sz="1600" dirty="0"/>
              <a:t>A 4G signal is typically spread across a wide area</a:t>
            </a:r>
          </a:p>
          <a:p>
            <a:pPr lvl="1">
              <a:lnSpc>
                <a:spcPct val="150000"/>
              </a:lnSpc>
              <a:buClr>
                <a:srgbClr val="0163D2"/>
              </a:buClr>
            </a:pPr>
            <a:r>
              <a:rPr lang="en-AU" sz="2000" dirty="0"/>
              <a:t>Enabled by Massive MIMO technology</a:t>
            </a:r>
          </a:p>
          <a:p>
            <a:pPr lvl="1">
              <a:lnSpc>
                <a:spcPct val="150000"/>
              </a:lnSpc>
              <a:buClr>
                <a:srgbClr val="0163D2"/>
              </a:buClr>
            </a:pPr>
            <a:r>
              <a:rPr lang="en-AU" sz="2000" dirty="0"/>
              <a:t>Identifies most efficient signal path</a:t>
            </a:r>
          </a:p>
          <a:p>
            <a:pPr lvl="1">
              <a:lnSpc>
                <a:spcPct val="150000"/>
              </a:lnSpc>
              <a:buClr>
                <a:srgbClr val="0163D2"/>
              </a:buClr>
            </a:pPr>
            <a:r>
              <a:rPr lang="en-AU" sz="2000" dirty="0"/>
              <a:t>Improves connection reliability</a:t>
            </a:r>
          </a:p>
          <a:p>
            <a:pPr lvl="1">
              <a:lnSpc>
                <a:spcPct val="150000"/>
              </a:lnSpc>
              <a:buClr>
                <a:srgbClr val="0163D2"/>
              </a:buClr>
            </a:pPr>
            <a:r>
              <a:rPr lang="en-AU" sz="2000" dirty="0"/>
              <a:t>Reduces interference (unwanted signals)</a:t>
            </a:r>
          </a:p>
          <a:p>
            <a:pPr lvl="1">
              <a:lnSpc>
                <a:spcPct val="150000"/>
              </a:lnSpc>
              <a:buClr>
                <a:srgbClr val="0163D2"/>
              </a:buClr>
            </a:pPr>
            <a:r>
              <a:rPr lang="en-AU" sz="2000" dirty="0"/>
              <a:t>Efficient use of spectrum and power</a:t>
            </a:r>
          </a:p>
          <a:p>
            <a:pPr lvl="1">
              <a:lnSpc>
                <a:spcPct val="150000"/>
              </a:lnSpc>
              <a:buClr>
                <a:srgbClr val="0163D2"/>
              </a:buClr>
            </a:pPr>
            <a:r>
              <a:rPr lang="en-AU" sz="2000" dirty="0"/>
              <a:t>Allows more simultaneous data streams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412"/>
            <a:ext cx="10972800" cy="114300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5G Technology </a:t>
            </a:r>
            <a:r>
              <a:rPr lang="en-AU" sz="3200" b="1" dirty="0">
                <a:solidFill>
                  <a:srgbClr val="0070C0"/>
                </a:solidFill>
              </a:rPr>
              <a:t>- Beamforming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" y="1345016"/>
            <a:ext cx="6290006" cy="4331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0028" y="5698195"/>
            <a:ext cx="43723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Key Point </a:t>
            </a:r>
            <a:r>
              <a:rPr lang="en-AU" dirty="0"/>
              <a:t>– Beamforming is more efficient and reduces average RF exposure levels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26EF374-B8B0-42E9-86AC-C271AEDCF329}" type="slidenum">
              <a:rPr lang="en-AU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10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412"/>
            <a:ext cx="10972800" cy="1143000"/>
          </a:xfrm>
        </p:spPr>
        <p:txBody>
          <a:bodyPr/>
          <a:lstStyle/>
          <a:p>
            <a:r>
              <a:rPr lang="en-AU" b="1" dirty="0">
                <a:solidFill>
                  <a:srgbClr val="0070C0"/>
                </a:solidFill>
              </a:rPr>
              <a:t>5G Technology </a:t>
            </a:r>
            <a:r>
              <a:rPr lang="en-AU" sz="3200" b="1" dirty="0">
                <a:solidFill>
                  <a:srgbClr val="0070C0"/>
                </a:solidFill>
              </a:rPr>
              <a:t>– Beamforming live example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98" y="1154412"/>
            <a:ext cx="3053124" cy="2102716"/>
          </a:xfrm>
          <a:prstGeom prst="rect">
            <a:avLst/>
          </a:prstGeom>
        </p:spPr>
      </p:pic>
      <p:pic>
        <p:nvPicPr>
          <p:cNvPr id="7" name="drivetest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4907" y="2054546"/>
            <a:ext cx="7680853" cy="3200629"/>
          </a:xfrm>
        </p:spPr>
      </p:pic>
      <p:sp>
        <p:nvSpPr>
          <p:cNvPr id="9" name="TextBox 8"/>
          <p:cNvSpPr txBox="1"/>
          <p:nvPr/>
        </p:nvSpPr>
        <p:spPr>
          <a:xfrm>
            <a:off x="3874907" y="5970643"/>
            <a:ext cx="737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Beamforming - Example from Telstra’s 5G Trial in Melbourne 2016</a:t>
            </a:r>
            <a:br>
              <a:rPr lang="en-AU" b="1" dirty="0"/>
            </a:br>
            <a:r>
              <a:rPr lang="en-AU" dirty="0"/>
              <a:t>green dots show active beams connected to 5G Van driving in carpark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E973A33-8C2B-4062-9016-DB67EAD417D9}" type="slidenum">
              <a:rPr lang="en-AU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8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804" y="131661"/>
            <a:ext cx="8229600" cy="857251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AU" dirty="0"/>
              <a:t>5G &amp; EME Standards – challenges &amp; progress</a:t>
            </a:r>
            <a:endParaRPr lang="en-AU" strike="sngStrike" dirty="0">
              <a:solidFill>
                <a:srgbClr val="FF0000"/>
              </a:solidFill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982663" y="1519240"/>
            <a:ext cx="9848851" cy="2892425"/>
          </a:xfrm>
        </p:spPr>
        <p:txBody>
          <a:bodyPr/>
          <a:lstStyle/>
          <a:p>
            <a:r>
              <a:rPr lang="en-AU" altLang="en-US" sz="2400" dirty="0"/>
              <a:t>Globally harmonised EMF exposure limits</a:t>
            </a:r>
          </a:p>
          <a:p>
            <a:r>
              <a:rPr lang="en-AU" altLang="en-US" sz="2400" dirty="0"/>
              <a:t>Revised ICNIRP, IEEE, FCC exposure guidelines are critical especially for 5G devices &gt;6/10GHz  </a:t>
            </a:r>
          </a:p>
          <a:p>
            <a:r>
              <a:rPr lang="en-AU" altLang="en-US" sz="2400" dirty="0"/>
              <a:t>Development and implementation of new network and device testing procedures to meet 5G technology evolution</a:t>
            </a:r>
          </a:p>
          <a:p>
            <a:endParaRPr lang="en-AU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2" y="5999164"/>
            <a:ext cx="10188575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000" b="1" dirty="0">
                <a:solidFill>
                  <a:srgbClr val="58585A"/>
                </a:solidFill>
              </a:rPr>
              <a:t>Challenge – </a:t>
            </a:r>
            <a:r>
              <a:rPr lang="en-AU" sz="2000" dirty="0">
                <a:solidFill>
                  <a:srgbClr val="58585A"/>
                </a:solidFill>
              </a:rPr>
              <a:t>IEC </a:t>
            </a:r>
            <a:r>
              <a:rPr lang="en-GB" sz="2000" dirty="0">
                <a:solidFill>
                  <a:srgbClr val="58585A"/>
                </a:solidFill>
              </a:rPr>
              <a:t>TC106 has responsibility to develop assessment standards</a:t>
            </a:r>
            <a:br>
              <a:rPr lang="en-GB" sz="2000" dirty="0">
                <a:solidFill>
                  <a:srgbClr val="58585A"/>
                </a:solidFill>
              </a:rPr>
            </a:br>
            <a:r>
              <a:rPr lang="en-GB" sz="2000" dirty="0">
                <a:solidFill>
                  <a:srgbClr val="58585A"/>
                </a:solidFill>
              </a:rPr>
              <a:t>	        for 5G devices and networks to 100GHz</a:t>
            </a:r>
            <a:r>
              <a:rPr lang="en-AU" sz="2000" dirty="0">
                <a:solidFill>
                  <a:srgbClr val="58585A"/>
                </a:solidFill>
              </a:rPr>
              <a:t>        (by 2018)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1" y="3863976"/>
            <a:ext cx="5661025" cy="187743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000" u="sng" dirty="0">
                <a:solidFill>
                  <a:srgbClr val="58585A"/>
                </a:solidFill>
              </a:rPr>
              <a:t>Devices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mmWave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Complex devices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Far field – E or H is measured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Near field  - E&amp;H field, Phase, field reconstruction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Multiple tx, beam steering &amp; varied shapes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Advanced modelling techniques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1840" y="3863976"/>
            <a:ext cx="4173537" cy="187743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000" u="sng" dirty="0">
                <a:solidFill>
                  <a:srgbClr val="58585A"/>
                </a:solidFill>
              </a:rPr>
              <a:t>Networks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mmWave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Complex antennas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Near field and far field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MIMO &amp; beam steering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Power averaging for true EMF level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AU" sz="1600" dirty="0">
                <a:solidFill>
                  <a:srgbClr val="58585A"/>
                </a:solidFill>
              </a:rPr>
              <a:t>Advanced modelling techniques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4D95255-464C-4C09-80E8-2D92BC7DBF19}" type="slidenum">
              <a:rPr lang="en-AU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278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960439" y="5719765"/>
            <a:ext cx="4048125" cy="276999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 b="1" dirty="0">
              <a:solidFill>
                <a:srgbClr val="58585A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New 5G Exposure Assessment Standards </a:t>
            </a:r>
            <a:r>
              <a:rPr lang="en-GB" altLang="en-US" sz="2000" dirty="0"/>
              <a:t>- IEC</a:t>
            </a:r>
          </a:p>
        </p:txBody>
      </p:sp>
      <p:sp>
        <p:nvSpPr>
          <p:cNvPr id="13316" name="Right Arrow 3"/>
          <p:cNvSpPr>
            <a:spLocks noChangeArrowheads="1"/>
          </p:cNvSpPr>
          <p:nvPr/>
        </p:nvSpPr>
        <p:spPr bwMode="auto">
          <a:xfrm>
            <a:off x="8307388" y="2286001"/>
            <a:ext cx="2078037" cy="1161633"/>
          </a:xfrm>
          <a:prstGeom prst="rightArrow">
            <a:avLst>
              <a:gd name="adj1" fmla="val 50000"/>
              <a:gd name="adj2" fmla="val 500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AU" altLang="en-US" sz="3800" dirty="0"/>
          </a:p>
        </p:txBody>
      </p:sp>
      <p:sp>
        <p:nvSpPr>
          <p:cNvPr id="13317" name="Left-Right Arrow 4"/>
          <p:cNvSpPr>
            <a:spLocks noChangeArrowheads="1"/>
          </p:cNvSpPr>
          <p:nvPr/>
        </p:nvSpPr>
        <p:spPr bwMode="auto">
          <a:xfrm>
            <a:off x="7608889" y="3433765"/>
            <a:ext cx="1312863" cy="1161633"/>
          </a:xfrm>
          <a:prstGeom prst="leftRightArrow">
            <a:avLst>
              <a:gd name="adj1" fmla="val 50000"/>
              <a:gd name="adj2" fmla="val 499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AU" altLang="en-US" sz="3800" dirty="0"/>
          </a:p>
        </p:txBody>
      </p:sp>
      <p:sp>
        <p:nvSpPr>
          <p:cNvPr id="13318" name="Left-Right Arrow 6"/>
          <p:cNvSpPr>
            <a:spLocks noChangeArrowheads="1"/>
          </p:cNvSpPr>
          <p:nvPr/>
        </p:nvSpPr>
        <p:spPr bwMode="auto">
          <a:xfrm>
            <a:off x="7375526" y="1881189"/>
            <a:ext cx="1751013" cy="1161633"/>
          </a:xfrm>
          <a:prstGeom prst="leftRightArrow">
            <a:avLst>
              <a:gd name="adj1" fmla="val 50000"/>
              <a:gd name="adj2" fmla="val 500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8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4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 fontAlgn="ctr">
              <a:spcBef>
                <a:spcPct val="50000"/>
              </a:spcBef>
              <a:buClr>
                <a:srgbClr val="58585A"/>
              </a:buClr>
              <a:buSzPct val="150000"/>
              <a:buFont typeface="Wingdings" panose="05000000000000000000" pitchFamily="2" charset="2"/>
              <a:buChar char="§"/>
              <a:defRPr sz="20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5A5A5A"/>
              </a:buClr>
              <a:buSzPct val="75000"/>
              <a:buFont typeface="Wingdings" panose="05000000000000000000" pitchFamily="2" charset="2"/>
              <a:buChar char="§"/>
              <a:defRPr sz="15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A"/>
              </a:buClr>
              <a:buSzPct val="50000"/>
              <a:buFont typeface="Wingdings" panose="05000000000000000000" pitchFamily="2" charset="2"/>
              <a:buChar char="§"/>
              <a:defRPr sz="1300" b="1">
                <a:solidFill>
                  <a:srgbClr val="58585A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AU" altLang="en-US" sz="3800" dirty="0"/>
          </a:p>
        </p:txBody>
      </p:sp>
      <p:sp>
        <p:nvSpPr>
          <p:cNvPr id="13319" name="Content Placeholder 2"/>
          <p:cNvSpPr>
            <a:spLocks noGrp="1"/>
          </p:cNvSpPr>
          <p:nvPr>
            <p:ph idx="4294967295"/>
          </p:nvPr>
        </p:nvSpPr>
        <p:spPr>
          <a:xfrm>
            <a:off x="901700" y="1316039"/>
            <a:ext cx="9315451" cy="1641475"/>
          </a:xfrm>
        </p:spPr>
        <p:txBody>
          <a:bodyPr/>
          <a:lstStyle/>
          <a:p>
            <a:r>
              <a:rPr lang="en-AU" altLang="en-US" sz="2400" dirty="0"/>
              <a:t>IEC Strategic Business Plan - prepare for 5G</a:t>
            </a:r>
          </a:p>
          <a:p>
            <a:r>
              <a:rPr lang="en-AU" altLang="en-US" sz="2400" dirty="0"/>
              <a:t>Ensure Standards and Technical Reports are developed</a:t>
            </a:r>
            <a:br>
              <a:rPr lang="en-AU" altLang="en-US" sz="2400" dirty="0"/>
            </a:br>
            <a:r>
              <a:rPr lang="en-AU" altLang="en-US" sz="1600" b="0" dirty="0"/>
              <a:t>- Trials &amp; early deployments in 2018 – 2019, Commercial Launch 2019 - 2020</a:t>
            </a:r>
          </a:p>
        </p:txBody>
      </p:sp>
      <p:pic>
        <p:nvPicPr>
          <p:cNvPr id="133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641600"/>
            <a:ext cx="47212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4" y="2687638"/>
            <a:ext cx="52927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896600" y="6400800"/>
            <a:ext cx="96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F5FA38-D6F7-4E7F-B982-1D56A5327B79}" type="slidenum">
              <a:rPr lang="en-AU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315102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_usb">
  <a:themeElements>
    <a:clrScheme name="White_us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_usb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58585A"/>
            </a:solidFill>
            <a:effectLst/>
            <a:latin typeface="Arial" charset="0"/>
            <a:ea typeface="Osaka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1" i="0" u="none" strike="noStrike" cap="none" normalizeH="0" baseline="0" smtClean="0">
            <a:ln>
              <a:noFill/>
            </a:ln>
            <a:solidFill>
              <a:srgbClr val="58585A"/>
            </a:solidFill>
            <a:effectLst/>
            <a:latin typeface="Arial" charset="0"/>
            <a:ea typeface="Osaka" pitchFamily="-92" charset="-128"/>
          </a:defRPr>
        </a:defPPr>
      </a:lstStyle>
    </a:lnDef>
  </a:objectDefaults>
  <a:extraClrSchemeLst>
    <a:extraClrScheme>
      <a:clrScheme name="White_us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us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us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us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us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us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us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us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us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us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us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us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28EDEDDED97040B522BE2D9DF14AF3" ma:contentTypeVersion="4" ma:contentTypeDescription="Create a new document." ma:contentTypeScope="" ma:versionID="52042347127793f4ed1d9f9ef4031ab6">
  <xsd:schema xmlns:xsd="http://www.w3.org/2001/XMLSchema" xmlns:xs="http://www.w3.org/2001/XMLSchema" xmlns:p="http://schemas.microsoft.com/office/2006/metadata/properties" xmlns:ns1="http://schemas.microsoft.com/sharepoint/v3" xmlns:ns2="129525e2-b174-457c-bdfd-a86a325a0ffd" xmlns:ns3="94ff9ed8-9548-47c4-93fb-45b848999018" targetNamespace="http://schemas.microsoft.com/office/2006/metadata/properties" ma:root="true" ma:fieldsID="06bb0e832a50954ed105cf34f8758365" ns1:_="" ns2:_="" ns3:_="">
    <xsd:import namespace="http://schemas.microsoft.com/sharepoint/v3"/>
    <xsd:import namespace="129525e2-b174-457c-bdfd-a86a325a0ffd"/>
    <xsd:import namespace="94ff9ed8-9548-47c4-93fb-45b84899901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Owning_x0020_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9525e2-b174-457c-bdfd-a86a325a0f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f9ed8-9548-47c4-93fb-45b848999018" elementFormDefault="qualified">
    <xsd:import namespace="http://schemas.microsoft.com/office/2006/documentManagement/types"/>
    <xsd:import namespace="http://schemas.microsoft.com/office/infopath/2007/PartnerControls"/>
    <xsd:element name="Owning_x0020_Section" ma:index="13" nillable="true" ma:displayName="Owning Section" ma:internalName="Owning_x0020_Sec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29525e2-b174-457c-bdfd-a86a325a0ffd">Q7CZYXP2W735-1035368955-560</_dlc_DocId>
    <_dlc_DocIdUrl xmlns="129525e2-b174-457c-bdfd-a86a325a0ffd">
      <Url>http://collaboration/organisation/cscd/RRC/MC/_layouts/15/DocIdRedir.aspx?ID=Q7CZYXP2W735-1035368955-560</Url>
      <Description>Q7CZYXP2W735-1035368955-560</Description>
    </_dlc_DocIdUrl>
    <Owning_x0020_Section xmlns="94ff9ed8-9548-47c4-93fb-45b848999018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8A85098-C884-48D4-8446-5AE15B54C7FA}"/>
</file>

<file path=customXml/itemProps2.xml><?xml version="1.0" encoding="utf-8"?>
<ds:datastoreItem xmlns:ds="http://schemas.openxmlformats.org/officeDocument/2006/customXml" ds:itemID="{636BE0D5-9A6B-4756-818C-8735DA524F23}"/>
</file>

<file path=customXml/itemProps3.xml><?xml version="1.0" encoding="utf-8"?>
<ds:datastoreItem xmlns:ds="http://schemas.openxmlformats.org/officeDocument/2006/customXml" ds:itemID="{B1F36C04-055D-4AD9-8329-E25572A260F3}"/>
</file>

<file path=customXml/itemProps4.xml><?xml version="1.0" encoding="utf-8"?>
<ds:datastoreItem xmlns:ds="http://schemas.openxmlformats.org/officeDocument/2006/customXml" ds:itemID="{D2A2E76D-9255-493F-BA26-AB07FC98A274}"/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887</Words>
  <Application>Microsoft Macintosh PowerPoint</Application>
  <PresentationFormat>Widescreen</PresentationFormat>
  <Paragraphs>229</Paragraphs>
  <Slides>22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Osaka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White_usb</vt:lpstr>
      <vt:lpstr>Photo Editor Photo</vt:lpstr>
      <vt:lpstr>5G and EME  Assessment and impact of Electromagnetic Energy associated with 5G </vt:lpstr>
      <vt:lpstr>Presentation Overview</vt:lpstr>
      <vt:lpstr>What is 5G?</vt:lpstr>
      <vt:lpstr>How does 5G work?</vt:lpstr>
      <vt:lpstr>How does 5G work – network architecture</vt:lpstr>
      <vt:lpstr>5G Technology - Beamforming</vt:lpstr>
      <vt:lpstr>5G Technology – Beamforming live example</vt:lpstr>
      <vt:lpstr>5G &amp; EME Standards – challenges &amp; progress</vt:lpstr>
      <vt:lpstr>New 5G Exposure Assessment Standards - IEC</vt:lpstr>
      <vt:lpstr>5G Device Test systems – power density measurements</vt:lpstr>
      <vt:lpstr>5G Macro Cell Assessment using IEC 62232</vt:lpstr>
      <vt:lpstr>5G Macro Cell Assessment using IEC 62232</vt:lpstr>
      <vt:lpstr>5G &amp; EME – what it means for RF exposure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5G &amp; EME - Responsible Global Framework </vt:lpstr>
      <vt:lpstr>PowerPoint Presentation</vt:lpstr>
    </vt:vector>
  </TitlesOfParts>
  <Company>Telstra Corporation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Wood, Mike</dc:creator>
  <cp:lastModifiedBy>Dan Fabian</cp:lastModifiedBy>
  <cp:revision>43</cp:revision>
  <dcterms:created xsi:type="dcterms:W3CDTF">2018-05-04T21:31:45Z</dcterms:created>
  <dcterms:modified xsi:type="dcterms:W3CDTF">2018-10-29T21:35:02Z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33a4ec8a-14b2-435a-a367-0f3048ae5353</vt:lpwstr>
  </property>
  <property fmtid="{D5CDD505-2E9C-101B-9397-08002B2CF9AE}" pid="3" name="ContentTypeId">
    <vt:lpwstr>0x010100B428EDEDDED97040B522BE2D9DF14AF3</vt:lpwstr>
  </property>
</Properties>
</file>