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  <p:sldMasterId id="2147483663" r:id="rId7"/>
    <p:sldMasterId id="2147483694" r:id="rId8"/>
    <p:sldMasterId id="2147483734" r:id="rId9"/>
    <p:sldMasterId id="2147483737" r:id="rId10"/>
    <p:sldMasterId id="2147483768" r:id="rId11"/>
    <p:sldMasterId id="2147483771" r:id="rId12"/>
    <p:sldMasterId id="2147483802" r:id="rId13"/>
    <p:sldMasterId id="2147483805" r:id="rId14"/>
    <p:sldMasterId id="2147483809" r:id="rId15"/>
    <p:sldMasterId id="2147483818" r:id="rId16"/>
    <p:sldMasterId id="2147483827" r:id="rId17"/>
    <p:sldMasterId id="2147483836" r:id="rId18"/>
  </p:sldMasterIdLst>
  <p:notesMasterIdLst>
    <p:notesMasterId r:id="rId31"/>
  </p:notesMasterIdLst>
  <p:handoutMasterIdLst>
    <p:handoutMasterId r:id="rId32"/>
  </p:handoutMasterIdLst>
  <p:sldIdLst>
    <p:sldId id="392" r:id="rId19"/>
    <p:sldId id="395" r:id="rId20"/>
    <p:sldId id="379" r:id="rId21"/>
    <p:sldId id="412" r:id="rId22"/>
    <p:sldId id="411" r:id="rId23"/>
    <p:sldId id="425" r:id="rId24"/>
    <p:sldId id="396" r:id="rId25"/>
    <p:sldId id="423" r:id="rId26"/>
    <p:sldId id="424" r:id="rId27"/>
    <p:sldId id="387" r:id="rId28"/>
    <p:sldId id="390" r:id="rId29"/>
    <p:sldId id="366" r:id="rId30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14D"/>
    <a:srgbClr val="EF8753"/>
    <a:srgbClr val="F9C74D"/>
    <a:srgbClr val="A370BD"/>
    <a:srgbClr val="8ABA6B"/>
    <a:srgbClr val="55AEA9"/>
    <a:srgbClr val="718DCA"/>
    <a:srgbClr val="99CCFF"/>
    <a:srgbClr val="FFCC99"/>
    <a:srgbClr val="2D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3222" autoAdjust="0"/>
  </p:normalViewPr>
  <p:slideViewPr>
    <p:cSldViewPr>
      <p:cViewPr varScale="1">
        <p:scale>
          <a:sx n="108" d="100"/>
          <a:sy n="108" d="100"/>
        </p:scale>
        <p:origin x="21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6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5AA94B-07AA-C049-BF63-778694D1E319}" type="datetimeFigureOut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2BEF7C-DB66-F74E-99B8-C1552CD90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7A3F795-6DA9-6945-A8C4-D2F84077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This is a 30 minute</a:t>
            </a:r>
            <a:r>
              <a:rPr lang="en-AU" baseline="0" dirty="0"/>
              <a:t> presentation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125FFE-7034-A147-B628-DCA72B84E7D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0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solidFill>
                  <a:srgbClr val="3C4043"/>
                </a:solidFill>
                <a:latin typeface="HelveticaNeue"/>
              </a:rPr>
              <a:t>Australia has a long and proud history in space. </a:t>
            </a:r>
          </a:p>
          <a:p>
            <a:endParaRPr lang="en-AU" sz="1800" dirty="0">
              <a:solidFill>
                <a:srgbClr val="3C4043"/>
              </a:solidFill>
              <a:latin typeface="HelveticaNeue"/>
            </a:endParaRPr>
          </a:p>
          <a:p>
            <a:r>
              <a:rPr lang="en-AU" sz="1800" dirty="0">
                <a:solidFill>
                  <a:srgbClr val="3C4043"/>
                </a:solidFill>
                <a:latin typeface="HelveticaNeue"/>
              </a:rPr>
              <a:t>Whilst the Agency is new, Australia has been involved in space from an early stage</a:t>
            </a:r>
          </a:p>
          <a:p>
            <a:endParaRPr lang="en-AU" sz="1800" dirty="0">
              <a:solidFill>
                <a:srgbClr val="3C4043"/>
              </a:solidFill>
              <a:latin typeface="HelveticaNeue"/>
            </a:endParaRPr>
          </a:p>
          <a:p>
            <a:endParaRPr lang="en-AU" sz="1800" dirty="0">
              <a:solidFill>
                <a:srgbClr val="3C4043"/>
              </a:solidFill>
              <a:latin typeface="HelveticaNeue"/>
            </a:endParaRPr>
          </a:p>
          <a:p>
            <a:r>
              <a:rPr lang="en-US" sz="1800" dirty="0">
                <a:solidFill>
                  <a:srgbClr val="3C4043"/>
                </a:solidFill>
                <a:latin typeface="HelveticaNeue"/>
              </a:rPr>
              <a:t>WRESAT was the name of the first Australian satellite. It</a:t>
            </a:r>
            <a:r>
              <a:rPr lang="en-AU" sz="1800" dirty="0">
                <a:solidFill>
                  <a:srgbClr val="3C4043"/>
                </a:solidFill>
                <a:latin typeface="HelveticaNeue"/>
              </a:rPr>
              <a:t> stands for Weapons Research Establishments Satellite. </a:t>
            </a:r>
            <a:r>
              <a:rPr lang="en-US" sz="1800" dirty="0">
                <a:solidFill>
                  <a:srgbClr val="3C4043"/>
                </a:solidFill>
                <a:latin typeface="HelveticaNeue"/>
              </a:rPr>
              <a:t>WRESAT was launched on 29 November 1967 using a modified American </a:t>
            </a:r>
            <a:r>
              <a:rPr lang="en-US" sz="1800" dirty="0" err="1">
                <a:solidFill>
                  <a:srgbClr val="3C4043"/>
                </a:solidFill>
                <a:latin typeface="HelveticaNeue"/>
              </a:rPr>
              <a:t>Redstone</a:t>
            </a:r>
            <a:r>
              <a:rPr lang="en-US" sz="1800" dirty="0">
                <a:solidFill>
                  <a:srgbClr val="3C4043"/>
                </a:solidFill>
                <a:latin typeface="HelveticaNeue"/>
              </a:rPr>
              <a:t> rocket with two upper stages known as a Sparta from the Woomera Test Range in South Australia. The Sparta, was donated by the United States. </a:t>
            </a:r>
            <a:endParaRPr lang="en-AU" sz="1800" dirty="0">
              <a:solidFill>
                <a:srgbClr val="3C4043"/>
              </a:solidFill>
              <a:latin typeface="HelveticaNeue"/>
            </a:endParaRPr>
          </a:p>
          <a:p>
            <a:endParaRPr lang="en-AU" sz="1800" dirty="0">
              <a:solidFill>
                <a:srgbClr val="3C4043"/>
              </a:solidFill>
              <a:latin typeface="Helvetica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rgbClr val="3C4043"/>
                </a:solidFill>
                <a:latin typeface="HelveticaNeue"/>
              </a:rPr>
              <a:t>Image one – Parkes in 1969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rgbClr val="3C4043"/>
                </a:solidFill>
                <a:latin typeface="HelveticaNeue"/>
              </a:rPr>
              <a:t>Image two – WRESAT launch</a:t>
            </a:r>
          </a:p>
          <a:p>
            <a:r>
              <a:rPr lang="en-AU" sz="1800" dirty="0">
                <a:solidFill>
                  <a:srgbClr val="3C4043"/>
                </a:solidFill>
                <a:latin typeface="HelveticaNeue"/>
              </a:rPr>
              <a:t>Image three – Honeysuckle in 1970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(short) Since</a:t>
            </a:r>
            <a:r>
              <a:rPr lang="en-AU" baseline="0" dirty="0"/>
              <a:t> the establishment</a:t>
            </a:r>
            <a:r>
              <a:rPr lang="en-AU" dirty="0"/>
              <a:t> of the Australian Space</a:t>
            </a:r>
            <a:r>
              <a:rPr lang="en-AU" baseline="0" dirty="0"/>
              <a:t> Agency on 1 July, guided by our purpose and core responsibilities, the Agency has achieved some major milestones: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our relationship</a:t>
            </a:r>
            <a:r>
              <a:rPr lang="en-GB" baseline="0" dirty="0"/>
              <a:t> with GA (and other agencies) and that we are not assuming these roles</a:t>
            </a:r>
          </a:p>
          <a:p>
            <a:r>
              <a:rPr lang="en-GB" baseline="0" dirty="0"/>
              <a:t>Also might mention that John is speaking next about the more technical aspects of SBAS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885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4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1727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9638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90070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4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126478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69839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76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4319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245469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2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90722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0255858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174330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0072" y="1412780"/>
            <a:ext cx="3672408" cy="475252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1" y="1412776"/>
            <a:ext cx="4824536" cy="475252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488281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4" y="1412879"/>
            <a:ext cx="8641656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/>
              <a:t>Click to edit Box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0827" y="1989138"/>
            <a:ext cx="8641655" cy="4248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724103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ox with Blu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6" y="1989138"/>
            <a:ext cx="4249167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8" y="1989138"/>
            <a:ext cx="4249738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6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8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9275430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/Graph/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5223322"/>
            <a:ext cx="8640960" cy="108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0826" y="1412776"/>
            <a:ext cx="8641655" cy="3745012"/>
          </a:xfrm>
          <a:prstGeom prst="rect">
            <a:avLst/>
          </a:prstGeom>
        </p:spPr>
        <p:txBody>
          <a:bodyPr vert="horz"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add table, chart, graph, image or text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0032820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0"/>
            <a:ext cx="2088232" cy="475978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17731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251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4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861052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861404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10912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1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068605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068960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4724789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39974" y="4725144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119386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487154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0072" y="1412780"/>
            <a:ext cx="3672408" cy="475252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1" y="1412776"/>
            <a:ext cx="4824536" cy="475252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1611539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4" y="1412879"/>
            <a:ext cx="8641656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/>
              <a:t>Click to edit Box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0827" y="1989138"/>
            <a:ext cx="8641655" cy="4248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312623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ox with Blu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6" y="1989138"/>
            <a:ext cx="4249167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8" y="1989138"/>
            <a:ext cx="4249738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6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8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704168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/Graph/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5223322"/>
            <a:ext cx="8640960" cy="108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0826" y="1412776"/>
            <a:ext cx="8641655" cy="3745012"/>
          </a:xfrm>
          <a:prstGeom prst="rect">
            <a:avLst/>
          </a:prstGeom>
        </p:spPr>
        <p:txBody>
          <a:bodyPr vert="horz"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add table, chart, graph, image or text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6655163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0"/>
            <a:ext cx="2088232" cy="475978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09564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4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861052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861404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7715147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1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068605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068960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4724789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39974" y="4725144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025300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09102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456602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0072" y="1412780"/>
            <a:ext cx="3672408" cy="475252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1" y="1412776"/>
            <a:ext cx="4824536" cy="475252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557214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4" y="1412879"/>
            <a:ext cx="8641656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/>
              <a:t>Click to edit Box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0827" y="1989138"/>
            <a:ext cx="8641655" cy="4248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025180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ox with Blu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6" y="1989138"/>
            <a:ext cx="4249167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8" y="1989138"/>
            <a:ext cx="4249738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6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8" y="1412879"/>
            <a:ext cx="4249167" cy="576263"/>
          </a:xfrm>
          <a:prstGeom prst="rect">
            <a:avLst/>
          </a:prstGeom>
          <a:solidFill>
            <a:srgbClr val="58595B"/>
          </a:solidFill>
        </p:spPr>
        <p:txBody>
          <a:bodyPr vert="horz" anchor="ctr"/>
          <a:lstStyle>
            <a:lvl1pPr marL="0" indent="0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5485896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/Graph/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5223322"/>
            <a:ext cx="8640960" cy="108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0826" y="1412776"/>
            <a:ext cx="8641655" cy="3745012"/>
          </a:xfrm>
          <a:prstGeom prst="rect">
            <a:avLst/>
          </a:prstGeom>
        </p:spPr>
        <p:txBody>
          <a:bodyPr vert="horz"/>
          <a:lstStyle>
            <a:lvl1pPr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AU" dirty="0"/>
              <a:t>Click to add table, chart, graph, image or text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561124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0"/>
            <a:ext cx="2088232" cy="475978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266451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4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861052"/>
            <a:ext cx="2088232" cy="23077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861404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956307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1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068605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068960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4724789"/>
            <a:ext cx="2088232" cy="15144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/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39974" y="4725144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350" baseline="0"/>
            </a:lvl1pPr>
          </a:lstStyle>
          <a:p>
            <a:pPr lvl="0"/>
            <a:r>
              <a:rPr lang="en-US" sz="1350" dirty="0"/>
              <a:t>Click to add table, graph, chart, picture or content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0389151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2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5737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52948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3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6971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350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38113" indent="0">
              <a:spcBef>
                <a:spcPts val="45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45517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1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3" name="Picture 2" descr="powerpoint-cover-ASA_banner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9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250">
          <a:solidFill>
            <a:srgbClr val="413F47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3" name="Picture 2" descr="powerpoint-cover-ASA_banner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9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250">
          <a:solidFill>
            <a:srgbClr val="413F47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3" name="Picture 2" descr="powerpoint-cover-ASA_banner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9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50">
          <a:solidFill>
            <a:srgbClr val="413F47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50">
          <a:solidFill>
            <a:srgbClr val="413F47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250">
          <a:solidFill>
            <a:srgbClr val="413F47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2250">
          <a:solidFill>
            <a:srgbClr val="413F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cover-AS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gov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24139" r="14200" b="-312"/>
          <a:stretch/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2052228" cy="510698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4150" y="4293096"/>
            <a:ext cx="5832648" cy="1188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413F47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000">
                <a:solidFill>
                  <a:srgbClr val="413F4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413F4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000">
                <a:solidFill>
                  <a:srgbClr val="413F4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sz="1800" kern="0" dirty="0">
                <a:solidFill>
                  <a:schemeClr val="bg1">
                    <a:lumMod val="85000"/>
                  </a:schemeClr>
                </a:solidFill>
              </a:rPr>
              <a:t>Karl Rodrigues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sz="1500" b="1" kern="0" dirty="0">
                <a:solidFill>
                  <a:schemeClr val="bg1">
                    <a:lumMod val="85000"/>
                  </a:schemeClr>
                </a:solidFill>
              </a:rPr>
              <a:t>Executive Director, International and National Engagement Australian Space Agency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None/>
            </a:pPr>
            <a:endParaRPr lang="en-US" sz="1350" kern="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sz="1500" b="1" kern="0" dirty="0">
                <a:solidFill>
                  <a:schemeClr val="bg1">
                    <a:lumMod val="85000"/>
                  </a:schemeClr>
                </a:solidFill>
              </a:rPr>
              <a:t>RadComms 2018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sz="1200" b="1" kern="0" dirty="0">
                <a:solidFill>
                  <a:schemeClr val="bg1">
                    <a:lumMod val="85000"/>
                  </a:schemeClr>
                </a:solidFill>
              </a:rPr>
              <a:t>Tuesday, 30 October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50" y="620688"/>
            <a:ext cx="3882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kern="0" dirty="0">
                <a:solidFill>
                  <a:schemeClr val="bg2"/>
                </a:solidFill>
              </a:rPr>
              <a:t>Supporting Australian Space</a:t>
            </a:r>
          </a:p>
          <a:p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203019061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9000" y="-27384"/>
            <a:ext cx="9153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5300" anchor="t"/>
          <a:lstStyle>
            <a:lvl1pPr marL="18415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800" b="1" baseline="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Identifying opportunities internationally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6" y="4684930"/>
            <a:ext cx="2212598" cy="620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35" y="4157876"/>
            <a:ext cx="1364296" cy="1491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80" y="2492896"/>
            <a:ext cx="2143125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02" y="1340768"/>
            <a:ext cx="1351893" cy="1067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46" y="1460386"/>
            <a:ext cx="2317440" cy="744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94" y="2996952"/>
            <a:ext cx="1771650" cy="60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66" y="2852936"/>
            <a:ext cx="1661485" cy="9994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39390" y="980728"/>
            <a:ext cx="3294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Matching our capabilities to gaps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international collaborations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the industry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288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4" b="13847"/>
          <a:stretch/>
        </p:blipFill>
        <p:spPr>
          <a:xfrm>
            <a:off x="899592" y="1260605"/>
            <a:ext cx="7334547" cy="38344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5300" anchor="t"/>
          <a:lstStyle>
            <a:lvl1pPr marL="18415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800" b="1" baseline="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eaLnBrk="1" hangingPunct="1">
              <a:spcBef>
                <a:spcPct val="0"/>
              </a:spcBef>
            </a:pPr>
            <a:r>
              <a:rPr lang="en-AU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Collaborating with other Agencies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0" y="4305717"/>
            <a:ext cx="951392" cy="951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59" y="1341947"/>
            <a:ext cx="1828804" cy="443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t="31518" b="30525"/>
          <a:stretch/>
        </p:blipFill>
        <p:spPr>
          <a:xfrm>
            <a:off x="5154838" y="1461394"/>
            <a:ext cx="1232606" cy="648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0280" r="11509" b="11509"/>
          <a:stretch/>
        </p:blipFill>
        <p:spPr>
          <a:xfrm>
            <a:off x="370112" y="4162683"/>
            <a:ext cx="1058960" cy="1058960"/>
          </a:xfrm>
          <a:prstGeom prst="rect">
            <a:avLst/>
          </a:prstGeom>
        </p:spPr>
      </p:pic>
      <p:sp>
        <p:nvSpPr>
          <p:cNvPr id="3" name="AutoShape 2" descr="Image result for DST group"/>
          <p:cNvSpPr>
            <a:spLocks noChangeAspect="1" noChangeArrowheads="1"/>
          </p:cNvSpPr>
          <p:nvPr/>
        </p:nvSpPr>
        <p:spPr bwMode="auto">
          <a:xfrm>
            <a:off x="1119189" y="476672"/>
            <a:ext cx="1078706" cy="8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79" y="4258092"/>
            <a:ext cx="1284734" cy="963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41" y="4258095"/>
            <a:ext cx="1566491" cy="11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814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05019" y="4671138"/>
            <a:ext cx="5346017" cy="1512485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200" dirty="0">
                <a:solidFill>
                  <a:srgbClr val="FFFFFF"/>
                </a:solidFill>
                <a:latin typeface="Arial" charset="0"/>
              </a:rPr>
              <a:t>Industry House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200" dirty="0">
                <a:solidFill>
                  <a:srgbClr val="FFFFFF"/>
                </a:solidFill>
                <a:latin typeface="Arial" charset="0"/>
              </a:rPr>
              <a:t>10 </a:t>
            </a:r>
            <a:r>
              <a:rPr lang="en-AU" sz="1200" dirty="0" err="1">
                <a:solidFill>
                  <a:srgbClr val="FFFFFF"/>
                </a:solidFill>
                <a:latin typeface="Arial" charset="0"/>
              </a:rPr>
              <a:t>Binara</a:t>
            </a:r>
            <a:r>
              <a:rPr lang="en-AU" sz="1200" dirty="0">
                <a:solidFill>
                  <a:srgbClr val="FFFFFF"/>
                </a:solidFill>
                <a:latin typeface="Arial" charset="0"/>
              </a:rPr>
              <a:t> Street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200" dirty="0">
                <a:solidFill>
                  <a:srgbClr val="FFFFFF"/>
                </a:solidFill>
                <a:latin typeface="Arial" charset="0"/>
              </a:rPr>
              <a:t>Canberra City, ACT 2601, Australia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200" dirty="0">
                <a:solidFill>
                  <a:srgbClr val="FFFFFF"/>
                </a:solidFill>
                <a:latin typeface="Arial" charset="0"/>
              </a:rPr>
              <a:t>Telephone +61 2 6213 6000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832" y="2294670"/>
            <a:ext cx="5400675" cy="102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buFont typeface="Wingdings" charset="0"/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charset="0"/>
              </a:rPr>
              <a:t>Questions</a:t>
            </a:r>
            <a:r>
              <a:rPr lang="en-US" sz="2400" b="1" kern="0">
                <a:solidFill>
                  <a:schemeClr val="bg1"/>
                </a:solidFill>
                <a:latin typeface="Arial" charset="0"/>
              </a:rPr>
              <a:t>?</a:t>
            </a:r>
            <a:endParaRPr lang="en-US" sz="2400" b="1" kern="0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buFont typeface="Wingdings" charset="0"/>
              <a:buNone/>
            </a:pPr>
            <a:endParaRPr lang="en-US" sz="2400" b="1" kern="0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buFont typeface="Wingdings" charset="0"/>
              <a:buNone/>
            </a:pPr>
            <a:endParaRPr lang="en-US" sz="24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63689" y="2888940"/>
            <a:ext cx="5346017" cy="1512485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1500" dirty="0">
                <a:solidFill>
                  <a:srgbClr val="FFFFFF"/>
                </a:solidFill>
              </a:rPr>
              <a:t>enquiries@space.gov.au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1500" dirty="0">
                <a:solidFill>
                  <a:srgbClr val="00B0F0"/>
                </a:solidFill>
                <a:hlinkClick r:id="rId3"/>
              </a:rPr>
              <a:t>www.space.gov.au</a:t>
            </a:r>
            <a:r>
              <a:rPr lang="en-US" sz="1500" dirty="0">
                <a:solidFill>
                  <a:srgbClr val="FFFFFF"/>
                </a:solidFill>
              </a:rPr>
              <a:t>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1500" dirty="0">
                <a:solidFill>
                  <a:srgbClr val="FFFFFF"/>
                </a:solidFill>
              </a:rPr>
              <a:t>Tweet: </a:t>
            </a:r>
            <a:r>
              <a:rPr lang="en-US" sz="1500" dirty="0">
                <a:solidFill>
                  <a:srgbClr val="00B0F0"/>
                </a:solidFill>
              </a:rPr>
              <a:t>@</a:t>
            </a:r>
            <a:r>
              <a:rPr lang="en-US" sz="1500" dirty="0" err="1">
                <a:solidFill>
                  <a:srgbClr val="00B0F0"/>
                </a:solidFill>
              </a:rPr>
              <a:t>AusSpaceAgency</a:t>
            </a:r>
            <a:r>
              <a:rPr lang="en-US" sz="1500" dirty="0">
                <a:solidFill>
                  <a:srgbClr val="FFFFFF"/>
                </a:solidFill>
              </a:rPr>
              <a:t>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1500" dirty="0">
                <a:solidFill>
                  <a:srgbClr val="FFFFFF"/>
                </a:solidFill>
              </a:rPr>
              <a:t>LinkedIn: </a:t>
            </a:r>
            <a:r>
              <a:rPr lang="en-US" sz="1500" dirty="0" err="1">
                <a:solidFill>
                  <a:srgbClr val="00B0F0"/>
                </a:solidFill>
              </a:rPr>
              <a:t>australian</a:t>
            </a:r>
            <a:r>
              <a:rPr lang="en-US" sz="1500" dirty="0">
                <a:solidFill>
                  <a:srgbClr val="00B0F0"/>
                </a:solidFill>
              </a:rPr>
              <a:t>-space-agency</a:t>
            </a:r>
            <a:r>
              <a:rPr lang="en-US" sz="1500" dirty="0">
                <a:solidFill>
                  <a:srgbClr val="FFFFFF"/>
                </a:solidFill>
              </a:rPr>
              <a:t>  </a:t>
            </a:r>
            <a:endParaRPr lang="en-A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645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C31072B-0FBB-8445-AE15-3EBF8F877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6" t="1447" r="27062" b="1215"/>
          <a:stretch/>
        </p:blipFill>
        <p:spPr>
          <a:xfrm>
            <a:off x="2195736" y="-5789"/>
            <a:ext cx="4464496" cy="68824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45889" y="4858301"/>
            <a:ext cx="1735274" cy="404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AU" sz="1013" dirty="0">
              <a:solidFill>
                <a:srgbClr val="939598">
                  <a:lumMod val="50000"/>
                </a:srgbClr>
              </a:solidFill>
              <a:latin typeface="Calibri"/>
            </a:endParaRPr>
          </a:p>
          <a:p>
            <a:pPr>
              <a:defRPr/>
            </a:pPr>
            <a:endParaRPr lang="en-AU" sz="1013" dirty="0">
              <a:solidFill>
                <a:srgbClr val="939598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BCB03BC-0C7F-D743-A948-1C2F2B1AE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r="39888"/>
          <a:stretch/>
        </p:blipFill>
        <p:spPr>
          <a:xfrm>
            <a:off x="6660232" y="0"/>
            <a:ext cx="3771948" cy="688538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E41C93-D55E-C44A-B1EE-807B87EF24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5"/>
          <a:stretch/>
        </p:blipFill>
        <p:spPr>
          <a:xfrm>
            <a:off x="-36512" y="2883"/>
            <a:ext cx="3403667" cy="6882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-3132016" y="-315418"/>
            <a:ext cx="7560000" cy="7560000"/>
          </a:xfrm>
          <a:prstGeom prst="ellipse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602" y="1359168"/>
            <a:ext cx="3150262" cy="47936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Third country to launch its own satellite from sovereign soil (1967)</a:t>
            </a:r>
            <a:endParaRPr lang="en-AU" sz="200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  <a:p>
            <a:pPr marL="257175" indent="-257175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Honeysuckle Creek and Parkes Radio telescopes role in Apollo moon landings</a:t>
            </a:r>
            <a:endParaRPr lang="en-AU" sz="200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  <a:p>
            <a:pPr marL="257175" indent="-257175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Contribution to science, research and technological developments to support NASA and ESA over many years</a:t>
            </a:r>
            <a:endParaRPr lang="en-AU" sz="280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  <a:p>
            <a:pPr>
              <a:defRPr/>
            </a:pPr>
            <a:endParaRPr lang="en-AU" sz="105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205" y="500867"/>
            <a:ext cx="2899611" cy="540000"/>
          </a:xfrm>
          <a:prstGeom prst="rect">
            <a:avLst/>
          </a:prstGeom>
          <a:noFill/>
        </p:spPr>
        <p:txBody>
          <a:bodyPr tIns="105300" anchor="t"/>
          <a:lstStyle>
            <a:lvl1pPr marL="18415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800" b="1" baseline="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0" kern="0" dirty="0">
                <a:solidFill>
                  <a:schemeClr val="bg1">
                    <a:lumMod val="95000"/>
                  </a:schemeClr>
                </a:solidFill>
              </a:rPr>
              <a:t>Australia's long history in space</a:t>
            </a:r>
          </a:p>
        </p:txBody>
      </p:sp>
    </p:spTree>
    <p:extLst>
      <p:ext uri="{BB962C8B-B14F-4D97-AF65-F5344CB8AC3E}">
        <p14:creationId xmlns:p14="http://schemas.microsoft.com/office/powerpoint/2010/main" val="418613575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best nasa lunar gateway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2374"/>
          <a:stretch/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-3132016" y="-387424"/>
            <a:ext cx="7560000" cy="7560000"/>
          </a:xfrm>
          <a:prstGeom prst="ellipse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z="1800"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08" y="620688"/>
            <a:ext cx="3060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bg1">
                    <a:lumMod val="85000"/>
                  </a:schemeClr>
                </a:solidFill>
              </a:rPr>
              <a:t>Space is a future industry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84" y="1276305"/>
            <a:ext cx="34644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rapidly growing industry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value globally $345.0b, $3.9b nationally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has a highly skilled workforce</a:t>
            </a: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R&amp;D capabilities</a:t>
            </a: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up to 20,000 new jobs</a:t>
            </a: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0805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-338" r="14612" b="15445"/>
          <a:stretch/>
        </p:blipFill>
        <p:spPr>
          <a:xfrm>
            <a:off x="-36513" y="-27384"/>
            <a:ext cx="9217025" cy="68853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-3132856" y="-387424"/>
            <a:ext cx="7560000" cy="7560000"/>
          </a:xfrm>
          <a:prstGeom prst="ellipse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z="1800" dirty="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264" y="548680"/>
            <a:ext cx="3208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bg1">
                    <a:lumMod val="85000"/>
                  </a:schemeClr>
                </a:solidFill>
              </a:rPr>
              <a:t>The Australian Space Agency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264" y="1556792"/>
            <a:ext cx="3402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Established 1 July 2018</a:t>
            </a:r>
            <a:endParaRPr lang="en-A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Multidisciplinary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Focusing on key priorities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8024" y="-3749484"/>
            <a:ext cx="5738324" cy="5738324"/>
          </a:xfrm>
          <a:prstGeom prst="ellipse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z="1800" dirty="0"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296805"/>
            <a:ext cx="327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</a:rPr>
              <a:t>“</a:t>
            </a:r>
            <a:r>
              <a:rPr lang="en-AU" sz="1200" i="1" dirty="0">
                <a:solidFill>
                  <a:schemeClr val="bg1"/>
                </a:solidFill>
              </a:rPr>
              <a:t>To transform and grow a globally respected Australian space industry that lifts the broader economy, inspires and improves the lives of Australians – underpinned by strong national and international engagement”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866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15288" r="-207"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-3132856" y="-387424"/>
            <a:ext cx="7560000" cy="7560000"/>
          </a:xfrm>
          <a:prstGeom prst="ellipse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z="1800"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648" y="1746626"/>
            <a:ext cx="27250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Australia’s civil space sector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635" y="1313621"/>
            <a:ext cx="34322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policy and strategic advice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3648" y="2410464"/>
            <a:ext cx="2936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the space industry and the use of space</a:t>
            </a:r>
            <a:endParaRPr lang="en-AU" sz="15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957" y="4401979"/>
            <a:ext cx="2961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 Australia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3035" y="3074302"/>
            <a:ext cx="2936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civil space engagement</a:t>
            </a:r>
            <a:endParaRPr lang="en-AU" sz="15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3738140"/>
            <a:ext cx="3053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and international obligations</a:t>
            </a:r>
            <a:endParaRPr lang="en-AU" sz="15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47667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bg1">
                    <a:lumMod val="85000"/>
                  </a:schemeClr>
                </a:solidFill>
              </a:rPr>
              <a:t>Supporting the space sector</a:t>
            </a:r>
          </a:p>
        </p:txBody>
      </p:sp>
    </p:spTree>
    <p:extLst>
      <p:ext uri="{BB962C8B-B14F-4D97-AF65-F5344CB8AC3E}">
        <p14:creationId xmlns:p14="http://schemas.microsoft.com/office/powerpoint/2010/main" val="287180733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67850" r="56300" b="1050"/>
          <a:stretch/>
        </p:blipFill>
        <p:spPr>
          <a:xfrm>
            <a:off x="2843808" y="2059908"/>
            <a:ext cx="3626081" cy="25572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51820" y="3969060"/>
            <a:ext cx="3132348" cy="2013436"/>
            <a:chOff x="3935760" y="4437112"/>
            <a:chExt cx="4176464" cy="2684581"/>
          </a:xfrm>
        </p:grpSpPr>
        <p:sp>
          <p:nvSpPr>
            <p:cNvPr id="16" name="Rectangle 15"/>
            <p:cNvSpPr/>
            <p:nvPr/>
          </p:nvSpPr>
          <p:spPr>
            <a:xfrm>
              <a:off x="4295800" y="4880697"/>
              <a:ext cx="3600000" cy="1800000"/>
            </a:xfrm>
            <a:prstGeom prst="rect">
              <a:avLst/>
            </a:prstGeom>
            <a:solidFill>
              <a:srgbClr val="4B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AU" sz="1013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4437112"/>
              <a:ext cx="4176464" cy="26845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Aft>
                  <a:spcPts val="375"/>
                </a:spcAft>
                <a:defRPr/>
              </a:pPr>
              <a:r>
                <a:rPr lang="en-AU" sz="1125" b="1" dirty="0">
                  <a:solidFill>
                    <a:schemeClr val="bg1"/>
                  </a:solidFill>
                  <a:latin typeface="Calibri"/>
                </a:rPr>
                <a:t>Coordinate Domestically</a:t>
              </a:r>
            </a:p>
            <a:p>
              <a:pPr algn="ctr"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chemeClr val="bg1">
                      <a:lumMod val="85000"/>
                    </a:schemeClr>
                  </a:solidFill>
                  <a:latin typeface="Calibri"/>
                </a:rPr>
                <a:t>Draw on Australian capabilities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latin typeface="Calibri"/>
              </a:endParaRPr>
            </a:p>
            <a:p>
              <a:pPr marL="402431" lvl="1" indent="-126206"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  <a:latin typeface="Calibri"/>
                </a:rPr>
                <a:t>Work closely with government partners and jurisdictions</a:t>
              </a:r>
            </a:p>
            <a:p>
              <a:pPr marL="402431" lvl="1" indent="-126206"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  <a:latin typeface="Calibri"/>
                </a:rPr>
                <a:t>Build a complementary industry</a:t>
              </a:r>
            </a:p>
            <a:p>
              <a:pPr marL="402431" lvl="1" indent="-126206">
                <a:buFont typeface="Arial" panose="020B0604020202020204" pitchFamily="34" charset="0"/>
                <a:buChar char="•"/>
                <a:defRPr/>
              </a:pPr>
              <a:r>
                <a:rPr lang="en-AU" sz="1500" dirty="0">
                  <a:solidFill>
                    <a:schemeClr val="bg1">
                      <a:lumMod val="85000"/>
                    </a:schemeClr>
                  </a:solidFill>
                  <a:latin typeface="Calibri"/>
                </a:rPr>
                <a:t>Multidisciplinary team</a:t>
              </a:r>
            </a:p>
            <a:p>
              <a:pPr algn="ctr">
                <a:defRPr/>
              </a:pP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sz="1013" dirty="0">
                  <a:solidFill>
                    <a:schemeClr val="bg1">
                      <a:lumMod val="85000"/>
                    </a:schemeClr>
                  </a:solidFill>
                  <a:latin typeface="Calibri"/>
                </a:rPr>
                <a:t> </a:t>
              </a:r>
              <a:endParaRPr lang="en-AU" sz="1013" dirty="0">
                <a:solidFill>
                  <a:schemeClr val="bg1">
                    <a:lumMod val="85000"/>
                  </a:schemeClr>
                </a:solidFill>
                <a:latin typeface="Calibri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379368" y="4563126"/>
            <a:ext cx="2326759" cy="0"/>
          </a:xfrm>
          <a:prstGeom prst="line">
            <a:avLst/>
          </a:prstGeom>
          <a:ln>
            <a:solidFill>
              <a:srgbClr val="8E7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54198" y="2888940"/>
            <a:ext cx="2700000" cy="1350000"/>
          </a:xfrm>
          <a:prstGeom prst="rect">
            <a:avLst/>
          </a:prstGeom>
          <a:solidFill>
            <a:srgbClr val="4B2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AU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4198" y="2826281"/>
            <a:ext cx="2700000" cy="164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375"/>
              </a:spcAft>
              <a:defRPr/>
            </a:pPr>
            <a:r>
              <a:rPr lang="en-AU" sz="1500" b="1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Responsive Regulator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Working with industry 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Legislation that provides safety </a:t>
            </a:r>
            <a:r>
              <a:rPr lang="en-AU" sz="1500">
                <a:solidFill>
                  <a:schemeClr val="bg1">
                    <a:lumMod val="85000"/>
                  </a:schemeClr>
                </a:solidFill>
                <a:latin typeface="Calibri"/>
              </a:rPr>
              <a:t>while encouraging growth</a:t>
            </a:r>
            <a:endParaRPr lang="en-AU" sz="1500" dirty="0">
              <a:solidFill>
                <a:schemeClr val="bg1">
                  <a:lumMod val="85000"/>
                </a:schemeClr>
              </a:solidFill>
              <a:latin typeface="Calibri"/>
            </a:endParaRPr>
          </a:p>
          <a:p>
            <a:pPr>
              <a:defRPr/>
            </a:pPr>
            <a:endParaRPr lang="en-AU" sz="1500" dirty="0">
              <a:solidFill>
                <a:schemeClr val="bg1">
                  <a:lumMod val="85000"/>
                </a:schemeClr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16216" y="3212976"/>
            <a:ext cx="2326759" cy="0"/>
          </a:xfrm>
          <a:prstGeom prst="line">
            <a:avLst/>
          </a:prstGeom>
          <a:ln>
            <a:solidFill>
              <a:srgbClr val="8E7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502" y="2888940"/>
            <a:ext cx="2700000" cy="1350000"/>
          </a:xfrm>
          <a:prstGeom prst="rect">
            <a:avLst/>
          </a:prstGeom>
          <a:solidFill>
            <a:srgbClr val="4B2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AU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502" y="2802631"/>
            <a:ext cx="2707979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300"/>
              </a:spcAft>
              <a:defRPr/>
            </a:pPr>
            <a:r>
              <a:rPr lang="en-AU" sz="1500" b="1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Partner and Facilitator</a:t>
            </a:r>
            <a:endParaRPr lang="en-AU" sz="1500" b="1" dirty="0">
              <a:solidFill>
                <a:schemeClr val="bg1"/>
              </a:solidFill>
              <a:latin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Helping to connect and open up opportunities domestically and internationally</a:t>
            </a:r>
            <a:endParaRPr lang="en-AU" sz="15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47020" y="3158970"/>
            <a:ext cx="2326759" cy="0"/>
          </a:xfrm>
          <a:prstGeom prst="line">
            <a:avLst/>
          </a:prstGeom>
          <a:ln>
            <a:solidFill>
              <a:srgbClr val="8E7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-9000" y="843764"/>
            <a:ext cx="9153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5300" anchor="t"/>
          <a:lstStyle>
            <a:lvl1pPr marL="18415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800" b="1" baseline="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eaLnBrk="1" hangingPunct="1">
              <a:spcBef>
                <a:spcPct val="0"/>
              </a:spcBef>
            </a:pPr>
            <a:r>
              <a:rPr lang="en-AU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we achieve our purpose?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8799" y="1562282"/>
            <a:ext cx="31727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door and one voice for the civil and commercial space sector…</a:t>
            </a:r>
          </a:p>
        </p:txBody>
      </p:sp>
      <p:sp>
        <p:nvSpPr>
          <p:cNvPr id="21" name="TextBox 20"/>
          <p:cNvSpPr txBox="1"/>
          <p:nvPr/>
        </p:nvSpPr>
        <p:spPr>
          <a:xfrm rot="10800000" flipH="1">
            <a:off x="2279203" y="1046916"/>
            <a:ext cx="7675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accent6">
                    <a:lumMod val="60000"/>
                    <a:lumOff val="40000"/>
                    <a:alpha val="25000"/>
                  </a:schemeClr>
                </a:solidFill>
              </a:rPr>
              <a:t>”</a:t>
            </a:r>
            <a:endParaRPr lang="en-US" sz="1350" b="1" dirty="0">
              <a:solidFill>
                <a:schemeClr val="accent6">
                  <a:lumMod val="60000"/>
                  <a:lumOff val="40000"/>
                  <a:alpha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0440" y="1760536"/>
            <a:ext cx="76751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accent6">
                    <a:lumMod val="60000"/>
                    <a:lumOff val="40000"/>
                    <a:alpha val="25000"/>
                  </a:schemeClr>
                </a:solidFill>
              </a:rPr>
              <a:t>”</a:t>
            </a:r>
            <a:endParaRPr lang="en-US" sz="1350" b="1" dirty="0">
              <a:solidFill>
                <a:schemeClr val="accent6">
                  <a:lumMod val="60000"/>
                  <a:lumOff val="40000"/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79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41515"/>
          </a:xfrm>
          <a:prstGeom prst="rect">
            <a:avLst/>
          </a:prstGeom>
        </p:spPr>
        <p:txBody>
          <a:bodyPr lIns="0" tIns="105300" anchor="t"/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Agency priorities are Australia’s areas of competitive advantage </a:t>
            </a:r>
            <a:br>
              <a:rPr lang="en-US" sz="1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5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5157192"/>
            <a:ext cx="1890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dirty="0">
                <a:solidFill>
                  <a:srgbClr val="8E744B"/>
                </a:solidFill>
                <a:latin typeface="Calibri"/>
                <a:ea typeface="ＭＳ Ｐゴシック"/>
                <a:cs typeface="+mn-cs"/>
              </a:rPr>
              <a:t>Robotics and autonomous systems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96531" y="5108015"/>
            <a:ext cx="1892735" cy="72008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AU" sz="1500" kern="1200" dirty="0">
                <a:solidFill>
                  <a:srgbClr val="8E744B"/>
                </a:solidFill>
                <a:latin typeface="Calibri"/>
                <a:cs typeface="+mn-cs"/>
              </a:rPr>
              <a:t>R&amp;D and leapfrog technologies</a:t>
            </a:r>
            <a:endParaRPr lang="en-US" sz="1500" kern="1200" dirty="0">
              <a:solidFill>
                <a:srgbClr val="8E744B"/>
              </a:solidFill>
              <a:latin typeface="Calibri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588" y="2500154"/>
            <a:ext cx="22470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500" dirty="0">
                <a:solidFill>
                  <a:srgbClr val="8E744B"/>
                </a:solidFill>
                <a:latin typeface="Calibri"/>
                <a:ea typeface="+mn-ea"/>
                <a:cs typeface="+mn-cs"/>
              </a:rPr>
              <a:t>Communications technologies, services and ground stations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19961" y="2500154"/>
            <a:ext cx="1937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dirty="0">
                <a:solidFill>
                  <a:srgbClr val="8E744B"/>
                </a:solidFill>
                <a:latin typeface="Calibri"/>
                <a:ea typeface="+mn-ea"/>
                <a:cs typeface="+mn-cs"/>
              </a:rPr>
              <a:t>Space Situational Awareness and debris monitoring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4158" y="5127511"/>
            <a:ext cx="18882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500" dirty="0">
                <a:solidFill>
                  <a:srgbClr val="8E744B"/>
                </a:solidFill>
                <a:latin typeface="Calibri"/>
                <a:ea typeface="+mn-ea"/>
                <a:cs typeface="+mn-cs"/>
              </a:rPr>
              <a:t>Earth observation services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69004" y="2512528"/>
            <a:ext cx="21405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500" dirty="0">
                <a:solidFill>
                  <a:srgbClr val="8E744B"/>
                </a:solidFill>
                <a:latin typeface="Calibri"/>
                <a:ea typeface="+mn-ea"/>
                <a:cs typeface="+mn-cs"/>
              </a:rPr>
              <a:t>Positioning, Navigation and Timing infrastructure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" y="1268760"/>
            <a:ext cx="2172842" cy="12241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29" y="1270648"/>
            <a:ext cx="2169492" cy="12222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54" y="1276018"/>
            <a:ext cx="2172842" cy="12241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5" y="3883879"/>
            <a:ext cx="2172841" cy="12241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531" y="3861048"/>
            <a:ext cx="2191403" cy="12345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481" y="3861048"/>
            <a:ext cx="2191403" cy="1234593"/>
          </a:xfrm>
          <a:prstGeom prst="rect">
            <a:avLst/>
          </a:prstGeom>
        </p:spPr>
      </p:pic>
      <p:sp>
        <p:nvSpPr>
          <p:cNvPr id="55" name="Text Placeholder 3"/>
          <p:cNvSpPr txBox="1">
            <a:spLocks/>
          </p:cNvSpPr>
          <p:nvPr/>
        </p:nvSpPr>
        <p:spPr>
          <a:xfrm>
            <a:off x="6831530" y="5130417"/>
            <a:ext cx="189273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413F47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AU" sz="1500" kern="1200" dirty="0">
                <a:solidFill>
                  <a:srgbClr val="8E744B"/>
                </a:solidFill>
                <a:latin typeface="Calibri"/>
                <a:cs typeface="+mn-cs"/>
              </a:rPr>
              <a:t>Inspiring the Australian </a:t>
            </a:r>
            <a:r>
              <a:rPr lang="en-AU" sz="1500" dirty="0">
                <a:solidFill>
                  <a:srgbClr val="8E744B"/>
                </a:solidFill>
                <a:latin typeface="Calibri"/>
                <a:cs typeface="+mn-cs"/>
              </a:rPr>
              <a:t>community</a:t>
            </a:r>
            <a:endParaRPr lang="en-US" sz="1500" kern="1200" dirty="0">
              <a:solidFill>
                <a:srgbClr val="8E744B"/>
              </a:solidFill>
              <a:latin typeface="Calibri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655" y="1268760"/>
            <a:ext cx="2154279" cy="122436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587723" y="2488208"/>
            <a:ext cx="1937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dirty="0">
                <a:solidFill>
                  <a:srgbClr val="8E744B"/>
                </a:solidFill>
                <a:latin typeface="Calibri"/>
                <a:ea typeface="+mn-ea"/>
                <a:cs typeface="+mn-cs"/>
              </a:rPr>
              <a:t>Space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 b="17143"/>
          <a:stretch/>
        </p:blipFill>
        <p:spPr>
          <a:xfrm>
            <a:off x="2342534" y="3870573"/>
            <a:ext cx="21744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5612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3434960" y="1140210"/>
            <a:ext cx="2012659" cy="471315"/>
          </a:xfrm>
          <a:prstGeom prst="rect">
            <a:avLst/>
          </a:prstGeom>
          <a:solidFill>
            <a:srgbClr val="9E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Mining and Remote Operation</a:t>
            </a:r>
            <a:endParaRPr lang="en-A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871709" y="1130380"/>
            <a:ext cx="2012659" cy="471315"/>
          </a:xfrm>
          <a:prstGeom prst="rect">
            <a:avLst/>
          </a:prstGeom>
          <a:solidFill>
            <a:srgbClr val="087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AU" sz="1600" dirty="0">
                <a:solidFill>
                  <a:prstClr val="white"/>
                </a:solidFill>
                <a:latin typeface="Calibri"/>
              </a:rPr>
              <a:t>Biomedicine</a:t>
            </a:r>
            <a:r>
              <a:rPr lang="en-AU" sz="180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409769" y="3811862"/>
            <a:ext cx="2002043" cy="467336"/>
          </a:xfrm>
          <a:prstGeom prst="rect">
            <a:avLst/>
          </a:prstGeom>
          <a:solidFill>
            <a:srgbClr val="52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AU" sz="1600" dirty="0">
                <a:solidFill>
                  <a:prstClr val="white"/>
                </a:solidFill>
                <a:latin typeface="Calibri"/>
              </a:rPr>
              <a:t>Emergency Services</a:t>
            </a:r>
            <a:endParaRPr lang="en-AU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983288" y="1138657"/>
            <a:ext cx="2012659" cy="475452"/>
          </a:xfrm>
          <a:prstGeom prst="rect">
            <a:avLst/>
          </a:prstGeom>
          <a:solidFill>
            <a:srgbClr val="436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algn="ctr" defTabSz="685783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 Agriculture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44800" y="3792935"/>
            <a:ext cx="2012659" cy="471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AU" sz="1600" dirty="0">
                <a:solidFill>
                  <a:prstClr val="white"/>
                </a:solidFill>
                <a:latin typeface="Calibri"/>
              </a:rPr>
              <a:t>Urban Planning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56379" y="3801212"/>
            <a:ext cx="2012659" cy="47545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Manufacturing</a:t>
            </a:r>
            <a:endParaRPr lang="en-AU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b="-1231"/>
          <a:stretch/>
        </p:blipFill>
        <p:spPr>
          <a:xfrm>
            <a:off x="3405014" y="4314872"/>
            <a:ext cx="1997438" cy="177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r="13071"/>
          <a:stretch/>
        </p:blipFill>
        <p:spPr>
          <a:xfrm>
            <a:off x="953348" y="4314873"/>
            <a:ext cx="2016000" cy="179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-183" b="1"/>
          <a:stretch/>
        </p:blipFill>
        <p:spPr>
          <a:xfrm>
            <a:off x="5846066" y="4314873"/>
            <a:ext cx="2016000" cy="1783639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/>
          <a:stretch/>
        </p:blipFill>
        <p:spPr>
          <a:xfrm>
            <a:off x="971599" y="1643408"/>
            <a:ext cx="2016225" cy="175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2"/>
          <a:stretch/>
        </p:blipFill>
        <p:spPr>
          <a:xfrm>
            <a:off x="5865374" y="1628778"/>
            <a:ext cx="2024915" cy="175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0303"/>
          <a:stretch/>
        </p:blipFill>
        <p:spPr>
          <a:xfrm>
            <a:off x="3419871" y="1644752"/>
            <a:ext cx="2016225" cy="17568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41515"/>
          </a:xfrm>
          <a:prstGeom prst="rect">
            <a:avLst/>
          </a:prstGeom>
        </p:spPr>
        <p:txBody>
          <a:bodyPr lIns="0" tIns="105300" anchor="t"/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is not just satellites and rockets</a:t>
            </a:r>
            <a:br>
              <a:rPr lang="en-US" sz="1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5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298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62" y="4269658"/>
            <a:ext cx="1136767" cy="1219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05" y="1625203"/>
            <a:ext cx="1010860" cy="118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881" y="1570726"/>
            <a:ext cx="1479190" cy="1267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85" y="1600203"/>
            <a:ext cx="1242138" cy="12089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857250"/>
            <a:ext cx="6858000" cy="573528"/>
          </a:xfrm>
          <a:prstGeom prst="rect">
            <a:avLst/>
          </a:prstGeom>
          <a:solidFill>
            <a:srgbClr val="23113E"/>
          </a:solidFill>
        </p:spPr>
        <p:txBody>
          <a:bodyPr tIns="105300" anchor="t"/>
          <a:lstStyle>
            <a:lvl1pPr marL="18415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800" b="1" baseline="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100" b="0" kern="0" dirty="0">
                <a:solidFill>
                  <a:schemeClr val="bg1"/>
                </a:solidFill>
              </a:rPr>
              <a:t>Our first 100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2809726"/>
            <a:ext cx="1998222" cy="10792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22.9 million Australians (cumulative reach)</a:t>
            </a:r>
          </a:p>
          <a:p>
            <a:pPr>
              <a:defRPr/>
            </a:pPr>
            <a:endParaRPr lang="en-AU" sz="1013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856" y="2804616"/>
            <a:ext cx="247730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Strong engagement with states and territories and industry</a:t>
            </a:r>
            <a:endParaRPr lang="en-AU" sz="18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3839" y="4858299"/>
            <a:ext cx="1735274" cy="404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AU" sz="1013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defRPr/>
            </a:pPr>
            <a:endParaRPr lang="en-AU" sz="1013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0911" y="3003553"/>
            <a:ext cx="1620179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Active international engagement with three signed MoUs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2" b="18456"/>
          <a:stretch/>
        </p:blipFill>
        <p:spPr>
          <a:xfrm>
            <a:off x="6013141" y="2817767"/>
            <a:ext cx="932960" cy="571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55" y="3458203"/>
            <a:ext cx="932959" cy="2616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2" y="3919024"/>
            <a:ext cx="546085" cy="5970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69729" y="4217551"/>
            <a:ext cx="2438710" cy="1217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AU" sz="9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defRPr/>
            </a:pPr>
            <a:r>
              <a:rPr lang="en-AU" sz="1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Space Amendment Act 2018 – Royal Assent August</a:t>
            </a:r>
            <a:endParaRPr lang="en-AU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defRPr/>
            </a:pPr>
            <a:endParaRPr lang="en-AU" sz="1013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9793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10.xml><?xml version="1.0" encoding="utf-8"?>
<a:theme xmlns:a="http://schemas.openxmlformats.org/drawingml/2006/main" name="1_Internal Master">
  <a:themeElements>
    <a:clrScheme name="Industry 1">
      <a:dk1>
        <a:srgbClr val="000000"/>
      </a:dk1>
      <a:lt1>
        <a:srgbClr val="FFFFFF"/>
      </a:lt1>
      <a:dk2>
        <a:srgbClr val="005677"/>
      </a:dk2>
      <a:lt2>
        <a:srgbClr val="58595B"/>
      </a:lt2>
      <a:accent1>
        <a:srgbClr val="939598"/>
      </a:accent1>
      <a:accent2>
        <a:srgbClr val="00283E"/>
      </a:accent2>
      <a:accent3>
        <a:srgbClr val="1B9590"/>
      </a:accent3>
      <a:accent4>
        <a:srgbClr val="61C6C6"/>
      </a:accent4>
      <a:accent5>
        <a:srgbClr val="9CD9E0"/>
      </a:accent5>
      <a:accent6>
        <a:srgbClr val="C973AF"/>
      </a:accent6>
      <a:hlink>
        <a:srgbClr val="0000B2"/>
      </a:hlink>
      <a:folHlink>
        <a:srgbClr val="0081B2"/>
      </a:folHlink>
    </a:clrScheme>
    <a:fontScheme name="DIISR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IIS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853D8DDF-FD1E-4E09-8D8D-52C6D5803A08}"/>
    </a:ext>
  </a:extLst>
</a:theme>
</file>

<file path=ppt/theme/theme11.xml><?xml version="1.0" encoding="utf-8"?>
<a:theme xmlns:a="http://schemas.openxmlformats.org/drawingml/2006/main" name="Internal Master">
  <a:themeElements>
    <a:clrScheme name="Industry 1">
      <a:dk1>
        <a:srgbClr val="000000"/>
      </a:dk1>
      <a:lt1>
        <a:srgbClr val="FFFFFF"/>
      </a:lt1>
      <a:dk2>
        <a:srgbClr val="005677"/>
      </a:dk2>
      <a:lt2>
        <a:srgbClr val="58595B"/>
      </a:lt2>
      <a:accent1>
        <a:srgbClr val="939598"/>
      </a:accent1>
      <a:accent2>
        <a:srgbClr val="00283E"/>
      </a:accent2>
      <a:accent3>
        <a:srgbClr val="1B9590"/>
      </a:accent3>
      <a:accent4>
        <a:srgbClr val="61C6C6"/>
      </a:accent4>
      <a:accent5>
        <a:srgbClr val="9CD9E0"/>
      </a:accent5>
      <a:accent6>
        <a:srgbClr val="C973AF"/>
      </a:accent6>
      <a:hlink>
        <a:srgbClr val="0000B2"/>
      </a:hlink>
      <a:folHlink>
        <a:srgbClr val="0081B2"/>
      </a:folHlink>
    </a:clrScheme>
    <a:fontScheme name="DIISR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IIS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853D8DDF-FD1E-4E09-8D8D-52C6D5803A08}"/>
    </a:ext>
  </a:extLst>
</a:theme>
</file>

<file path=ppt/theme/theme12.xml><?xml version="1.0" encoding="utf-8"?>
<a:theme xmlns:a="http://schemas.openxmlformats.org/drawingml/2006/main" name="2_Internal Master">
  <a:themeElements>
    <a:clrScheme name="Industry 1">
      <a:dk1>
        <a:srgbClr val="000000"/>
      </a:dk1>
      <a:lt1>
        <a:srgbClr val="FFFFFF"/>
      </a:lt1>
      <a:dk2>
        <a:srgbClr val="005677"/>
      </a:dk2>
      <a:lt2>
        <a:srgbClr val="58595B"/>
      </a:lt2>
      <a:accent1>
        <a:srgbClr val="939598"/>
      </a:accent1>
      <a:accent2>
        <a:srgbClr val="00283E"/>
      </a:accent2>
      <a:accent3>
        <a:srgbClr val="1B9590"/>
      </a:accent3>
      <a:accent4>
        <a:srgbClr val="61C6C6"/>
      </a:accent4>
      <a:accent5>
        <a:srgbClr val="9CD9E0"/>
      </a:accent5>
      <a:accent6>
        <a:srgbClr val="C973AF"/>
      </a:accent6>
      <a:hlink>
        <a:srgbClr val="0000B2"/>
      </a:hlink>
      <a:folHlink>
        <a:srgbClr val="0081B2"/>
      </a:folHlink>
    </a:clrScheme>
    <a:fontScheme name="DIISR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IIS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853D8DDF-FD1E-4E09-8D8D-52C6D5803A08}"/>
    </a:ext>
  </a:extLst>
</a:theme>
</file>

<file path=ppt/theme/theme13.xml><?xml version="1.0" encoding="utf-8"?>
<a:theme xmlns:a="http://schemas.openxmlformats.org/drawingml/2006/main" name="9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3.xml><?xml version="1.0" encoding="utf-8"?>
<a:theme xmlns:a="http://schemas.openxmlformats.org/drawingml/2006/main" name="2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4.xml><?xml version="1.0" encoding="utf-8"?>
<a:theme xmlns:a="http://schemas.openxmlformats.org/drawingml/2006/main" name="3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5.xml><?xml version="1.0" encoding="utf-8"?>
<a:theme xmlns:a="http://schemas.openxmlformats.org/drawingml/2006/main" name="4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6.xml><?xml version="1.0" encoding="utf-8"?>
<a:theme xmlns:a="http://schemas.openxmlformats.org/drawingml/2006/main" name="5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7.xml><?xml version="1.0" encoding="utf-8"?>
<a:theme xmlns:a="http://schemas.openxmlformats.org/drawingml/2006/main" name="6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8.xml><?xml version="1.0" encoding="utf-8"?>
<a:theme xmlns:a="http://schemas.openxmlformats.org/drawingml/2006/main" name="7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9.xml><?xml version="1.0" encoding="utf-8"?>
<a:theme xmlns:a="http://schemas.openxmlformats.org/drawingml/2006/main" name="8_CorporateNetwork_powerpoint_template">
  <a:themeElements>
    <a:clrScheme name="Industry Economics and Analysis">
      <a:dk1>
        <a:srgbClr val="000000"/>
      </a:dk1>
      <a:lt1>
        <a:srgbClr val="FFFFFF"/>
      </a:lt1>
      <a:dk2>
        <a:srgbClr val="3A87AE"/>
      </a:dk2>
      <a:lt2>
        <a:srgbClr val="FFFFFF"/>
      </a:lt2>
      <a:accent1>
        <a:srgbClr val="005677"/>
      </a:accent1>
      <a:accent2>
        <a:srgbClr val="58595B"/>
      </a:accent2>
      <a:accent3>
        <a:srgbClr val="1B9590"/>
      </a:accent3>
      <a:accent4>
        <a:srgbClr val="61C6C6"/>
      </a:accent4>
      <a:accent5>
        <a:srgbClr val="C973AF"/>
      </a:accent5>
      <a:accent6>
        <a:srgbClr val="9CD9E0"/>
      </a:accent6>
      <a:hlink>
        <a:srgbClr val="00C1FF"/>
      </a:hlink>
      <a:folHlink>
        <a:srgbClr val="FF9D0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A_powerpoint [Read-Only]" id="{983F7CF5-BD76-4B88-AC13-E9B287131C14}" vid="{FD36A34C-0FFF-4E92-A43C-6D9B27A77CD3}"/>
    </a:ext>
  </a:extLst>
</a:theme>
</file>

<file path=ppt/theme/themeOverride1.xml><?xml version="1.0" encoding="utf-8"?>
<a:themeOverride xmlns:a="http://schemas.openxmlformats.org/drawingml/2006/main">
  <a:clrScheme name="Industry 1">
    <a:dk1>
      <a:srgbClr val="000000"/>
    </a:dk1>
    <a:lt1>
      <a:srgbClr val="FFFFFF"/>
    </a:lt1>
    <a:dk2>
      <a:srgbClr val="005677"/>
    </a:dk2>
    <a:lt2>
      <a:srgbClr val="58595B"/>
    </a:lt2>
    <a:accent1>
      <a:srgbClr val="939598"/>
    </a:accent1>
    <a:accent2>
      <a:srgbClr val="00283E"/>
    </a:accent2>
    <a:accent3>
      <a:srgbClr val="1B9590"/>
    </a:accent3>
    <a:accent4>
      <a:srgbClr val="61C6C6"/>
    </a:accent4>
    <a:accent5>
      <a:srgbClr val="9CD9E0"/>
    </a:accent5>
    <a:accent6>
      <a:srgbClr val="C973AF"/>
    </a:accent6>
    <a:hlink>
      <a:srgbClr val="0000B2"/>
    </a:hlink>
    <a:folHlink>
      <a:srgbClr val="0081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EDEDDED97040B522BE2D9DF14AF3" ma:contentTypeVersion="4" ma:contentTypeDescription="Create a new document." ma:contentTypeScope="" ma:versionID="52042347127793f4ed1d9f9ef4031ab6">
  <xsd:schema xmlns:xsd="http://www.w3.org/2001/XMLSchema" xmlns:xs="http://www.w3.org/2001/XMLSchema" xmlns:p="http://schemas.microsoft.com/office/2006/metadata/properties" xmlns:ns1="http://schemas.microsoft.com/sharepoint/v3" xmlns:ns2="129525e2-b174-457c-bdfd-a86a325a0ffd" xmlns:ns3="94ff9ed8-9548-47c4-93fb-45b848999018" targetNamespace="http://schemas.microsoft.com/office/2006/metadata/properties" ma:root="true" ma:fieldsID="06bb0e832a50954ed105cf34f8758365" ns1:_="" ns2:_="" ns3:_="">
    <xsd:import namespace="http://schemas.microsoft.com/sharepoint/v3"/>
    <xsd:import namespace="129525e2-b174-457c-bdfd-a86a325a0ffd"/>
    <xsd:import namespace="94ff9ed8-9548-47c4-93fb-45b848999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ing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525e2-b174-457c-bdfd-a86a325a0f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f9ed8-9548-47c4-93fb-45b848999018" elementFormDefault="qualified">
    <xsd:import namespace="http://schemas.microsoft.com/office/2006/documentManagement/types"/>
    <xsd:import namespace="http://schemas.microsoft.com/office/infopath/2007/PartnerControls"/>
    <xsd:element name="Owning_x0020_Section" ma:index="13" nillable="true" ma:displayName="Owning Section" ma:internalName="Owning_x0020_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9525e2-b174-457c-bdfd-a86a325a0ffd">Q7CZYXP2W735-1035368955-561</_dlc_DocId>
    <_dlc_DocIdUrl xmlns="129525e2-b174-457c-bdfd-a86a325a0ffd">
      <Url>http://collaboration/organisation/cscd/RRC/MC/_layouts/15/DocIdRedir.aspx?ID=Q7CZYXP2W735-1035368955-561</Url>
      <Description>Q7CZYXP2W735-1035368955-561</Description>
    </_dlc_DocIdUrl>
    <Owning_x0020_Section xmlns="94ff9ed8-9548-47c4-93fb-45b84899901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19611C-2225-49BD-AFB6-5B788708B32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F4746F6-5105-40E0-A199-2D24AE9F7405}"/>
</file>

<file path=customXml/itemProps3.xml><?xml version="1.0" encoding="utf-8"?>
<ds:datastoreItem xmlns:ds="http://schemas.openxmlformats.org/officeDocument/2006/customXml" ds:itemID="{0E0CF103-F89E-4970-86CE-D85059001C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749E35-DA39-4E50-AAD9-5FEB0BDE6FF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c34f7bf-66cf-47fb-b466-1c3368e01067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7542fce-ffe0-493b-b9b7-89db4158a116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D21FFE6-660F-4312-8184-69781795A680}"/>
</file>

<file path=docProps/app.xml><?xml version="1.0" encoding="utf-8"?>
<Properties xmlns="http://schemas.openxmlformats.org/officeDocument/2006/extended-properties" xmlns:vt="http://schemas.openxmlformats.org/officeDocument/2006/docPropsVTypes">
  <Template>ASA_powerpoint</Template>
  <TotalTime>3343</TotalTime>
  <Words>589</Words>
  <Application>Microsoft Macintosh PowerPoint</Application>
  <PresentationFormat>On-screen Show (4:3)</PresentationFormat>
  <Paragraphs>113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ＭＳ Ｐゴシック</vt:lpstr>
      <vt:lpstr>Arial</vt:lpstr>
      <vt:lpstr>Calibri</vt:lpstr>
      <vt:lpstr>HelveticaNeue</vt:lpstr>
      <vt:lpstr>Wingdings</vt:lpstr>
      <vt:lpstr>CorporateNetwork_powerpoint_template</vt:lpstr>
      <vt:lpstr>1_CorporateNetwork_powerpoint_template</vt:lpstr>
      <vt:lpstr>2_CorporateNetwork_powerpoint_template</vt:lpstr>
      <vt:lpstr>3_CorporateNetwork_powerpoint_template</vt:lpstr>
      <vt:lpstr>4_CorporateNetwork_powerpoint_template</vt:lpstr>
      <vt:lpstr>5_CorporateNetwork_powerpoint_template</vt:lpstr>
      <vt:lpstr>6_CorporateNetwork_powerpoint_template</vt:lpstr>
      <vt:lpstr>7_CorporateNetwork_powerpoint_template</vt:lpstr>
      <vt:lpstr>8_CorporateNetwork_powerpoint_template</vt:lpstr>
      <vt:lpstr>1_Internal Master</vt:lpstr>
      <vt:lpstr>Internal Master</vt:lpstr>
      <vt:lpstr>2_Internal Master</vt:lpstr>
      <vt:lpstr>9_CorporateNetwork_powerpoint_template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Agency priorities are Australia’s areas of competitive advantage  </vt:lpstr>
      <vt:lpstr>Space is not just satellites and rockets </vt:lpstr>
      <vt:lpstr>PowerPoint Presentation</vt:lpstr>
      <vt:lpstr>PowerPoint Presentation</vt:lpstr>
      <vt:lpstr>PowerPoint Presentation</vt:lpstr>
      <vt:lpstr>PowerPoint Presentation</vt:lpstr>
    </vt:vector>
  </TitlesOfParts>
  <Manager/>
  <Company>Department of Industry, Innovation and Science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Space Agency</dc:title>
  <dc:subject/>
  <dc:creator>Murfett, Anthony</dc:creator>
  <cp:keywords>Corporate Network powerpoint presentation template</cp:keywords>
  <dc:description/>
  <cp:lastModifiedBy>Dan Fabian</cp:lastModifiedBy>
  <cp:revision>398</cp:revision>
  <cp:lastPrinted>2014-01-21T00:56:22Z</cp:lastPrinted>
  <dcterms:created xsi:type="dcterms:W3CDTF">2018-08-29T07:14:26Z</dcterms:created>
  <dcterms:modified xsi:type="dcterms:W3CDTF">2018-10-30T04:04:41Z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Number">
    <vt:lpwstr/>
  </property>
  <property fmtid="{D5CDD505-2E9C-101B-9397-08002B2CF9AE}" pid="3" name="Document Category">
    <vt:lpwstr>Forms/Templates</vt:lpwstr>
  </property>
  <property fmtid="{D5CDD505-2E9C-101B-9397-08002B2CF9AE}" pid="4" name="ContentType">
    <vt:lpwstr>Intranet Document</vt:lpwstr>
  </property>
  <property fmtid="{D5CDD505-2E9C-101B-9397-08002B2CF9AE}" pid="5" name="display_urn:schemas-microsoft-com:office:office#Editor">
    <vt:lpwstr>Gardiner, Amy</vt:lpwstr>
  </property>
  <property fmtid="{D5CDD505-2E9C-101B-9397-08002B2CF9AE}" pid="6" name="xd_Signature">
    <vt:lpwstr/>
  </property>
  <property fmtid="{D5CDD505-2E9C-101B-9397-08002B2CF9AE}" pid="7" name="TemplateUrl">
    <vt:lpwstr/>
  </property>
  <property fmtid="{D5CDD505-2E9C-101B-9397-08002B2CF9AE}" pid="8" name="xd_ProgID">
    <vt:lpwstr/>
  </property>
  <property fmtid="{D5CDD505-2E9C-101B-9397-08002B2CF9AE}" pid="9" name="display_urn:schemas-microsoft-com:office:office#Author">
    <vt:lpwstr>Gardiner, Amy</vt:lpwstr>
  </property>
  <property fmtid="{D5CDD505-2E9C-101B-9397-08002B2CF9AE}" pid="10" name="ContentTypeId">
    <vt:lpwstr>0x010100B428EDEDDED97040B522BE2D9DF14AF3</vt:lpwstr>
  </property>
  <property fmtid="{D5CDD505-2E9C-101B-9397-08002B2CF9AE}" pid="11" name="CorePublishingComments">
    <vt:lpwstr>powerpoint presentation</vt:lpwstr>
  </property>
  <property fmtid="{D5CDD505-2E9C-101B-9397-08002B2CF9AE}" pid="12" name="CorePublishingDocumentContact">
    <vt:lpwstr/>
  </property>
  <property fmtid="{D5CDD505-2E9C-101B-9397-08002B2CF9AE}" pid="13" name="CorePublishingFileReference">
    <vt:lpwstr/>
  </property>
  <property fmtid="{D5CDD505-2E9C-101B-9397-08002B2CF9AE}" pid="14" name="IncludeInNotificationsAndUpdates">
    <vt:lpwstr>1</vt:lpwstr>
  </property>
  <property fmtid="{D5CDD505-2E9C-101B-9397-08002B2CF9AE}" pid="15" name="DocumentRollupCategory">
    <vt:lpwstr/>
  </property>
  <property fmtid="{D5CDD505-2E9C-101B-9397-08002B2CF9AE}" pid="16" name="IncludeInRSSFeeds">
    <vt:lpwstr>0</vt:lpwstr>
  </property>
  <property fmtid="{D5CDD505-2E9C-101B-9397-08002B2CF9AE}" pid="17" name="CorePublishingDocumentChangeDescription">
    <vt:lpwstr/>
  </property>
  <property fmtid="{D5CDD505-2E9C-101B-9397-08002B2CF9AE}" pid="18" name="PublishingExpirationDate">
    <vt:lpwstr/>
  </property>
  <property fmtid="{D5CDD505-2E9C-101B-9397-08002B2CF9AE}" pid="19" name="KeywordsLookupField">
    <vt:lpwstr/>
  </property>
  <property fmtid="{D5CDD505-2E9C-101B-9397-08002B2CF9AE}" pid="20" name="IncludeInContentRollups">
    <vt:lpwstr>0</vt:lpwstr>
  </property>
  <property fmtid="{D5CDD505-2E9C-101B-9397-08002B2CF9AE}" pid="21" name="PublishingStartDate">
    <vt:lpwstr/>
  </property>
  <property fmtid="{D5CDD505-2E9C-101B-9397-08002B2CF9AE}" pid="22" name="CorePublishingDocumentCategory">
    <vt:lpwstr/>
  </property>
  <property fmtid="{D5CDD505-2E9C-101B-9397-08002B2CF9AE}" pid="23" name="SubjectLookupField">
    <vt:lpwstr/>
  </property>
  <property fmtid="{D5CDD505-2E9C-101B-9397-08002B2CF9AE}" pid="24" name="IPSCategory">
    <vt:lpwstr/>
  </property>
  <property fmtid="{D5CDD505-2E9C-101B-9397-08002B2CF9AE}" pid="25" name="DocHub_Year">
    <vt:lpwstr/>
  </property>
  <property fmtid="{D5CDD505-2E9C-101B-9397-08002B2CF9AE}" pid="26" name="DocHub_WorkActivity">
    <vt:lpwstr/>
  </property>
  <property fmtid="{D5CDD505-2E9C-101B-9397-08002B2CF9AE}" pid="27" name="DocHub_DocumentType">
    <vt:lpwstr>104;#Presentation|ab805e68-7a57-486a-be81-1c5c2b6ed4f5</vt:lpwstr>
  </property>
  <property fmtid="{D5CDD505-2E9C-101B-9397-08002B2CF9AE}" pid="28" name="DocHub_SecurityClassification">
    <vt:lpwstr>7;#UNCLASSIFIED|6106d03b-a1a0-4e30-9d91-d5e9fb4314f9</vt:lpwstr>
  </property>
  <property fmtid="{D5CDD505-2E9C-101B-9397-08002B2CF9AE}" pid="29" name="DocHub_Keywords">
    <vt:lpwstr/>
  </property>
  <property fmtid="{D5CDD505-2E9C-101B-9397-08002B2CF9AE}" pid="30" name="_dlc_DocIdItemGuid">
    <vt:lpwstr>7c1b4516-03d3-482a-840f-0a55f3572ae3</vt:lpwstr>
  </property>
</Properties>
</file>