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657" r:id="rId2"/>
    <p:sldMasterId id="2147483659" r:id="rId3"/>
  </p:sldMasterIdLst>
  <p:notesMasterIdLst>
    <p:notesMasterId r:id="rId19"/>
  </p:notesMasterIdLst>
  <p:sldIdLst>
    <p:sldId id="256" r:id="rId4"/>
    <p:sldId id="345" r:id="rId5"/>
    <p:sldId id="347" r:id="rId6"/>
    <p:sldId id="348" r:id="rId7"/>
    <p:sldId id="349" r:id="rId8"/>
    <p:sldId id="350" r:id="rId9"/>
    <p:sldId id="352" r:id="rId10"/>
    <p:sldId id="351" r:id="rId11"/>
    <p:sldId id="361" r:id="rId12"/>
    <p:sldId id="353" r:id="rId13"/>
    <p:sldId id="355" r:id="rId14"/>
    <p:sldId id="357" r:id="rId15"/>
    <p:sldId id="358" r:id="rId16"/>
    <p:sldId id="360" r:id="rId17"/>
    <p:sldId id="300" r:id="rId18"/>
  </p:sldIdLst>
  <p:sldSz cx="9144000" cy="5143500" type="screen16x9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4D4D4F"/>
    <a:srgbClr val="4D4D4D"/>
    <a:srgbClr val="267485"/>
    <a:srgbClr val="EFFF9C"/>
    <a:srgbClr val="A33F1F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1520" autoAdjust="0"/>
  </p:normalViewPr>
  <p:slideViewPr>
    <p:cSldViewPr>
      <p:cViewPr varScale="1">
        <p:scale>
          <a:sx n="76" d="100"/>
          <a:sy n="76" d="100"/>
        </p:scale>
        <p:origin x="-90" y="-10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31800" y="744538"/>
            <a:ext cx="5289550" cy="297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1638" y="4025900"/>
            <a:ext cx="59944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884230-34D9-4471-9399-5E5375172E0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390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Phone:</a:t>
            </a:r>
            <a:r>
              <a:rPr lang="en-AU" b="0"/>
              <a:t> +61 2 6249 9111</a:t>
            </a:r>
          </a:p>
          <a:p>
            <a:r>
              <a:rPr lang="en-AU"/>
              <a:t>Web:</a:t>
            </a:r>
            <a:r>
              <a:rPr lang="en-AU" b="0"/>
              <a:t> www.ga.gov.au</a:t>
            </a:r>
          </a:p>
          <a:p>
            <a:r>
              <a:rPr lang="en-AU"/>
              <a:t>Email:</a:t>
            </a:r>
            <a:r>
              <a:rPr lang="en-AU" b="0"/>
              <a:t> feedback@ga.gov.au</a:t>
            </a:r>
          </a:p>
          <a:p>
            <a:r>
              <a:rPr lang="en-AU"/>
              <a:t>Address:</a:t>
            </a:r>
            <a:r>
              <a:rPr lang="en-AU" b="0"/>
              <a:t> Cnr Jerrabomberra Avenue and Hindmarsh Drive, Symonston ACT 2609</a:t>
            </a:r>
          </a:p>
          <a:p>
            <a:r>
              <a:rPr lang="en-AU"/>
              <a:t>Postal Address:</a:t>
            </a:r>
            <a:r>
              <a:rPr lang="en-AU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707940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395413"/>
            <a:ext cx="7916862" cy="463846"/>
          </a:xfrm>
        </p:spPr>
        <p:txBody>
          <a:bodyPr lIns="90000" tIns="46800" rIns="90000" bIns="46800"/>
          <a:lstStyle>
            <a:lvl1pPr>
              <a:defRPr sz="24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862138"/>
            <a:ext cx="7916862" cy="340735"/>
          </a:xfrm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Author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706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1188" y="1862138"/>
            <a:ext cx="8229600" cy="1557349"/>
          </a:xfrm>
        </p:spPr>
        <p:txBody>
          <a:bodyPr/>
          <a:lstStyle>
            <a:lvl1pPr>
              <a:defRPr>
                <a:solidFill>
                  <a:srgbClr val="4D4D4F"/>
                </a:solidFill>
              </a:defRPr>
            </a:lvl1pPr>
            <a:lvl2pPr>
              <a:defRPr sz="1800">
                <a:solidFill>
                  <a:srgbClr val="4D4D4F"/>
                </a:solidFill>
              </a:defRPr>
            </a:lvl2pPr>
            <a:lvl3pPr>
              <a:defRPr sz="1600">
                <a:solidFill>
                  <a:srgbClr val="4D4D4F"/>
                </a:solidFill>
              </a:defRPr>
            </a:lvl3pPr>
            <a:lvl4pPr>
              <a:defRPr sz="1600">
                <a:solidFill>
                  <a:srgbClr val="4D4D4F"/>
                </a:solidFill>
              </a:defRPr>
            </a:lvl4pPr>
            <a:lvl5pPr>
              <a:defRPr sz="1600">
                <a:solidFill>
                  <a:srgbClr val="4D4D4F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58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807369"/>
            <a:ext cx="8229600" cy="176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 smtClean="0"/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395412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AU" dirty="0" smtClean="0"/>
          </a:p>
        </p:txBody>
      </p:sp>
      <p:sp>
        <p:nvSpPr>
          <p:cNvPr id="6350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3723878"/>
            <a:ext cx="82089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lnSpc>
                <a:spcPct val="80000"/>
              </a:lnSpc>
              <a:spcBef>
                <a:spcPct val="50000"/>
              </a:spcBef>
              <a:defRPr sz="1400" b="1">
                <a:solidFill>
                  <a:srgbClr val="4D4D4D"/>
                </a:solidFill>
              </a:defRPr>
            </a:lvl1pPr>
          </a:lstStyle>
          <a:p>
            <a:r>
              <a:rPr lang="en-AU" dirty="0" smtClean="0"/>
              <a:t>Phone:</a:t>
            </a:r>
            <a:r>
              <a:rPr lang="en-AU" b="0" dirty="0" smtClean="0"/>
              <a:t> +61 2 6249 9111</a:t>
            </a:r>
          </a:p>
          <a:p>
            <a:r>
              <a:rPr lang="en-AU" dirty="0" smtClean="0"/>
              <a:t>Web:</a:t>
            </a:r>
            <a:r>
              <a:rPr lang="en-AU" b="0" dirty="0" smtClean="0"/>
              <a:t> www.ga.gov.au</a:t>
            </a:r>
          </a:p>
          <a:p>
            <a:r>
              <a:rPr lang="en-AU" dirty="0" smtClean="0"/>
              <a:t>Email:</a:t>
            </a:r>
            <a:r>
              <a:rPr lang="en-AU" b="0" dirty="0" smtClean="0"/>
              <a:t> feedback@ga.gov.au</a:t>
            </a:r>
          </a:p>
          <a:p>
            <a:r>
              <a:rPr lang="en-AU" dirty="0" smtClean="0"/>
              <a:t>Address:</a:t>
            </a:r>
            <a:r>
              <a:rPr lang="en-AU" b="0" dirty="0" smtClean="0"/>
              <a:t> </a:t>
            </a:r>
            <a:r>
              <a:rPr lang="en-AU" b="0" dirty="0" err="1" smtClean="0"/>
              <a:t>Cnr</a:t>
            </a:r>
            <a:r>
              <a:rPr lang="en-AU" b="0" dirty="0" smtClean="0"/>
              <a:t> Jerrabomberra Avenue and Hindmarsh Drive, Symonston ACT 2609</a:t>
            </a:r>
          </a:p>
          <a:p>
            <a:r>
              <a:rPr lang="en-AU" dirty="0" smtClean="0"/>
              <a:t>Postal Address:</a:t>
            </a:r>
            <a:r>
              <a:rPr lang="en-AU" b="0" dirty="0" smtClean="0"/>
              <a:t> GPO Box 378, Canberra ACT 2601</a:t>
            </a:r>
            <a:endParaRPr lang="en-AU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98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eaLnBrk="1" fontAlgn="base" hangingPunct="1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5113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44613" indent="-268288" algn="l" rtl="0" eaLnBrk="1" fontAlgn="base" hangingPunct="1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1944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17822"/>
            <a:ext cx="8229600" cy="394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4" y="4844654"/>
            <a:ext cx="4751387" cy="3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8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26748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39541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862138"/>
            <a:ext cx="8229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Author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/>
          <a:lstStyle/>
          <a:p>
            <a:r>
              <a:rPr lang="en-US" dirty="0" smtClean="0"/>
              <a:t>Positioning Australia for the Future</a:t>
            </a:r>
            <a:endParaRPr lang="en-US" dirty="0"/>
          </a:p>
        </p:txBody>
      </p:sp>
      <p:sp>
        <p:nvSpPr>
          <p:cNvPr id="38298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John Dawson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55725"/>
            <a:ext cx="6195448" cy="225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:\Documents\NPIC\Communications Material\ThinkstockPhotos-200146014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6302"/>
            <a:ext cx="9180512" cy="46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ocuments\NPIC\Communications Material\ThinkstockPhotos-514319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49"/>
            <a:ext cx="9144000" cy="465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30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ocuments\NPIC\Communications Material\ThinkstockPhotos-487690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67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8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:\Documents\NPIC\Communications Material\ThinkstockPhotos-526546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1" y="0"/>
            <a:ext cx="9136829" cy="467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6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07656\Downloads\2013%2F03%2F27%2F60%2Fblind.b4f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0" y="-1"/>
            <a:ext cx="9146420" cy="467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80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11188" y="4035254"/>
            <a:ext cx="8208962" cy="313932"/>
          </a:xfrm>
        </p:spPr>
        <p:txBody>
          <a:bodyPr/>
          <a:lstStyle/>
          <a:p>
            <a:r>
              <a:rPr lang="en-AU" sz="1800" dirty="0" smtClean="0"/>
              <a:t>Web:</a:t>
            </a:r>
            <a:r>
              <a:rPr lang="en-AU" sz="1800" b="0" dirty="0" smtClean="0"/>
              <a:t> www.ga.gov.au/sbas</a:t>
            </a:r>
            <a:endParaRPr lang="en-AU" sz="18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9622"/>
            <a:ext cx="6195448" cy="225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James Talk_combined videos_0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376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944"/>
            <a:ext cx="8229600" cy="461665"/>
          </a:xfrm>
        </p:spPr>
        <p:txBody>
          <a:bodyPr/>
          <a:lstStyle/>
          <a:p>
            <a:r>
              <a:rPr lang="en-AU" dirty="0"/>
              <a:t>Positioning, Navigation and Timing (PNT</a:t>
            </a:r>
            <a:r>
              <a:rPr lang="en-AU" dirty="0" smtClean="0"/>
              <a:t>)</a:t>
            </a:r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34024" r="52767" b="49177"/>
          <a:stretch/>
        </p:blipFill>
        <p:spPr>
          <a:xfrm>
            <a:off x="1331640" y="627534"/>
            <a:ext cx="6048672" cy="13695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2139702"/>
            <a:ext cx="8940679" cy="2357329"/>
            <a:chOff x="107504" y="3842447"/>
            <a:chExt cx="8940679" cy="2357329"/>
          </a:xfrm>
        </p:grpSpPr>
        <p:grpSp>
          <p:nvGrpSpPr>
            <p:cNvPr id="15" name="Group 14"/>
            <p:cNvGrpSpPr/>
            <p:nvPr/>
          </p:nvGrpSpPr>
          <p:grpSpPr>
            <a:xfrm>
              <a:off x="107504" y="3842447"/>
              <a:ext cx="8940679" cy="1899829"/>
              <a:chOff x="153023" y="3842447"/>
              <a:chExt cx="8940679" cy="1899829"/>
            </a:xfrm>
          </p:grpSpPr>
          <p:pic>
            <p:nvPicPr>
              <p:cNvPr id="17" name="Picture 2" descr="U:\Documents\NPIC\Communications Material\NPI Web Infographics\NPI icon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023" y="4293096"/>
                <a:ext cx="2951521" cy="14450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3" descr="U:\Documents\NPIC\Communications Material\NPI Web Infographics\NPI icons5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6988" y="4304112"/>
                <a:ext cx="2937528" cy="14381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U:\Documents\NPIC\Communications Material\NPI Web Infographics\NPI icons9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304112"/>
                <a:ext cx="2937526" cy="14381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083788" y="3842447"/>
                <a:ext cx="7083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 smtClean="0">
                    <a:latin typeface="Calibri" panose="020F0502020204030204" pitchFamily="34" charset="0"/>
                  </a:rPr>
                  <a:t>Downstream applications and benefits of Precision PNT</a:t>
                </a:r>
                <a:endParaRPr lang="en-AU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926091" y="5738111"/>
              <a:ext cx="7421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>
                  <a:latin typeface="Calibri" panose="020F0502020204030204" pitchFamily="34" charset="0"/>
                </a:rPr>
                <a:t>Mining                            Construction                    Agriculture </a:t>
              </a:r>
              <a:endParaRPr lang="en-AU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5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59832" y="1059582"/>
            <a:ext cx="5760640" cy="2637646"/>
            <a:chOff x="4074" y="1608385"/>
            <a:chExt cx="9139926" cy="390884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" y="1608385"/>
              <a:ext cx="9139926" cy="3908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5496" y="1700808"/>
              <a:ext cx="1584176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GNSS Positioning</a:t>
            </a:r>
            <a:endParaRPr lang="en-AU" dirty="0"/>
          </a:p>
        </p:txBody>
      </p:sp>
      <p:grpSp>
        <p:nvGrpSpPr>
          <p:cNvPr id="9" name="Group 8"/>
          <p:cNvGrpSpPr/>
          <p:nvPr/>
        </p:nvGrpSpPr>
        <p:grpSpPr>
          <a:xfrm>
            <a:off x="323528" y="1347614"/>
            <a:ext cx="2321689" cy="1962153"/>
            <a:chOff x="323528" y="2629561"/>
            <a:chExt cx="2321689" cy="1962153"/>
          </a:xfrm>
        </p:grpSpPr>
        <p:pic>
          <p:nvPicPr>
            <p:cNvPr id="1028" name="Picture 4" descr="Image result for gnss constellat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629561"/>
              <a:ext cx="2321689" cy="1958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16561" y="4330104"/>
              <a:ext cx="13356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i="1" dirty="0" smtClean="0"/>
                <a:t>Image: Reid, 2017</a:t>
              </a:r>
              <a:endParaRPr lang="en-AU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09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Augmented GNSS and Signals</a:t>
            </a:r>
            <a:endParaRPr lang="en-A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7574"/>
            <a:ext cx="3896826" cy="331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File:GNSS navigational frequency ban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53312"/>
            <a:ext cx="4603963" cy="252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5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Satellite-Based Augmentation System (SBAS)</a:t>
            </a:r>
            <a:endParaRPr lang="en-AU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3558"/>
            <a:ext cx="7892877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 bwMode="auto">
          <a:xfrm>
            <a:off x="755576" y="1059582"/>
            <a:ext cx="792088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9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2018-19 Australian Federal Budget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987574"/>
            <a:ext cx="8229600" cy="38880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Allocates </a:t>
            </a:r>
            <a:r>
              <a:rPr lang="en-AU" sz="2800" dirty="0">
                <a:solidFill>
                  <a:srgbClr val="000000"/>
                </a:solidFill>
                <a:latin typeface="Calibri" panose="020F0502020204030204" pitchFamily="34" charset="0"/>
              </a:rPr>
              <a:t>$225 million </a:t>
            </a:r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for </a:t>
            </a:r>
            <a:r>
              <a:rPr lang="en-AU" sz="2800" dirty="0">
                <a:solidFill>
                  <a:srgbClr val="000000"/>
                </a:solidFill>
                <a:latin typeface="Calibri" panose="020F0502020204030204" pitchFamily="34" charset="0"/>
              </a:rPr>
              <a:t>better </a:t>
            </a:r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satellite positioning </a:t>
            </a:r>
          </a:p>
          <a:p>
            <a:pPr marL="790575" lvl="1" indent="-342900"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AUD $161 </a:t>
            </a:r>
            <a:r>
              <a:rPr lang="en-AU" sz="2800" dirty="0">
                <a:solidFill>
                  <a:srgbClr val="000000"/>
                </a:solidFill>
                <a:latin typeface="Calibri" panose="020F0502020204030204" pitchFamily="34" charset="0"/>
              </a:rPr>
              <a:t>million for </a:t>
            </a:r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en-AU" sz="2800" dirty="0">
                <a:solidFill>
                  <a:srgbClr val="000000"/>
                </a:solidFill>
                <a:latin typeface="Calibri" panose="020F0502020204030204" pitchFamily="34" charset="0"/>
              </a:rPr>
              <a:t>Satellite-Based Augmentation System (SBAS) </a:t>
            </a:r>
            <a:endParaRPr lang="en-AU" sz="2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90575" lvl="1" indent="-342900"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AUD $64 </a:t>
            </a:r>
            <a:r>
              <a:rPr lang="en-AU" sz="2800" dirty="0">
                <a:solidFill>
                  <a:srgbClr val="000000"/>
                </a:solidFill>
                <a:latin typeface="Calibri" panose="020F0502020204030204" pitchFamily="34" charset="0"/>
              </a:rPr>
              <a:t>million </a:t>
            </a:r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 establish </a:t>
            </a:r>
            <a:r>
              <a:rPr lang="en-AU" sz="2800" dirty="0">
                <a:solidFill>
                  <a:srgbClr val="000000"/>
                </a:solidFill>
                <a:latin typeface="Calibri" panose="020F0502020204030204" pitchFamily="34" charset="0"/>
              </a:rPr>
              <a:t>a National Positioning Infrastructure Capability (NPIC</a:t>
            </a:r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790575" lvl="1" indent="-342900"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Ongoing operational funding ($50 million / year)</a:t>
            </a:r>
          </a:p>
          <a:p>
            <a:pPr marL="790575" lvl="1" indent="-342900"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2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944"/>
            <a:ext cx="8229600" cy="461665"/>
          </a:xfrm>
        </p:spPr>
        <p:txBody>
          <a:bodyPr/>
          <a:lstStyle/>
          <a:p>
            <a:r>
              <a:rPr lang="en-AU" dirty="0"/>
              <a:t>Integrated national positioning </a:t>
            </a:r>
            <a:r>
              <a:rPr lang="en-AU" dirty="0" smtClean="0"/>
              <a:t>system</a:t>
            </a:r>
            <a:endParaRPr lang="en-A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/>
          <a:stretch/>
        </p:blipFill>
        <p:spPr bwMode="auto">
          <a:xfrm>
            <a:off x="590686" y="1275606"/>
            <a:ext cx="2090490" cy="203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8273" y="835190"/>
            <a:ext cx="915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SBAS</a:t>
            </a:r>
            <a:endParaRPr lang="en-AU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3338671"/>
            <a:ext cx="38601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L1 GPS SBAS (aviation) </a:t>
            </a:r>
          </a:p>
          <a:p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DFMC SBAS open service</a:t>
            </a:r>
          </a:p>
          <a:p>
            <a:r>
              <a:rPr lang="en-A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Open access PPP (10cm)</a:t>
            </a:r>
            <a:endParaRPr lang="en-AU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95936" y="844371"/>
            <a:ext cx="5010388" cy="3879230"/>
            <a:chOff x="3995936" y="844371"/>
            <a:chExt cx="5010388" cy="3879230"/>
          </a:xfrm>
        </p:grpSpPr>
        <p:grpSp>
          <p:nvGrpSpPr>
            <p:cNvPr id="8" name="Group 7"/>
            <p:cNvGrpSpPr/>
            <p:nvPr/>
          </p:nvGrpSpPr>
          <p:grpSpPr>
            <a:xfrm>
              <a:off x="3995936" y="1443895"/>
              <a:ext cx="5010388" cy="3279706"/>
              <a:chOff x="4145948" y="2333535"/>
              <a:chExt cx="5010388" cy="32797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798906" y="2333535"/>
                <a:ext cx="2128237" cy="1871801"/>
                <a:chOff x="5148064" y="1379473"/>
                <a:chExt cx="2634118" cy="2317571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3" t="8458" r="77281" b="50000"/>
                <a:stretch/>
              </p:blipFill>
              <p:spPr bwMode="auto">
                <a:xfrm>
                  <a:off x="5148064" y="1379473"/>
                  <a:ext cx="2634118" cy="22627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5364088" y="2896789"/>
                  <a:ext cx="1224136" cy="80025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AU" sz="36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4145948" y="2428797"/>
                <a:ext cx="843501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8800" b="1" dirty="0" smtClean="0">
                    <a:solidFill>
                      <a:srgbClr val="000000"/>
                    </a:solidFill>
                  </a:rPr>
                  <a:t>+</a:t>
                </a:r>
                <a:endParaRPr lang="en-AU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860032" y="4228246"/>
                <a:ext cx="4296304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8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High reliability core network</a:t>
                </a:r>
              </a:p>
              <a:p>
                <a:r>
                  <a:rPr lang="en-AU" sz="28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Open CORS data</a:t>
                </a:r>
              </a:p>
              <a:p>
                <a:r>
                  <a:rPr lang="en-AU" sz="28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Open source software</a:t>
                </a:r>
                <a:endParaRPr lang="en-AU" sz="28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255354" y="844371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8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NPIC</a:t>
              </a:r>
              <a:endParaRPr lang="en-AU" sz="2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6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ocuments\NPIC\Communications Material\ThinkstockPhotos-543988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29" y="0"/>
            <a:ext cx="9179329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5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 White Widescreen 16x9">
  <a:themeElements>
    <a:clrScheme name="GA Conclusion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A Conclusion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Conclusion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GA White Widescreen 16x9" id="{36C018EC-58BC-9842-85C6-4F95260A005E}" vid="{3C7843D9-C5F1-FE42-B617-D7F3F29089D7}"/>
    </a:ext>
  </a:extLst>
</a:theme>
</file>

<file path=ppt/theme/theme2.xml><?xml version="1.0" encoding="utf-8"?>
<a:theme xmlns:a="http://schemas.openxmlformats.org/drawingml/2006/main" name="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GA White Widescreen 16x9" id="{36C018EC-58BC-9842-85C6-4F95260A005E}" vid="{A0350F47-2C41-BA4F-B356-CB7681E17C4D}"/>
    </a:ext>
  </a:extLst>
</a:theme>
</file>

<file path=ppt/theme/theme3.xml><?xml version="1.0" encoding="utf-8"?>
<a:theme xmlns:a="http://schemas.openxmlformats.org/drawingml/2006/main" name="GA Internal Title Slide">
  <a:themeElements>
    <a:clrScheme name="GA Internal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GA White Widescreen 16x9" id="{36C018EC-58BC-9842-85C6-4F95260A005E}" vid="{D092405F-8C75-D144-97FD-1612E9661D79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28EDEDDED97040B522BE2D9DF14AF3" ma:contentTypeVersion="4" ma:contentTypeDescription="Create a new document." ma:contentTypeScope="" ma:versionID="52042347127793f4ed1d9f9ef4031ab6">
  <xsd:schema xmlns:xsd="http://www.w3.org/2001/XMLSchema" xmlns:xs="http://www.w3.org/2001/XMLSchema" xmlns:p="http://schemas.microsoft.com/office/2006/metadata/properties" xmlns:ns1="http://schemas.microsoft.com/sharepoint/v3" xmlns:ns2="129525e2-b174-457c-bdfd-a86a325a0ffd" xmlns:ns3="94ff9ed8-9548-47c4-93fb-45b848999018" targetNamespace="http://schemas.microsoft.com/office/2006/metadata/properties" ma:root="true" ma:fieldsID="06bb0e832a50954ed105cf34f8758365" ns1:_="" ns2:_="" ns3:_="">
    <xsd:import namespace="http://schemas.microsoft.com/sharepoint/v3"/>
    <xsd:import namespace="129525e2-b174-457c-bdfd-a86a325a0ffd"/>
    <xsd:import namespace="94ff9ed8-9548-47c4-93fb-45b84899901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3:Owning_x0020_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9525e2-b174-457c-bdfd-a86a325a0ff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f9ed8-9548-47c4-93fb-45b848999018" elementFormDefault="qualified">
    <xsd:import namespace="http://schemas.microsoft.com/office/2006/documentManagement/types"/>
    <xsd:import namespace="http://schemas.microsoft.com/office/infopath/2007/PartnerControls"/>
    <xsd:element name="Owning_x0020_Section" ma:index="13" nillable="true" ma:displayName="Owning Section" ma:internalName="Owning_x0020_Sec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29525e2-b174-457c-bdfd-a86a325a0ffd">Q7CZYXP2W735-1035368955-562</_dlc_DocId>
    <_dlc_DocIdUrl xmlns="129525e2-b174-457c-bdfd-a86a325a0ffd">
      <Url>http://collaboration/organisation/cscd/RRC/MC/_layouts/15/DocIdRedir.aspx?ID=Q7CZYXP2W735-1035368955-562</Url>
      <Description>Q7CZYXP2W735-1035368955-562</Description>
    </_dlc_DocIdUrl>
    <Owning_x0020_Section xmlns="94ff9ed8-9548-47c4-93fb-45b848999018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FD983D5-E8CC-43A6-869C-E35C5F4BDD68}"/>
</file>

<file path=customXml/itemProps2.xml><?xml version="1.0" encoding="utf-8"?>
<ds:datastoreItem xmlns:ds="http://schemas.openxmlformats.org/officeDocument/2006/customXml" ds:itemID="{0443130E-1F66-4052-978B-C9DB29528241}"/>
</file>

<file path=customXml/itemProps3.xml><?xml version="1.0" encoding="utf-8"?>
<ds:datastoreItem xmlns:ds="http://schemas.openxmlformats.org/officeDocument/2006/customXml" ds:itemID="{D4017787-C1AF-4DEF-BC4B-5E964F5521AA}"/>
</file>

<file path=customXml/itemProps4.xml><?xml version="1.0" encoding="utf-8"?>
<ds:datastoreItem xmlns:ds="http://schemas.openxmlformats.org/officeDocument/2006/customXml" ds:itemID="{51F0D6FC-C1F5-477F-8CE3-FA5381A648D9}"/>
</file>

<file path=docProps/app.xml><?xml version="1.0" encoding="utf-8"?>
<Properties xmlns="http://schemas.openxmlformats.org/officeDocument/2006/extended-properties" xmlns:vt="http://schemas.openxmlformats.org/officeDocument/2006/docPropsVTypes">
  <Template>GA White Widescreen 16x9</Template>
  <TotalTime>416</TotalTime>
  <Words>126</Words>
  <Application>Microsoft Office PowerPoint</Application>
  <PresentationFormat>On-screen Show (16:9)</PresentationFormat>
  <Paragraphs>25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GA White Widescreen 16x9</vt:lpstr>
      <vt:lpstr>GA Blue Pages</vt:lpstr>
      <vt:lpstr>GA Internal Title Slide</vt:lpstr>
      <vt:lpstr>Positioning Australia for the Future</vt:lpstr>
      <vt:lpstr>PowerPoint Presentation</vt:lpstr>
      <vt:lpstr>Positioning, Navigation and Timing (PNT)</vt:lpstr>
      <vt:lpstr>GNSS Positioning</vt:lpstr>
      <vt:lpstr>Augmented GNSS and Signals</vt:lpstr>
      <vt:lpstr>Satellite-Based Augmentation System (SBAS)</vt:lpstr>
      <vt:lpstr>2018-19 Australian Federal Budget </vt:lpstr>
      <vt:lpstr>Integrated national positioning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Geoscience Australia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Positioning Australia for the Future</dc:title>
  <dc:creator>Geoscience Australia</dc:creator>
  <cp:lastModifiedBy>Geoscience Australia</cp:lastModifiedBy>
  <cp:revision>24</cp:revision>
  <dcterms:created xsi:type="dcterms:W3CDTF">2018-10-25T22:07:07Z</dcterms:created>
  <dcterms:modified xsi:type="dcterms:W3CDTF">2018-10-26T05:03:47Z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a03b8fbb-279a-41e2-a173-d883580a6584</vt:lpwstr>
  </property>
  <property fmtid="{D5CDD505-2E9C-101B-9397-08002B2CF9AE}" pid="3" name="ContentTypeId">
    <vt:lpwstr>0x010100B428EDEDDED97040B522BE2D9DF14AF3</vt:lpwstr>
  </property>
</Properties>
</file>