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customXml/itemProps1.xml" ContentType="application/vnd.openxmlformats-officedocument.customXml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65" r:id="rId5"/>
    <p:sldId id="310" r:id="rId6"/>
    <p:sldId id="311" r:id="rId7"/>
    <p:sldId id="326" r:id="rId8"/>
    <p:sldId id="327" r:id="rId9"/>
    <p:sldId id="334" r:id="rId10"/>
    <p:sldId id="329" r:id="rId11"/>
    <p:sldId id="331" r:id="rId12"/>
    <p:sldId id="332" r:id="rId13"/>
    <p:sldId id="314" r:id="rId14"/>
    <p:sldId id="333" r:id="rId15"/>
    <p:sldId id="335" r:id="rId16"/>
    <p:sldId id="336" r:id="rId17"/>
    <p:sldId id="330" r:id="rId18"/>
  </p:sldIdLst>
  <p:sldSz cx="12188825" cy="6858000"/>
  <p:notesSz cx="6797675" cy="9926638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1" autoAdjust="0"/>
    <p:restoredTop sz="94629" autoAdjust="0"/>
  </p:normalViewPr>
  <p:slideViewPr>
    <p:cSldViewPr showGuides="1">
      <p:cViewPr varScale="1">
        <p:scale>
          <a:sx n="107" d="100"/>
          <a:sy n="107" d="100"/>
        </p:scale>
        <p:origin x="120" y="180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198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ustomXml" Target="../customXml/item4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88EAF-6ECA-4616-85EF-35AA19C641F3}" type="datetimeFigureOut">
              <a:rPr lang="en-US"/>
              <a:t>10/29/2018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912AB-2776-42F2-A957-313FC7EFEDB9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t>10/29/2018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10/29/2018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10/29/2018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10/29/2018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10/29/2018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10/29/2018</a:t>
            </a:fld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10/29/2018</a:t>
            </a:fld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10/29/2018</a:t>
            </a:fld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10/29/2018</a:t>
            </a:fld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10/29/2018</a:t>
            </a:fld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10/29/2018</a:t>
            </a:fld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 smtClean="0"/>
              <a:pPr/>
              <a:t>10/29/2018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2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5.png"/><Relationship Id="rId7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2982" y="3410055"/>
            <a:ext cx="8203150" cy="1528219"/>
          </a:xfrm>
        </p:spPr>
        <p:txBody>
          <a:bodyPr/>
          <a:lstStyle/>
          <a:p>
            <a:r>
              <a:rPr lang="en-US" b="1" dirty="0">
                <a:latin typeface="+mn-lt"/>
              </a:rPr>
              <a:t>Mythbusting</a:t>
            </a:r>
            <a:r>
              <a:rPr lang="en-US" dirty="0">
                <a:latin typeface="+mn-lt"/>
              </a:rPr>
              <a:t> </a:t>
            </a:r>
            <a:r>
              <a:rPr lang="en-US" sz="4600" dirty="0">
                <a:latin typeface="+mn-lt"/>
              </a:rPr>
              <a:t>the</a:t>
            </a:r>
            <a:r>
              <a:rPr lang="en-US" dirty="0">
                <a:latin typeface="+mn-lt"/>
              </a:rPr>
              <a:t> </a:t>
            </a:r>
            <a:r>
              <a:rPr lang="en-US" b="1" dirty="0">
                <a:latin typeface="+mn-lt"/>
              </a:rPr>
              <a:t>Future </a:t>
            </a:r>
            <a:r>
              <a:rPr lang="en-US" sz="4600" dirty="0">
                <a:latin typeface="+mn-lt"/>
              </a:rPr>
              <a:t>of</a:t>
            </a:r>
            <a:r>
              <a:rPr lang="en-US" b="1" dirty="0">
                <a:latin typeface="+mn-lt"/>
              </a:rPr>
              <a:t> </a:t>
            </a:r>
            <a:r>
              <a:rPr lang="en-US" sz="6000" b="1" dirty="0">
                <a:latin typeface="+mn-lt"/>
              </a:rPr>
              <a:t>Free to Air Television</a:t>
            </a:r>
            <a:endParaRPr lang="en-US" sz="6000" dirty="0">
              <a:latin typeface="+mn-lt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1A4DDDD8-708A-44F0-8454-11ADF946E952}"/>
              </a:ext>
            </a:extLst>
          </p:cNvPr>
          <p:cNvSpPr txBox="1">
            <a:spLocks/>
          </p:cNvSpPr>
          <p:nvPr/>
        </p:nvSpPr>
        <p:spPr>
          <a:xfrm>
            <a:off x="1072982" y="4962088"/>
            <a:ext cx="3306606" cy="7040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0" kern="1200" cap="none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latin typeface="+mn-lt"/>
              </a:rPr>
              <a:t>RadComms 2018  </a:t>
            </a:r>
          </a:p>
          <a:p>
            <a:r>
              <a:rPr lang="en-US" sz="2000" b="1" dirty="0">
                <a:latin typeface="+mn-lt"/>
              </a:rPr>
              <a:t>Broadcasting Futures</a:t>
            </a:r>
            <a:endParaRPr lang="en-US" sz="2000" dirty="0">
              <a:latin typeface="+mn-lt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D3497BE3-EA59-44BA-93A6-289471974F44}"/>
              </a:ext>
            </a:extLst>
          </p:cNvPr>
          <p:cNvSpPr txBox="1">
            <a:spLocks/>
          </p:cNvSpPr>
          <p:nvPr/>
        </p:nvSpPr>
        <p:spPr>
          <a:xfrm>
            <a:off x="1059615" y="6069205"/>
            <a:ext cx="5682870" cy="4159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0" kern="1200" cap="none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b="1" dirty="0">
                <a:latin typeface="+mn-lt"/>
              </a:rPr>
              <a:t>Bridget Fair, Chief Executive Officer, Free TV Australia</a:t>
            </a:r>
            <a:endParaRPr lang="en-US" sz="1000" dirty="0"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026FBD-A7FB-49E5-BD0F-DA6DD20D3C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020" y="5781431"/>
            <a:ext cx="1268380" cy="703771"/>
          </a:xfrm>
          <a:prstGeom prst="rect">
            <a:avLst/>
          </a:prstGeom>
        </p:spPr>
      </p:pic>
      <p:sp>
        <p:nvSpPr>
          <p:cNvPr id="13" name="AutoShape 2" descr="Image result for news camera symbol">
            <a:extLst>
              <a:ext uri="{FF2B5EF4-FFF2-40B4-BE49-F238E27FC236}">
                <a16:creationId xmlns:a16="http://schemas.microsoft.com/office/drawing/2014/main" id="{9E17665B-23E1-45FE-BBD8-BFE49DBB18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F7B7C1E7-0342-4657-A84F-F09E7F07FA2D}"/>
              </a:ext>
            </a:extLst>
          </p:cNvPr>
          <p:cNvSpPr txBox="1">
            <a:spLocks/>
          </p:cNvSpPr>
          <p:nvPr/>
        </p:nvSpPr>
        <p:spPr>
          <a:xfrm>
            <a:off x="981844" y="1927754"/>
            <a:ext cx="3600400" cy="23838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669D90-BF4E-4AF9-B84B-ED3C26F7402C}"/>
              </a:ext>
            </a:extLst>
          </p:cNvPr>
          <p:cNvSpPr txBox="1"/>
          <p:nvPr/>
        </p:nvSpPr>
        <p:spPr>
          <a:xfrm rot="20720465">
            <a:off x="3858924" y="845510"/>
            <a:ext cx="125504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>
                <a:solidFill>
                  <a:srgbClr val="FFFF00"/>
                </a:solidFill>
                <a:latin typeface="Berlin Sans FB Demi" panose="020E0802020502020306" pitchFamily="34" charset="0"/>
              </a:rPr>
              <a:t>#3</a:t>
            </a:r>
            <a:endParaRPr lang="en-AU" sz="5500" dirty="0">
              <a:solidFill>
                <a:srgbClr val="FFFF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CB478C4E-ED36-4DA5-8B22-FB5BF0A3EBEB}"/>
              </a:ext>
            </a:extLst>
          </p:cNvPr>
          <p:cNvSpPr txBox="1">
            <a:spLocks/>
          </p:cNvSpPr>
          <p:nvPr/>
        </p:nvSpPr>
        <p:spPr>
          <a:xfrm>
            <a:off x="2657161" y="2403380"/>
            <a:ext cx="6874501" cy="15262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/>
              <a:t>5G will solve all </a:t>
            </a:r>
          </a:p>
          <a:p>
            <a:pPr algn="ctr"/>
            <a:r>
              <a:rPr lang="en-US" sz="5000" b="1" dirty="0"/>
              <a:t>the problems</a:t>
            </a:r>
            <a:endParaRPr lang="en-US" sz="5000" dirty="0"/>
          </a:p>
        </p:txBody>
      </p:sp>
      <p:pic>
        <p:nvPicPr>
          <p:cNvPr id="11" name="Picture 2" descr="Image result for word images for myths">
            <a:extLst>
              <a:ext uri="{FF2B5EF4-FFF2-40B4-BE49-F238E27FC236}">
                <a16:creationId xmlns:a16="http://schemas.microsoft.com/office/drawing/2014/main" id="{D15F4A5A-81C9-4195-8495-9450D1C1B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95" y="856861"/>
            <a:ext cx="3526552" cy="23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B5D3BA-FC76-41D1-84CA-8BFF80FF4A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988" y="6244958"/>
            <a:ext cx="692316" cy="38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9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79FC939-40AB-4344-B15B-8B15523B290C}"/>
              </a:ext>
            </a:extLst>
          </p:cNvPr>
          <p:cNvSpPr txBox="1"/>
          <p:nvPr/>
        </p:nvSpPr>
        <p:spPr>
          <a:xfrm>
            <a:off x="2710036" y="399806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Global data traffic over cellular networks </a:t>
            </a:r>
            <a:endParaRPr lang="en-AU" sz="28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A162EE-49D5-47B7-A1AD-61F5FFD018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988" y="6244958"/>
            <a:ext cx="692316" cy="3841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9D39BB-E479-44D6-849B-69CE42859354}"/>
              </a:ext>
            </a:extLst>
          </p:cNvPr>
          <p:cNvSpPr txBox="1"/>
          <p:nvPr/>
        </p:nvSpPr>
        <p:spPr>
          <a:xfrm>
            <a:off x="261764" y="6026044"/>
            <a:ext cx="41044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Prof. Dr.-Ing. Ulrich Reimers; CISCO Visual Networking Index 2017</a:t>
            </a:r>
            <a:endParaRPr lang="en-AU" sz="1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26B06B-E156-46EB-A9BA-C65569CEB383}"/>
              </a:ext>
            </a:extLst>
          </p:cNvPr>
          <p:cNvSpPr txBox="1"/>
          <p:nvPr/>
        </p:nvSpPr>
        <p:spPr>
          <a:xfrm>
            <a:off x="4006180" y="1169502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Cellular networks become video networks</a:t>
            </a:r>
            <a:endParaRPr lang="en-AU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910AF0-A345-4D7C-AC15-BAB0270F81BF}"/>
              </a:ext>
            </a:extLst>
          </p:cNvPr>
          <p:cNvSpPr txBox="1"/>
          <p:nvPr/>
        </p:nvSpPr>
        <p:spPr>
          <a:xfrm>
            <a:off x="4006180" y="5628463"/>
            <a:ext cx="3816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Exabytes per month</a:t>
            </a:r>
            <a:endParaRPr lang="en-AU" sz="12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138A802-0460-488D-A670-B53B5904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72" y="6292175"/>
            <a:ext cx="781935" cy="2897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38979F7-FBAF-4676-B5BD-CFE1733028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0036" y="1586192"/>
            <a:ext cx="6458360" cy="398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7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E9E0720-B12B-4F2E-ACB6-556AC96EE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12" y="3601182"/>
            <a:ext cx="4956708" cy="27801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C5522C-4B9D-4AB4-8061-BFF496440E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988" y="6244958"/>
            <a:ext cx="692316" cy="3841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314C95-9FE8-4F64-A5A6-94FC189C6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88" y="1484784"/>
            <a:ext cx="6787732" cy="27568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AF7529-4528-48D0-9735-E171623459CA}"/>
              </a:ext>
            </a:extLst>
          </p:cNvPr>
          <p:cNvSpPr txBox="1"/>
          <p:nvPr/>
        </p:nvSpPr>
        <p:spPr>
          <a:xfrm>
            <a:off x="2872054" y="484217"/>
            <a:ext cx="6444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Unicast v Broadcast </a:t>
            </a:r>
            <a:endParaRPr lang="en-AU" sz="28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E1D883-B282-4DE9-84FB-9801F83629E0}"/>
              </a:ext>
            </a:extLst>
          </p:cNvPr>
          <p:cNvSpPr txBox="1"/>
          <p:nvPr/>
        </p:nvSpPr>
        <p:spPr>
          <a:xfrm>
            <a:off x="405780" y="4318541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LTE cell overload due to HD video demand</a:t>
            </a:r>
            <a:endParaRPr lang="en-A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028F21-FBBF-41F8-88FA-EEFFD8E2D4E5}"/>
              </a:ext>
            </a:extLst>
          </p:cNvPr>
          <p:cNvSpPr txBox="1"/>
          <p:nvPr/>
        </p:nvSpPr>
        <p:spPr>
          <a:xfrm>
            <a:off x="261764" y="6026044"/>
            <a:ext cx="41044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Prof. Dr.-Ing. Ulrich Reimers</a:t>
            </a:r>
            <a:endParaRPr lang="en-AU" sz="1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E97C1B-81AF-40A7-889D-7ABE9547C0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772" y="6292175"/>
            <a:ext cx="781935" cy="28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8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C5522C-4B9D-4AB4-8061-BFF496440E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988" y="6244958"/>
            <a:ext cx="692316" cy="384137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B9CED1D8-BDAC-4DC4-9678-2757CE5D2CE0}"/>
              </a:ext>
            </a:extLst>
          </p:cNvPr>
          <p:cNvSpPr txBox="1">
            <a:spLocks/>
          </p:cNvSpPr>
          <p:nvPr/>
        </p:nvSpPr>
        <p:spPr>
          <a:xfrm>
            <a:off x="3646140" y="620688"/>
            <a:ext cx="4896544" cy="4926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+mn-lt"/>
              </a:rPr>
              <a:t>Some final thoughts</a:t>
            </a:r>
            <a:endParaRPr lang="en-US" sz="6000" dirty="0">
              <a:latin typeface="+mn-lt"/>
            </a:endParaRPr>
          </a:p>
        </p:txBody>
      </p:sp>
      <p:pic>
        <p:nvPicPr>
          <p:cNvPr id="2" name="You Won’t Believe What Obama Says In This Video! 😉">
            <a:hlinkClick r:id="" action="ppaction://media"/>
            <a:extLst>
              <a:ext uri="{FF2B5EF4-FFF2-40B4-BE49-F238E27FC236}">
                <a16:creationId xmlns:a16="http://schemas.microsoft.com/office/drawing/2014/main" id="{E82E5ACF-F5F3-4283-B829-EF0903BFC0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31811" y="1257402"/>
            <a:ext cx="8525202" cy="479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7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busted stamp no background">
            <a:extLst>
              <a:ext uri="{FF2B5EF4-FFF2-40B4-BE49-F238E27FC236}">
                <a16:creationId xmlns:a16="http://schemas.microsoft.com/office/drawing/2014/main" id="{546BEF81-1506-4A8E-A8E6-C5A031079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180" y="1628800"/>
            <a:ext cx="780886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A5BEB431-A760-4350-BE33-6AD02C2D00B4}"/>
              </a:ext>
            </a:extLst>
          </p:cNvPr>
          <p:cNvSpPr txBox="1">
            <a:spLocks/>
          </p:cNvSpPr>
          <p:nvPr/>
        </p:nvSpPr>
        <p:spPr>
          <a:xfrm>
            <a:off x="4222204" y="2636912"/>
            <a:ext cx="3096344" cy="648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+mn-lt"/>
              </a:rPr>
              <a:t>Thank you</a:t>
            </a:r>
            <a:endParaRPr lang="en-US" sz="4000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C5522C-4B9D-4AB4-8061-BFF496440E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988" y="6244958"/>
            <a:ext cx="692316" cy="38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word images for myths">
            <a:extLst>
              <a:ext uri="{FF2B5EF4-FFF2-40B4-BE49-F238E27FC236}">
                <a16:creationId xmlns:a16="http://schemas.microsoft.com/office/drawing/2014/main" id="{21D563E9-B468-45E0-823E-F488CAA0C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505" y="721580"/>
            <a:ext cx="3526552" cy="23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2">
            <a:extLst>
              <a:ext uri="{FF2B5EF4-FFF2-40B4-BE49-F238E27FC236}">
                <a16:creationId xmlns:a16="http://schemas.microsoft.com/office/drawing/2014/main" id="{F7B7C1E7-0342-4657-A84F-F09E7F07FA2D}"/>
              </a:ext>
            </a:extLst>
          </p:cNvPr>
          <p:cNvSpPr txBox="1">
            <a:spLocks/>
          </p:cNvSpPr>
          <p:nvPr/>
        </p:nvSpPr>
        <p:spPr>
          <a:xfrm>
            <a:off x="2133972" y="2204864"/>
            <a:ext cx="7749924" cy="19442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/>
              <a:t>Nobody I know watches TV any more</a:t>
            </a:r>
            <a:endParaRPr lang="en-US" sz="5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669D90-BF4E-4AF9-B84B-ED3C26F7402C}"/>
              </a:ext>
            </a:extLst>
          </p:cNvPr>
          <p:cNvSpPr txBox="1"/>
          <p:nvPr/>
        </p:nvSpPr>
        <p:spPr>
          <a:xfrm rot="20720465">
            <a:off x="4180981" y="828675"/>
            <a:ext cx="98224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>
                <a:solidFill>
                  <a:srgbClr val="FFFF00"/>
                </a:solidFill>
                <a:latin typeface="Berlin Sans FB Demi" panose="020E0802020502020306" pitchFamily="34" charset="0"/>
              </a:rPr>
              <a:t>#1</a:t>
            </a:r>
            <a:endParaRPr lang="en-AU" sz="5500" dirty="0">
              <a:solidFill>
                <a:srgbClr val="FFFF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34F253-E0A3-4052-9528-97847BC8FA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988" y="6244958"/>
            <a:ext cx="692316" cy="38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3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24" descr="Image result for country australia image">
            <a:extLst>
              <a:ext uri="{FF2B5EF4-FFF2-40B4-BE49-F238E27FC236}">
                <a16:creationId xmlns:a16="http://schemas.microsoft.com/office/drawing/2014/main" id="{A45CED75-3727-4866-BD44-5DC760F60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54807">
            <a:off x="-224027" y="579194"/>
            <a:ext cx="3077956" cy="251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ircle: Hollow 8">
            <a:extLst>
              <a:ext uri="{FF2B5EF4-FFF2-40B4-BE49-F238E27FC236}">
                <a16:creationId xmlns:a16="http://schemas.microsoft.com/office/drawing/2014/main" id="{022D1E38-4710-49DD-A679-BB2628779FDB}"/>
              </a:ext>
            </a:extLst>
          </p:cNvPr>
          <p:cNvSpPr/>
          <p:nvPr/>
        </p:nvSpPr>
        <p:spPr>
          <a:xfrm>
            <a:off x="490850" y="1579583"/>
            <a:ext cx="3507644" cy="3397359"/>
          </a:xfrm>
          <a:prstGeom prst="donut">
            <a:avLst>
              <a:gd name="adj" fmla="val 22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4" name="Graphic 3" descr="Computer">
            <a:extLst>
              <a:ext uri="{FF2B5EF4-FFF2-40B4-BE49-F238E27FC236}">
                <a16:creationId xmlns:a16="http://schemas.microsoft.com/office/drawing/2014/main" id="{74606355-AB2B-40B3-BACA-7B26E4192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65887" y="4294311"/>
            <a:ext cx="1073542" cy="10735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4DC351-6958-4A3A-A296-F319EEA0CE90}"/>
              </a:ext>
            </a:extLst>
          </p:cNvPr>
          <p:cNvSpPr txBox="1"/>
          <p:nvPr/>
        </p:nvSpPr>
        <p:spPr>
          <a:xfrm>
            <a:off x="1445578" y="1774598"/>
            <a:ext cx="1768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/>
              <a:t>13</a:t>
            </a:r>
            <a:r>
              <a:rPr lang="en-US" sz="5500" dirty="0"/>
              <a:t>m</a:t>
            </a:r>
            <a:endParaRPr lang="en-AU" sz="55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183407-03F7-418F-A976-158F27758F47}"/>
              </a:ext>
            </a:extLst>
          </p:cNvPr>
          <p:cNvSpPr txBox="1"/>
          <p:nvPr/>
        </p:nvSpPr>
        <p:spPr>
          <a:xfrm>
            <a:off x="943315" y="3078667"/>
            <a:ext cx="27466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Australians tune into something on </a:t>
            </a:r>
            <a:r>
              <a:rPr lang="en-US" sz="2000" b="1" dirty="0"/>
              <a:t>commercial television every day</a:t>
            </a:r>
            <a:endParaRPr lang="en-AU" sz="2000" b="1" dirty="0"/>
          </a:p>
        </p:txBody>
      </p:sp>
      <p:sp>
        <p:nvSpPr>
          <p:cNvPr id="14" name="Circle: Hollow 13">
            <a:extLst>
              <a:ext uri="{FF2B5EF4-FFF2-40B4-BE49-F238E27FC236}">
                <a16:creationId xmlns:a16="http://schemas.microsoft.com/office/drawing/2014/main" id="{607C7EDC-9627-442A-9CDD-F9C3638BE094}"/>
              </a:ext>
            </a:extLst>
          </p:cNvPr>
          <p:cNvSpPr/>
          <p:nvPr/>
        </p:nvSpPr>
        <p:spPr>
          <a:xfrm>
            <a:off x="4975370" y="1247819"/>
            <a:ext cx="2351112" cy="2307796"/>
          </a:xfrm>
          <a:prstGeom prst="donut">
            <a:avLst>
              <a:gd name="adj" fmla="val 28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AD8BA18E-92B5-49C0-9C60-C930D5F6A179}"/>
              </a:ext>
            </a:extLst>
          </p:cNvPr>
          <p:cNvSpPr txBox="1">
            <a:spLocks/>
          </p:cNvSpPr>
          <p:nvPr/>
        </p:nvSpPr>
        <p:spPr>
          <a:xfrm>
            <a:off x="2501881" y="187633"/>
            <a:ext cx="6994805" cy="7484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TV going strong</a:t>
            </a:r>
            <a:endParaRPr lang="en-US" sz="35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6FF7EB-1225-4861-A7F7-9981DB826981}"/>
              </a:ext>
            </a:extLst>
          </p:cNvPr>
          <p:cNvSpPr txBox="1"/>
          <p:nvPr/>
        </p:nvSpPr>
        <p:spPr>
          <a:xfrm>
            <a:off x="5318655" y="1568547"/>
            <a:ext cx="1718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Average viewing time</a:t>
            </a:r>
          </a:p>
          <a:p>
            <a:pPr algn="ctr"/>
            <a:endParaRPr lang="en-AU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B2227D-5ADD-4B43-A1FF-9688CF7D3601}"/>
              </a:ext>
            </a:extLst>
          </p:cNvPr>
          <p:cNvSpPr txBox="1"/>
          <p:nvPr/>
        </p:nvSpPr>
        <p:spPr>
          <a:xfrm>
            <a:off x="5202357" y="1914898"/>
            <a:ext cx="1950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2 hours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28C159-CBC9-4114-82B3-FCD741A9FE4F}"/>
              </a:ext>
            </a:extLst>
          </p:cNvPr>
          <p:cNvSpPr txBox="1"/>
          <p:nvPr/>
        </p:nvSpPr>
        <p:spPr>
          <a:xfrm>
            <a:off x="5623752" y="2385743"/>
            <a:ext cx="1152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27 mins</a:t>
            </a:r>
            <a:endParaRPr lang="en-AU" sz="2200" dirty="0"/>
          </a:p>
          <a:p>
            <a:endParaRPr lang="en-AU" dirty="0"/>
          </a:p>
        </p:txBody>
      </p:sp>
      <p:pic>
        <p:nvPicPr>
          <p:cNvPr id="2056" name="Picture 8" descr="Image result for watching tv icon">
            <a:extLst>
              <a:ext uri="{FF2B5EF4-FFF2-40B4-BE49-F238E27FC236}">
                <a16:creationId xmlns:a16="http://schemas.microsoft.com/office/drawing/2014/main" id="{6707BC14-7033-4891-8F60-803D1CCDA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356" y="2739917"/>
            <a:ext cx="1092670" cy="109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4142CE4-1D96-43E3-B602-06A01C9066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9284" y="3047361"/>
            <a:ext cx="302018" cy="315441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5B8ED762-C0B2-4721-BAC2-4E173AE06803}"/>
              </a:ext>
            </a:extLst>
          </p:cNvPr>
          <p:cNvSpPr txBox="1"/>
          <p:nvPr/>
        </p:nvSpPr>
        <p:spPr>
          <a:xfrm>
            <a:off x="7676585" y="3754213"/>
            <a:ext cx="20148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/>
              <a:t>22m</a:t>
            </a:r>
            <a:endParaRPr lang="en-AU" sz="5000" b="1" dirty="0"/>
          </a:p>
        </p:txBody>
      </p:sp>
      <p:sp>
        <p:nvSpPr>
          <p:cNvPr id="55" name="Circle: Hollow 54">
            <a:extLst>
              <a:ext uri="{FF2B5EF4-FFF2-40B4-BE49-F238E27FC236}">
                <a16:creationId xmlns:a16="http://schemas.microsoft.com/office/drawing/2014/main" id="{B3122BC6-BE6A-48E6-B740-F2AAB894FB5B}"/>
              </a:ext>
            </a:extLst>
          </p:cNvPr>
          <p:cNvSpPr/>
          <p:nvPr/>
        </p:nvSpPr>
        <p:spPr>
          <a:xfrm>
            <a:off x="6801910" y="3072501"/>
            <a:ext cx="3047195" cy="3070130"/>
          </a:xfrm>
          <a:prstGeom prst="donut">
            <a:avLst>
              <a:gd name="adj" fmla="val 20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FB724A0-93AB-4149-B02E-B707279BAE6F}"/>
              </a:ext>
            </a:extLst>
          </p:cNvPr>
          <p:cNvSpPr txBox="1"/>
          <p:nvPr/>
        </p:nvSpPr>
        <p:spPr>
          <a:xfrm>
            <a:off x="7326102" y="3450554"/>
            <a:ext cx="2121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FTA</a:t>
            </a:r>
            <a:r>
              <a:rPr lang="en-US" sz="2500" dirty="0"/>
              <a:t> reaches</a:t>
            </a:r>
            <a:endParaRPr lang="en-AU" sz="25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051C2F0-5DE6-48BC-816C-2D0D2538F224}"/>
              </a:ext>
            </a:extLst>
          </p:cNvPr>
          <p:cNvSpPr txBox="1"/>
          <p:nvPr/>
        </p:nvSpPr>
        <p:spPr>
          <a:xfrm>
            <a:off x="7410357" y="4382604"/>
            <a:ext cx="1830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Australians every month</a:t>
            </a:r>
            <a:endParaRPr lang="en-AU" sz="1600" dirty="0"/>
          </a:p>
        </p:txBody>
      </p:sp>
      <p:pic>
        <p:nvPicPr>
          <p:cNvPr id="59" name="Graphic 58" descr="Children">
            <a:extLst>
              <a:ext uri="{FF2B5EF4-FFF2-40B4-BE49-F238E27FC236}">
                <a16:creationId xmlns:a16="http://schemas.microsoft.com/office/drawing/2014/main" id="{5F1DC15A-D484-4A42-88B2-AE0249751B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12853" y="5252136"/>
            <a:ext cx="590280" cy="590280"/>
          </a:xfrm>
          <a:prstGeom prst="rect">
            <a:avLst/>
          </a:prstGeom>
        </p:spPr>
      </p:pic>
      <p:pic>
        <p:nvPicPr>
          <p:cNvPr id="23" name="Graphic 22" descr="Monitor">
            <a:extLst>
              <a:ext uri="{FF2B5EF4-FFF2-40B4-BE49-F238E27FC236}">
                <a16:creationId xmlns:a16="http://schemas.microsoft.com/office/drawing/2014/main" id="{3161C1F3-65AF-480D-9ACC-6AFB7028D4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67371" y="5244342"/>
            <a:ext cx="1396416" cy="1396416"/>
          </a:xfrm>
          <a:prstGeom prst="rect">
            <a:avLst/>
          </a:prstGeom>
        </p:spPr>
      </p:pic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C277CB26-2D95-4837-9782-DE076203B6C1}"/>
              </a:ext>
            </a:extLst>
          </p:cNvPr>
          <p:cNvSpPr/>
          <p:nvPr/>
        </p:nvSpPr>
        <p:spPr>
          <a:xfrm>
            <a:off x="3782343" y="3811643"/>
            <a:ext cx="2403175" cy="2376407"/>
          </a:xfrm>
          <a:prstGeom prst="donut">
            <a:avLst>
              <a:gd name="adj" fmla="val 26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A40FBD-C742-403A-BD44-D800AE22E424}"/>
              </a:ext>
            </a:extLst>
          </p:cNvPr>
          <p:cNvSpPr txBox="1"/>
          <p:nvPr/>
        </p:nvSpPr>
        <p:spPr>
          <a:xfrm>
            <a:off x="4203321" y="4033660"/>
            <a:ext cx="1602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90%</a:t>
            </a:r>
            <a:endParaRPr lang="en-AU" sz="4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B5A3A19-C05E-4D14-90B6-1C997B2CC1A8}"/>
              </a:ext>
            </a:extLst>
          </p:cNvPr>
          <p:cNvSpPr txBox="1"/>
          <p:nvPr/>
        </p:nvSpPr>
        <p:spPr>
          <a:xfrm>
            <a:off x="3864311" y="4719517"/>
            <a:ext cx="22066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of 2 hours 27 mins is people watching </a:t>
            </a:r>
            <a:endParaRPr lang="en-AU" sz="1500" dirty="0"/>
          </a:p>
        </p:txBody>
      </p:sp>
      <p:pic>
        <p:nvPicPr>
          <p:cNvPr id="33" name="Graphic 32" descr="Children">
            <a:extLst>
              <a:ext uri="{FF2B5EF4-FFF2-40B4-BE49-F238E27FC236}">
                <a16:creationId xmlns:a16="http://schemas.microsoft.com/office/drawing/2014/main" id="{A7EBEDF0-7B75-46DB-88A0-F91D8B0DEB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32479" y="4843339"/>
            <a:ext cx="656166" cy="656166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E9EC387E-B579-42C6-9BC8-CD8E9A5FE15D}"/>
              </a:ext>
            </a:extLst>
          </p:cNvPr>
          <p:cNvSpPr/>
          <p:nvPr/>
        </p:nvSpPr>
        <p:spPr>
          <a:xfrm>
            <a:off x="4151702" y="5610181"/>
            <a:ext cx="1617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LIVE TV</a:t>
            </a:r>
          </a:p>
        </p:txBody>
      </p:sp>
      <p:pic>
        <p:nvPicPr>
          <p:cNvPr id="36" name="Graphic 35" descr="Children">
            <a:extLst>
              <a:ext uri="{FF2B5EF4-FFF2-40B4-BE49-F238E27FC236}">
                <a16:creationId xmlns:a16="http://schemas.microsoft.com/office/drawing/2014/main" id="{16C91B73-C544-4E40-A577-6D6C9ACA09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60348" y="5259865"/>
            <a:ext cx="590280" cy="590280"/>
          </a:xfrm>
          <a:prstGeom prst="rect">
            <a:avLst/>
          </a:prstGeom>
        </p:spPr>
      </p:pic>
      <p:sp>
        <p:nvSpPr>
          <p:cNvPr id="31" name="Circle: Hollow 30">
            <a:extLst>
              <a:ext uri="{FF2B5EF4-FFF2-40B4-BE49-F238E27FC236}">
                <a16:creationId xmlns:a16="http://schemas.microsoft.com/office/drawing/2014/main" id="{0F38A41A-341E-484F-A234-E4CC48E851E4}"/>
              </a:ext>
            </a:extLst>
          </p:cNvPr>
          <p:cNvSpPr/>
          <p:nvPr/>
        </p:nvSpPr>
        <p:spPr>
          <a:xfrm>
            <a:off x="8542465" y="910246"/>
            <a:ext cx="2024742" cy="2005715"/>
          </a:xfrm>
          <a:prstGeom prst="donut">
            <a:avLst>
              <a:gd name="adj" fmla="val 28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764F597-F055-4676-9587-66D25B71225C}"/>
              </a:ext>
            </a:extLst>
          </p:cNvPr>
          <p:cNvSpPr txBox="1"/>
          <p:nvPr/>
        </p:nvSpPr>
        <p:spPr>
          <a:xfrm>
            <a:off x="8935180" y="1031478"/>
            <a:ext cx="118275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554 mins </a:t>
            </a:r>
            <a:r>
              <a:rPr lang="en-US" sz="1600" dirty="0"/>
              <a:t>per week BVOD</a:t>
            </a:r>
          </a:p>
          <a:p>
            <a:pPr algn="ctr"/>
            <a:endParaRPr lang="en-AU" sz="1600" dirty="0"/>
          </a:p>
        </p:txBody>
      </p:sp>
      <p:pic>
        <p:nvPicPr>
          <p:cNvPr id="39" name="Graphic 38" descr="Children">
            <a:extLst>
              <a:ext uri="{FF2B5EF4-FFF2-40B4-BE49-F238E27FC236}">
                <a16:creationId xmlns:a16="http://schemas.microsoft.com/office/drawing/2014/main" id="{F5A7170B-72C4-4255-9492-891446C48B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60348" y="4843339"/>
            <a:ext cx="656166" cy="656166"/>
          </a:xfrm>
          <a:prstGeom prst="rect">
            <a:avLst/>
          </a:prstGeom>
        </p:spPr>
      </p:pic>
      <p:sp>
        <p:nvSpPr>
          <p:cNvPr id="5" name="AutoShape 12" descr="Related image">
            <a:extLst>
              <a:ext uri="{FF2B5EF4-FFF2-40B4-BE49-F238E27FC236}">
                <a16:creationId xmlns:a16="http://schemas.microsoft.com/office/drawing/2014/main" id="{16D2F274-6F27-43B8-8834-A663DEF788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1042" name="Picture 18" descr="Image result for ipad and iphone icon">
            <a:extLst>
              <a:ext uri="{FF2B5EF4-FFF2-40B4-BE49-F238E27FC236}">
                <a16:creationId xmlns:a16="http://schemas.microsoft.com/office/drawing/2014/main" id="{BB642C51-4083-482A-8AC0-4AF830DC0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437" y="1596061"/>
            <a:ext cx="1259499" cy="125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6594311-307E-4504-ABEA-CFB41302DD4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779" y="6142631"/>
            <a:ext cx="692316" cy="38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0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F7B7C1E7-0342-4657-A84F-F09E7F07FA2D}"/>
              </a:ext>
            </a:extLst>
          </p:cNvPr>
          <p:cNvSpPr txBox="1">
            <a:spLocks/>
          </p:cNvSpPr>
          <p:nvPr/>
        </p:nvSpPr>
        <p:spPr>
          <a:xfrm>
            <a:off x="981844" y="1927754"/>
            <a:ext cx="3600400" cy="23838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8CCFFCFE-5903-4036-9480-B583900355FE}"/>
              </a:ext>
            </a:extLst>
          </p:cNvPr>
          <p:cNvSpPr txBox="1">
            <a:spLocks/>
          </p:cNvSpPr>
          <p:nvPr/>
        </p:nvSpPr>
        <p:spPr>
          <a:xfrm>
            <a:off x="2876440" y="159233"/>
            <a:ext cx="6435944" cy="6039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In-home snapshot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96840-B21B-48B7-8607-2B24BD3E1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477" y="895380"/>
            <a:ext cx="9027869" cy="5283125"/>
          </a:xfrm>
          <a:prstGeom prst="rect">
            <a:avLst/>
          </a:prstGeom>
        </p:spPr>
      </p:pic>
      <p:sp>
        <p:nvSpPr>
          <p:cNvPr id="11" name="Text Box 2">
            <a:extLst>
              <a:ext uri="{FF2B5EF4-FFF2-40B4-BE49-F238E27FC236}">
                <a16:creationId xmlns:a16="http://schemas.microsoft.com/office/drawing/2014/main" id="{9471A096-BC11-4368-92EF-889222E84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900" y="6244958"/>
            <a:ext cx="5895975" cy="218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8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2018 Regional TAM, OzTAM, Nielsen, All rights reserved, Australian Video Viewing Report Q4, 2017</a:t>
            </a:r>
            <a:endParaRPr lang="en-A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521619-1EBE-45F0-A596-CD3E400976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988" y="6244958"/>
            <a:ext cx="692316" cy="38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8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F82A7C0-C5FB-4964-8EA4-880F9C23CD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988" y="6244958"/>
            <a:ext cx="692316" cy="384137"/>
          </a:xfrm>
          <a:prstGeom prst="rect">
            <a:avLst/>
          </a:prstGeom>
        </p:spPr>
      </p:pic>
      <p:sp>
        <p:nvSpPr>
          <p:cNvPr id="17" name="Title 2">
            <a:extLst>
              <a:ext uri="{FF2B5EF4-FFF2-40B4-BE49-F238E27FC236}">
                <a16:creationId xmlns:a16="http://schemas.microsoft.com/office/drawing/2014/main" id="{F7B7C1E7-0342-4657-A84F-F09E7F07FA2D}"/>
              </a:ext>
            </a:extLst>
          </p:cNvPr>
          <p:cNvSpPr txBox="1">
            <a:spLocks/>
          </p:cNvSpPr>
          <p:nvPr/>
        </p:nvSpPr>
        <p:spPr>
          <a:xfrm>
            <a:off x="981844" y="1927754"/>
            <a:ext cx="3600400" cy="23838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861C5E-8415-4948-A600-ED9D1A81A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903" y="1082836"/>
            <a:ext cx="8357763" cy="371979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CCB809-C9DF-4C8A-B7C2-36E0096A6BC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923684" y="4953221"/>
            <a:ext cx="8357763" cy="6213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 Box 2">
            <a:extLst>
              <a:ext uri="{FF2B5EF4-FFF2-40B4-BE49-F238E27FC236}">
                <a16:creationId xmlns:a16="http://schemas.microsoft.com/office/drawing/2014/main" id="{5507077E-26F6-43AE-898D-F13CF2EDF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5940" y="5725183"/>
            <a:ext cx="4392488" cy="218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Think TV (1) OzTAM, AUSTRALIAN VIDEO VIEWING REPORT Q2, 2018 (2)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B82718-728F-4AC1-A8F6-151B9AE598A2}"/>
              </a:ext>
            </a:extLst>
          </p:cNvPr>
          <p:cNvSpPr txBox="1"/>
          <p:nvPr/>
        </p:nvSpPr>
        <p:spPr>
          <a:xfrm>
            <a:off x="3574130" y="330232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Connected TV takes over</a:t>
            </a:r>
            <a:endParaRPr lang="en-AU" sz="2800" b="1" dirty="0"/>
          </a:p>
        </p:txBody>
      </p:sp>
    </p:spTree>
    <p:extLst>
      <p:ext uri="{BB962C8B-B14F-4D97-AF65-F5344CB8AC3E}">
        <p14:creationId xmlns:p14="http://schemas.microsoft.com/office/powerpoint/2010/main" val="62202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F7B7C1E7-0342-4657-A84F-F09E7F07FA2D}"/>
              </a:ext>
            </a:extLst>
          </p:cNvPr>
          <p:cNvSpPr txBox="1">
            <a:spLocks/>
          </p:cNvSpPr>
          <p:nvPr/>
        </p:nvSpPr>
        <p:spPr>
          <a:xfrm>
            <a:off x="981844" y="1927754"/>
            <a:ext cx="3600400" cy="23838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669D90-BF4E-4AF9-B84B-ED3C26F7402C}"/>
              </a:ext>
            </a:extLst>
          </p:cNvPr>
          <p:cNvSpPr txBox="1"/>
          <p:nvPr/>
        </p:nvSpPr>
        <p:spPr>
          <a:xfrm rot="20720465">
            <a:off x="3911455" y="877555"/>
            <a:ext cx="119388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>
                <a:solidFill>
                  <a:srgbClr val="FFFF00"/>
                </a:solidFill>
                <a:latin typeface="Berlin Sans FB Demi" panose="020E0802020502020306" pitchFamily="34" charset="0"/>
              </a:rPr>
              <a:t>#2</a:t>
            </a:r>
            <a:endParaRPr lang="en-AU" sz="5500" dirty="0">
              <a:solidFill>
                <a:srgbClr val="FFFF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64F3B05B-9DF7-40CF-A8EA-06F26DAA2678}"/>
              </a:ext>
            </a:extLst>
          </p:cNvPr>
          <p:cNvSpPr txBox="1">
            <a:spLocks/>
          </p:cNvSpPr>
          <p:nvPr/>
        </p:nvSpPr>
        <p:spPr>
          <a:xfrm>
            <a:off x="2422004" y="2256658"/>
            <a:ext cx="7344816" cy="14387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/>
              <a:t>All TV will be online</a:t>
            </a:r>
            <a:endParaRPr lang="en-US" sz="5000" dirty="0"/>
          </a:p>
        </p:txBody>
      </p:sp>
      <p:pic>
        <p:nvPicPr>
          <p:cNvPr id="9" name="Picture 2" descr="Image result for word images for myths">
            <a:extLst>
              <a:ext uri="{FF2B5EF4-FFF2-40B4-BE49-F238E27FC236}">
                <a16:creationId xmlns:a16="http://schemas.microsoft.com/office/drawing/2014/main" id="{6E32D71B-F7CA-4148-ABE7-2FB814F5E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71" y="769502"/>
            <a:ext cx="3526552" cy="23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795C-4D8E-4E6D-9BB0-FD035954D9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988" y="6244958"/>
            <a:ext cx="692316" cy="38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5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>
            <a:extLst>
              <a:ext uri="{FF2B5EF4-FFF2-40B4-BE49-F238E27FC236}">
                <a16:creationId xmlns:a16="http://schemas.microsoft.com/office/drawing/2014/main" id="{4127AB0F-6442-41F6-9F79-79D9AA256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754" y="5640921"/>
            <a:ext cx="4536504" cy="218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</a:t>
            </a:r>
            <a:r>
              <a:rPr lang="en-AU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ThinkTV</a:t>
            </a:r>
            <a:r>
              <a:rPr lang="en-AU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OZTAM Video Player Measurement (VPM), Q2 2018 VPM data (1)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B11634-65E1-461C-B8B5-B6568A6976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988" y="6244958"/>
            <a:ext cx="692316" cy="3841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6B4099-BC9E-42FB-9517-13B27F8DAFE4}"/>
              </a:ext>
            </a:extLst>
          </p:cNvPr>
          <p:cNvSpPr txBox="1"/>
          <p:nvPr/>
        </p:nvSpPr>
        <p:spPr>
          <a:xfrm>
            <a:off x="3159369" y="461614"/>
            <a:ext cx="5870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Free TV is everywhere</a:t>
            </a:r>
            <a:endParaRPr lang="en-AU" sz="36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816B864-2982-4A2A-8F0C-BF808DD62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446" y="1287683"/>
            <a:ext cx="9809931" cy="428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4417E1D3-88A0-4EDB-9CF5-240C1AA6FB9D}"/>
              </a:ext>
            </a:extLst>
          </p:cNvPr>
          <p:cNvSpPr txBox="1">
            <a:spLocks/>
          </p:cNvSpPr>
          <p:nvPr/>
        </p:nvSpPr>
        <p:spPr>
          <a:xfrm>
            <a:off x="1593912" y="272192"/>
            <a:ext cx="9001000" cy="8903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DTT remains important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F452D3-44DE-49CB-B9FC-D455FD93C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940" y="1509733"/>
            <a:ext cx="8496944" cy="4409711"/>
          </a:xfrm>
          <a:prstGeom prst="rect">
            <a:avLst/>
          </a:prstGeom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CCE402BA-23BE-43B5-B9BA-E3F992A64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3666" y="5980836"/>
            <a:ext cx="3522345" cy="218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(1) OfCom, IHS, BARB (2) Venture Consulting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E2F8A9-E5BF-47F7-9683-FD3168ECC7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988" y="6244958"/>
            <a:ext cx="692316" cy="384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493E1D-D95B-49FC-AD97-409B70421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0518" y="5980836"/>
            <a:ext cx="792366" cy="26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5EA63E5A-5125-4B5B-BC60-5A295B2C32E4}"/>
              </a:ext>
            </a:extLst>
          </p:cNvPr>
          <p:cNvSpPr txBox="1">
            <a:spLocks/>
          </p:cNvSpPr>
          <p:nvPr/>
        </p:nvSpPr>
        <p:spPr>
          <a:xfrm>
            <a:off x="1090585" y="177549"/>
            <a:ext cx="9845750" cy="7037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Free TV / Broadcast Australia joint DVB T2 trial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84BD9E-0C3F-4C1C-8AA6-6EB0E123D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884" y="1083554"/>
            <a:ext cx="4464496" cy="2985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CE732A-8C91-4155-9CA3-8FB83AE37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138" y="1091745"/>
            <a:ext cx="4295110" cy="3027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D2BF23-41C2-4BE2-997E-FE84C2D14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716" y="4505960"/>
            <a:ext cx="1969818" cy="18275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3F324B-4396-4F92-A52B-6E18ACFD6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6026" y="4505960"/>
            <a:ext cx="962826" cy="18275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7E2160-D4C3-4A6D-835E-16C16C8680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0345" y="4501012"/>
            <a:ext cx="970317" cy="18275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ADEA56-63B9-4FA4-9D83-A49A481CD0CD}"/>
              </a:ext>
            </a:extLst>
          </p:cNvPr>
          <p:cNvSpPr txBox="1"/>
          <p:nvPr/>
        </p:nvSpPr>
        <p:spPr>
          <a:xfrm>
            <a:off x="3938466" y="4182178"/>
            <a:ext cx="1022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Gore Hill</a:t>
            </a:r>
            <a:endParaRPr lang="en-AU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725C11-E0A2-49B8-A4EF-44ACCDD8FCB8}"/>
              </a:ext>
            </a:extLst>
          </p:cNvPr>
          <p:cNvSpPr txBox="1"/>
          <p:nvPr/>
        </p:nvSpPr>
        <p:spPr>
          <a:xfrm>
            <a:off x="5403208" y="4182179"/>
            <a:ext cx="1220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Elan Building</a:t>
            </a:r>
            <a:endParaRPr lang="en-AU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A2F9CC-2E9E-4485-BE72-E75C752FC47B}"/>
              </a:ext>
            </a:extLst>
          </p:cNvPr>
          <p:cNvSpPr txBox="1"/>
          <p:nvPr/>
        </p:nvSpPr>
        <p:spPr>
          <a:xfrm>
            <a:off x="6417446" y="4190370"/>
            <a:ext cx="1416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North Head</a:t>
            </a:r>
            <a:endParaRPr lang="en-AU" sz="1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1CD1E7C-F6E6-4241-BBFF-2C38CC1301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988" y="6244958"/>
            <a:ext cx="692316" cy="38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6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95261.potx" id="{4CBF9558-C12D-4F51-9AA3-9D0796951DBC}" vid="{FFC159E6-A134-46E7-B1A0-C306E39FC295}"/>
    </a:ext>
  </a:extLst>
</a:theme>
</file>

<file path=ppt/theme/theme2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28EDEDDED97040B522BE2D9DF14AF3" ma:contentTypeVersion="4" ma:contentTypeDescription="Create a new document." ma:contentTypeScope="" ma:versionID="52042347127793f4ed1d9f9ef4031ab6">
  <xsd:schema xmlns:xsd="http://www.w3.org/2001/XMLSchema" xmlns:xs="http://www.w3.org/2001/XMLSchema" xmlns:p="http://schemas.microsoft.com/office/2006/metadata/properties" xmlns:ns1="http://schemas.microsoft.com/sharepoint/v3" xmlns:ns2="129525e2-b174-457c-bdfd-a86a325a0ffd" xmlns:ns3="94ff9ed8-9548-47c4-93fb-45b848999018" targetNamespace="http://schemas.microsoft.com/office/2006/metadata/properties" ma:root="true" ma:fieldsID="06bb0e832a50954ed105cf34f8758365" ns1:_="" ns2:_="" ns3:_="">
    <xsd:import namespace="http://schemas.microsoft.com/sharepoint/v3"/>
    <xsd:import namespace="129525e2-b174-457c-bdfd-a86a325a0ffd"/>
    <xsd:import namespace="94ff9ed8-9548-47c4-93fb-45b84899901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  <xsd:element ref="ns3:Owning_x0020_Se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 ma:readOnly="false">
      <xsd:simpleType>
        <xsd:restriction base="dms:Unknown"/>
      </xsd:simpleType>
    </xsd:element>
    <xsd:element name="PublishingExpirationDate" ma:index="12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9525e2-b174-457c-bdfd-a86a325a0ff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ff9ed8-9548-47c4-93fb-45b848999018" elementFormDefault="qualified">
    <xsd:import namespace="http://schemas.microsoft.com/office/2006/documentManagement/types"/>
    <xsd:import namespace="http://schemas.microsoft.com/office/infopath/2007/PartnerControls"/>
    <xsd:element name="Owning_x0020_Section" ma:index="13" nillable="true" ma:displayName="Owning Section" ma:internalName="Owning_x0020_Section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wning_x0020_Section xmlns="94ff9ed8-9548-47c4-93fb-45b848999018" xsi:nil="true"/>
    <PublishingExpirationDate xmlns="http://schemas.microsoft.com/sharepoint/v3" xsi:nil="true"/>
    <PublishingStartDate xmlns="http://schemas.microsoft.com/sharepoint/v3" xsi:nil="true"/>
    <_dlc_DocId xmlns="129525e2-b174-457c-bdfd-a86a325a0ffd">Q7CZYXP2W735-1035368955-554</_dlc_DocId>
    <_dlc_DocIdUrl xmlns="129525e2-b174-457c-bdfd-a86a325a0ffd">
      <Url>http://collaboration/organisation/cscd/RRC/MC/_layouts/15/DocIdRedir.aspx?ID=Q7CZYXP2W735-1035368955-554</Url>
      <Description>Q7CZYXP2W735-1035368955-554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9C27528A-C139-4283-929A-686E6B97F24C}"/>
</file>

<file path=customXml/itemProps2.xml><?xml version="1.0" encoding="utf-8"?>
<ds:datastoreItem xmlns:ds="http://schemas.openxmlformats.org/officeDocument/2006/customXml" ds:itemID="{43CBD8A3-E943-423F-83C1-673DBD998450}">
  <ds:schemaRefs>
    <ds:schemaRef ds:uri="http://schemas.openxmlformats.org/package/2006/metadata/core-properties"/>
    <ds:schemaRef ds:uri="83c21ca3-e424-4304-a6d0-bbcab07848cd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5b46d056-623a-4cef-9ac9-e1f7b0ac4e4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0EEA7ED-915B-479C-9E4A-C6D341844A23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E9C5E626-9064-44BB-A998-976C59E7426D}"/>
</file>

<file path=docProps/app.xml><?xml version="1.0" encoding="utf-8"?>
<Properties xmlns="http://schemas.openxmlformats.org/officeDocument/2006/extended-properties" xmlns:vt="http://schemas.openxmlformats.org/officeDocument/2006/docPropsVTypes">
  <Template>Business digital blue tunnel presentation (widescreen)</Template>
  <TotalTime>4126</TotalTime>
  <Words>246</Words>
  <Application>Microsoft Office PowerPoint</Application>
  <PresentationFormat>Custom</PresentationFormat>
  <Paragraphs>45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Berlin Sans FB Demi</vt:lpstr>
      <vt:lpstr>Calibri</vt:lpstr>
      <vt:lpstr>Corbel</vt:lpstr>
      <vt:lpstr>Times New Roman</vt:lpstr>
      <vt:lpstr>Digital Blue Tunnel 16x9</vt:lpstr>
      <vt:lpstr>Mythbusting the Future of Free to Air Television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Mythbusting the Future of Free-to-Air-Television</dc:title>
  <dc:creator>Sophie Norton-Smith</dc:creator>
  <cp:lastModifiedBy>Mary Stavropoulos</cp:lastModifiedBy>
  <cp:revision>85</cp:revision>
  <cp:lastPrinted>2018-10-29T05:55:24Z</cp:lastPrinted>
  <dcterms:created xsi:type="dcterms:W3CDTF">2018-10-25T01:41:26Z</dcterms:created>
  <dcterms:modified xsi:type="dcterms:W3CDTF">2018-10-29T09:53:00Z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0x010100B428EDEDDED97040B522BE2D9DF14AF3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  <property fmtid="{D5CDD505-2E9C-101B-9397-08002B2CF9AE}" pid="8" name="_dlc_DocIdItemGuid">
    <vt:lpwstr>6c8a666b-92ce-48b3-86fc-8eafb7fc86b8</vt:lpwstr>
  </property>
</Properties>
</file>